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28"/>
  </p:notesMasterIdLst>
  <p:sldIdLst>
    <p:sldId id="282" r:id="rId2"/>
    <p:sldId id="285" r:id="rId3"/>
    <p:sldId id="294" r:id="rId4"/>
    <p:sldId id="298" r:id="rId5"/>
    <p:sldId id="288" r:id="rId6"/>
    <p:sldId id="300" r:id="rId7"/>
    <p:sldId id="289" r:id="rId8"/>
    <p:sldId id="299" r:id="rId9"/>
    <p:sldId id="301" r:id="rId10"/>
    <p:sldId id="292" r:id="rId11"/>
    <p:sldId id="290" r:id="rId12"/>
    <p:sldId id="309" r:id="rId13"/>
    <p:sldId id="310" r:id="rId14"/>
    <p:sldId id="311" r:id="rId15"/>
    <p:sldId id="293" r:id="rId16"/>
    <p:sldId id="291" r:id="rId17"/>
    <p:sldId id="302" r:id="rId18"/>
    <p:sldId id="306" r:id="rId19"/>
    <p:sldId id="305" r:id="rId20"/>
    <p:sldId id="304" r:id="rId21"/>
    <p:sldId id="308" r:id="rId22"/>
    <p:sldId id="296" r:id="rId23"/>
    <p:sldId id="295" r:id="rId24"/>
    <p:sldId id="297" r:id="rId25"/>
    <p:sldId id="263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07D"/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/>
    <p:restoredTop sz="81824"/>
  </p:normalViewPr>
  <p:slideViewPr>
    <p:cSldViewPr snapToGrid="0" snapToObjects="1">
      <p:cViewPr varScale="1">
        <p:scale>
          <a:sx n="72" d="100"/>
          <a:sy n="72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1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5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2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7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2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 Academy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 Store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PF1126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TBN Group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Tran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Luu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Phuc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Thanh</a:t>
            </a:r>
            <a:endParaRPr lang="en-US" dirty="0" smtClean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Bui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Huy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Binh</a:t>
            </a:r>
            <a:endParaRPr lang="en-US" dirty="0" smtClean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Phan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Thi</a:t>
            </a:r>
            <a:r>
              <a:rPr lang="en-US" dirty="0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Kim </a:t>
            </a:r>
            <a:r>
              <a:rPr lang="en-US" dirty="0" err="1" smtClean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Nga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70" y="926876"/>
            <a:ext cx="7279264" cy="54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40" y="952261"/>
            <a:ext cx="4799472" cy="5656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39" y="977648"/>
            <a:ext cx="4755319" cy="56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0" y="926876"/>
            <a:ext cx="4813967" cy="5674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028" b="22325"/>
          <a:stretch/>
        </p:blipFill>
        <p:spPr>
          <a:xfrm>
            <a:off x="5911830" y="1058963"/>
            <a:ext cx="5935533" cy="53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7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7" y="926876"/>
            <a:ext cx="3842650" cy="5614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65" b="14883"/>
          <a:stretch/>
        </p:blipFill>
        <p:spPr>
          <a:xfrm>
            <a:off x="5642915" y="945446"/>
            <a:ext cx="5589627" cy="55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8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7" b="6047"/>
          <a:stretch/>
        </p:blipFill>
        <p:spPr>
          <a:xfrm>
            <a:off x="3307792" y="879100"/>
            <a:ext cx="5453436" cy="57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53" y="1111359"/>
            <a:ext cx="6483092" cy="52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16</a:t>
            </a:fld>
            <a:endParaRPr lang="en-US" dirty="0"/>
          </a:p>
        </p:txBody>
      </p:sp>
      <p:pic>
        <p:nvPicPr>
          <p:cNvPr id="8194" name="Picture 2" descr="Main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74" y="1279411"/>
            <a:ext cx="4170849" cy="22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7423" y="353071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Main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195" name="Picture 3" descr="Sign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50" y="4265263"/>
            <a:ext cx="2929582" cy="14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Log 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85" y="4408041"/>
            <a:ext cx="3335632" cy="132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45403" y="5767133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Login Option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9493" y="5767133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Sign In Option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9701" y="363704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Admin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218" name="Picture 2" descr="admin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35" y="1138058"/>
            <a:ext cx="4132325" cy="239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manag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55" y="4175940"/>
            <a:ext cx="2384730" cy="17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addbo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68" y="4175940"/>
            <a:ext cx="4689374" cy="183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537157" y="4809382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40396" y="607597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Add Book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18</a:t>
            </a:fld>
            <a:endParaRPr lang="en-US" dirty="0"/>
          </a:p>
        </p:txBody>
      </p:sp>
      <p:pic>
        <p:nvPicPr>
          <p:cNvPr id="9219" name="Picture 3" descr="manag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2" y="1472537"/>
            <a:ext cx="2098057" cy="1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855219" y="4727707"/>
            <a:ext cx="597665" cy="262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Book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2" y="3994590"/>
            <a:ext cx="6443804" cy="166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updatebook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58" y="1472537"/>
            <a:ext cx="2700355" cy="40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 rot="5400000">
            <a:off x="1790967" y="3417740"/>
            <a:ext cx="597665" cy="262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34" y="1472537"/>
            <a:ext cx="2348342" cy="207657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7822618" y="2329361"/>
            <a:ext cx="597665" cy="2627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67700" y="592248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 Book Info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7423" y="353071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Admin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Picture 2" descr="admin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35" y="1138058"/>
            <a:ext cx="4132325" cy="239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3177" y="605255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Manage Users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57" y="3900051"/>
            <a:ext cx="5201532" cy="22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 store logo Royalty Free Vector Image - Vecto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611"/>
            <a:ext cx="4449581" cy="33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0322" y="1824083"/>
            <a:ext cx="5762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objective of </a:t>
            </a:r>
            <a:r>
              <a:rPr lang="en-US" sz="2400" dirty="0" smtClean="0"/>
              <a:t>the project </a:t>
            </a:r>
            <a:r>
              <a:rPr lang="en-US" sz="2400" dirty="0"/>
              <a:t>is to develop an efficient and user-friendly software application that automates and streamlines the management of book inventory, sales transactions, and customer information for a small bookstore.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system aims to enhance operational efficiency, improve accuracy, and provide a better customer experience.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6509" y="1521286"/>
            <a:ext cx="6550475" cy="43912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7423" y="353071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User Menu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2290" name="Picture 2" descr="user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78" y="1221832"/>
            <a:ext cx="3629618" cy="230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userInfo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47" y="4158811"/>
            <a:ext cx="2446444" cy="16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update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54" y="3857114"/>
            <a:ext cx="2092491" cy="219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661703" y="4744511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11462" y="6095925"/>
            <a:ext cx="21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 Account Info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21</a:t>
            </a:fld>
            <a:endParaRPr lang="en-US" dirty="0"/>
          </a:p>
        </p:txBody>
      </p:sp>
      <p:pic>
        <p:nvPicPr>
          <p:cNvPr id="12290" name="Picture 2" descr="user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3" y="1214455"/>
            <a:ext cx="2863301" cy="182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375304" y="1893368"/>
            <a:ext cx="1003239" cy="4635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00781" y="6035492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Purchase Book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314" name="Picture 2" descr="purchase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62" y="1214455"/>
            <a:ext cx="3082851" cy="18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createOr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17" y="3799869"/>
            <a:ext cx="6714961" cy="206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>
          <a:xfrm rot="5400000">
            <a:off x="7936801" y="3288394"/>
            <a:ext cx="514543" cy="263028"/>
          </a:xfrm>
          <a:prstGeom prst="rightArrow">
            <a:avLst>
              <a:gd name="adj1" fmla="val 50000"/>
              <a:gd name="adj2" fmla="val 82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59" y="1835340"/>
            <a:ext cx="7734086" cy="32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Task Assign (to each team member)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017"/>
              </p:ext>
            </p:extLst>
          </p:nvPr>
        </p:nvGraphicFramePr>
        <p:xfrm>
          <a:off x="1465711" y="1584112"/>
          <a:ext cx="9239781" cy="4263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544">
                  <a:extLst>
                    <a:ext uri="{9D8B030D-6E8A-4147-A177-3AD203B41FA5}">
                      <a16:colId xmlns:a16="http://schemas.microsoft.com/office/drawing/2014/main" val="2021288837"/>
                    </a:ext>
                  </a:extLst>
                </a:gridCol>
                <a:gridCol w="1485180">
                  <a:extLst>
                    <a:ext uri="{9D8B030D-6E8A-4147-A177-3AD203B41FA5}">
                      <a16:colId xmlns:a16="http://schemas.microsoft.com/office/drawing/2014/main" val="3577614152"/>
                    </a:ext>
                  </a:extLst>
                </a:gridCol>
                <a:gridCol w="1676066">
                  <a:extLst>
                    <a:ext uri="{9D8B030D-6E8A-4147-A177-3AD203B41FA5}">
                      <a16:colId xmlns:a16="http://schemas.microsoft.com/office/drawing/2014/main" val="3775610815"/>
                    </a:ext>
                  </a:extLst>
                </a:gridCol>
                <a:gridCol w="1257049">
                  <a:extLst>
                    <a:ext uri="{9D8B030D-6E8A-4147-A177-3AD203B41FA5}">
                      <a16:colId xmlns:a16="http://schemas.microsoft.com/office/drawing/2014/main" val="1907770173"/>
                    </a:ext>
                  </a:extLst>
                </a:gridCol>
                <a:gridCol w="1173247">
                  <a:extLst>
                    <a:ext uri="{9D8B030D-6E8A-4147-A177-3AD203B41FA5}">
                      <a16:colId xmlns:a16="http://schemas.microsoft.com/office/drawing/2014/main" val="1740325415"/>
                    </a:ext>
                  </a:extLst>
                </a:gridCol>
                <a:gridCol w="1801772">
                  <a:extLst>
                    <a:ext uri="{9D8B030D-6E8A-4147-A177-3AD203B41FA5}">
                      <a16:colId xmlns:a16="http://schemas.microsoft.com/office/drawing/2014/main" val="824608014"/>
                    </a:ext>
                  </a:extLst>
                </a:gridCol>
                <a:gridCol w="1055923">
                  <a:extLst>
                    <a:ext uri="{9D8B030D-6E8A-4147-A177-3AD203B41FA5}">
                      <a16:colId xmlns:a16="http://schemas.microsoft.com/office/drawing/2014/main" val="498695786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TBN Group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Book Store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33696"/>
                  </a:ext>
                </a:extLst>
              </a:tr>
              <a:tr h="1071363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Task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Start Date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End Date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Member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Self assessment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230024"/>
                  </a:ext>
                </a:extLst>
              </a:tr>
              <a:tr h="473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July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Thanh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034006"/>
                  </a:ext>
                </a:extLst>
              </a:tr>
              <a:tr h="473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July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July 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Nga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628418"/>
                  </a:ext>
                </a:extLst>
              </a:tr>
              <a:tr h="472215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July 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Thanh</a:t>
                      </a:r>
                      <a:r>
                        <a:rPr lang="en-US" sz="1600" dirty="0">
                          <a:effectLst/>
                        </a:rPr>
                        <a:t> &amp; </a:t>
                      </a:r>
                      <a:r>
                        <a:rPr lang="en-US" sz="1600" dirty="0" err="1">
                          <a:effectLst/>
                        </a:rPr>
                        <a:t>Nga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228157"/>
                  </a:ext>
                </a:extLst>
              </a:tr>
              <a:tr h="343521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8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Binh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463082"/>
                  </a:ext>
                </a:extLst>
              </a:tr>
              <a:tr h="343521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Control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Thanh</a:t>
                      </a:r>
                      <a:r>
                        <a:rPr lang="en-US" sz="1600" dirty="0">
                          <a:effectLst/>
                        </a:rPr>
                        <a:t> &amp; </a:t>
                      </a:r>
                      <a:r>
                        <a:rPr lang="en-US" sz="1600" dirty="0" err="1">
                          <a:effectLst/>
                        </a:rPr>
                        <a:t>Binh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743861"/>
                  </a:ext>
                </a:extLst>
              </a:tr>
              <a:tr h="343521">
                <a:tc>
                  <a:txBody>
                    <a:bodyPr/>
                    <a:lstStyle/>
                    <a:p>
                      <a:pPr marL="0" marR="0" indent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 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Thanh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9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6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Experience Learned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9573" y="1598760"/>
            <a:ext cx="94328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/>
              <a:t>Technical Skills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Programming in C#</a:t>
            </a:r>
            <a:r>
              <a:rPr lang="en-US" dirty="0"/>
              <a:t>: Gaining proficiency in C# and its application in developing </a:t>
            </a:r>
            <a:r>
              <a:rPr lang="en-US" dirty="0" smtClean="0"/>
              <a:t>application.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Design and Management</a:t>
            </a:r>
            <a:r>
              <a:rPr lang="en-US" dirty="0"/>
              <a:t>: Learning how to design and manage a relational database using MySQL, including writing efficient SQL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Connectivity</a:t>
            </a:r>
            <a:r>
              <a:rPr lang="en-US" dirty="0"/>
              <a:t>: Understanding how to use MySQL Connector for .NET to establish a connection between the C# application and the MySQL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GUI Design</a:t>
            </a:r>
            <a:r>
              <a:rPr lang="en-US" dirty="0"/>
              <a:t>: Enhancing skills in designing user-friendly graphical user interfaces that provide a good user experience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2. </a:t>
            </a:r>
            <a:r>
              <a:rPr lang="en-US" b="1" dirty="0"/>
              <a:t>Software Development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Modular Design</a:t>
            </a:r>
            <a:r>
              <a:rPr lang="en-US" dirty="0"/>
              <a:t>: Learning the importance of modularizing code for better maintainability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Error Handling</a:t>
            </a:r>
            <a:r>
              <a:rPr lang="en-US" dirty="0"/>
              <a:t>: Implementing robust error handling to improve the reliability of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Code Documentation</a:t>
            </a:r>
            <a:r>
              <a:rPr lang="en-US" dirty="0"/>
              <a:t>: Recognizing the value of well-documented code for future maintenance and for other developers who may work on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3377" y="1467293"/>
            <a:ext cx="9421265" cy="4508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77250" y="1568807"/>
            <a:ext cx="36899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Manage the Store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Create Order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 of the project </a:t>
            </a: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for actor: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Manager and User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5407" y="1568807"/>
            <a:ext cx="5043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nvironment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Tools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Code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Draw.io Diagram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Workbench 8.0 CE</a:t>
            </a:r>
          </a:p>
        </p:txBody>
      </p:sp>
      <p:pic>
        <p:nvPicPr>
          <p:cNvPr id="2050" name="Picture 2" descr="Syste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54" y="1668097"/>
            <a:ext cx="447095" cy="4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cu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85" y="3928859"/>
            <a:ext cx="439848" cy="4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ication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90" y="1705875"/>
            <a:ext cx="409317" cy="40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stomer support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7" y="3986499"/>
            <a:ext cx="324567" cy="32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indows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100" y="2280975"/>
            <a:ext cx="439262" cy="4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pple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64" y="2837196"/>
            <a:ext cx="413202" cy="4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pic>
        <p:nvPicPr>
          <p:cNvPr id="2064" name="Picture 16" descr="Visual Studio Code Download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61" y="4422734"/>
            <a:ext cx="445612" cy="44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raw.io Reviews - Ratings, Pros &amp; Cons, Analysis and more | GetAp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430" y="4985744"/>
            <a:ext cx="423261" cy="42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rograming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325" y="5493628"/>
            <a:ext cx="477646" cy="47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12368" y="3178117"/>
            <a:ext cx="39055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List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Users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B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ooks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1700" y="2894686"/>
            <a:ext cx="40002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Sign In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Books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1832" y="1377797"/>
            <a:ext cx="6054991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FEATURES</a:t>
            </a:r>
            <a:endParaRPr lang="en-US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35014" y="1392985"/>
            <a:ext cx="8621097" cy="4731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ew featur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72" y="1764524"/>
            <a:ext cx="875651" cy="8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mtClean="0"/>
              <a:t>Book Store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72" y="1239826"/>
            <a:ext cx="6559956" cy="50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1123881"/>
            <a:ext cx="4231880" cy="5179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31" y="1145906"/>
            <a:ext cx="4134116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05" y="1375473"/>
            <a:ext cx="4772025" cy="467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20" y="1028883"/>
            <a:ext cx="4593559" cy="53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9" y="1022446"/>
            <a:ext cx="4516057" cy="547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98" y="1022446"/>
            <a:ext cx="5616842" cy="54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smtClean="0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68" y="872996"/>
            <a:ext cx="3474268" cy="56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7079</TotalTime>
  <Words>568</Words>
  <Application>Microsoft Office PowerPoint</Application>
  <PresentationFormat>Widescreen</PresentationFormat>
  <Paragraphs>223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Times New Roman</vt:lpstr>
      <vt:lpstr>VTCA-SlideTheme</vt:lpstr>
      <vt:lpstr>Book Store</vt:lpstr>
      <vt:lpstr>Objectives</vt:lpstr>
      <vt:lpstr>Introduction to Project</vt:lpstr>
      <vt:lpstr>Introduction to Project</vt:lpstr>
      <vt:lpstr>Use Case</vt:lpstr>
      <vt:lpstr>Activity Diagram</vt:lpstr>
      <vt:lpstr>Activity Diagram</vt:lpstr>
      <vt:lpstr>Activity Diagram</vt:lpstr>
      <vt:lpstr>Activity Diagram</vt:lpstr>
      <vt:lpstr>Class Diagram</vt:lpstr>
      <vt:lpstr>Sequence Diagram</vt:lpstr>
      <vt:lpstr>Sequence Diagram</vt:lpstr>
      <vt:lpstr>Sequence Diagram</vt:lpstr>
      <vt:lpstr>Sequence Diagram</vt:lpstr>
      <vt:lpstr>Entity Relationship Diagram</vt:lpstr>
      <vt:lpstr>UI Design</vt:lpstr>
      <vt:lpstr>UI Design</vt:lpstr>
      <vt:lpstr>UI Design</vt:lpstr>
      <vt:lpstr>UI Design</vt:lpstr>
      <vt:lpstr>UI Design</vt:lpstr>
      <vt:lpstr>UI Design</vt:lpstr>
      <vt:lpstr>Deployment Diagram</vt:lpstr>
      <vt:lpstr>Task Assign (to each team member)</vt:lpstr>
      <vt:lpstr>Experience Learned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subject/>
  <dc:creator>sinhnx@vtc.edu.vn</dc:creator>
  <cp:keywords/>
  <dc:description/>
  <cp:lastModifiedBy>ADMIN</cp:lastModifiedBy>
  <cp:revision>251</cp:revision>
  <dcterms:created xsi:type="dcterms:W3CDTF">2019-05-17T12:57:33Z</dcterms:created>
  <dcterms:modified xsi:type="dcterms:W3CDTF">2024-08-04T15:10:32Z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-----BEGIN PGP PUBLIC KEY BLOCK-----  mQINBGKmsVYBEADc9DRcYv9evcQ4Tgud9uKUJ6onQJyqzEV5IWtbcC1dfWaC0Iuu p17QyByIJ6cLd+MT1Iw5zX46LjU6PipBQIWkI0fR+ckyVo+Bpk/YxFTX68dMZVl/ boETGvIaF4kjYnjlabt/k87+Fn25iewUkreHc7FvXTtyr1MIW6RsLHobhVXpjYth QRZjgbHYVA3+0qDJPq6xDF</vt:lpwstr>
  </property>
</Properties>
</file>