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27"/>
  </p:notesMasterIdLst>
  <p:sldIdLst>
    <p:sldId id="282" r:id="rId2"/>
    <p:sldId id="285" r:id="rId3"/>
    <p:sldId id="294" r:id="rId4"/>
    <p:sldId id="298" r:id="rId5"/>
    <p:sldId id="288" r:id="rId6"/>
    <p:sldId id="289" r:id="rId7"/>
    <p:sldId id="299" r:id="rId8"/>
    <p:sldId id="300" r:id="rId9"/>
    <p:sldId id="301" r:id="rId10"/>
    <p:sldId id="291" r:id="rId11"/>
    <p:sldId id="302" r:id="rId12"/>
    <p:sldId id="306" r:id="rId13"/>
    <p:sldId id="305" r:id="rId14"/>
    <p:sldId id="304" r:id="rId15"/>
    <p:sldId id="308" r:id="rId16"/>
    <p:sldId id="292" r:id="rId17"/>
    <p:sldId id="290" r:id="rId18"/>
    <p:sldId id="309" r:id="rId19"/>
    <p:sldId id="310" r:id="rId20"/>
    <p:sldId id="293" r:id="rId21"/>
    <p:sldId id="296" r:id="rId22"/>
    <p:sldId id="295" r:id="rId23"/>
    <p:sldId id="297" r:id="rId24"/>
    <p:sldId id="263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07D"/>
    <a:srgbClr val="07E5DA"/>
    <a:srgbClr val="244478"/>
    <a:srgbClr val="2B62B9"/>
    <a:srgbClr val="EF5452"/>
    <a:srgbClr val="F8C528"/>
    <a:srgbClr val="C09A24"/>
    <a:srgbClr val="068A85"/>
    <a:srgbClr val="99C27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6"/>
    <p:restoredTop sz="81824"/>
  </p:normalViewPr>
  <p:slideViewPr>
    <p:cSldViewPr snapToGrid="0" snapToObjects="1">
      <p:cViewPr varScale="1">
        <p:scale>
          <a:sx n="72" d="100"/>
          <a:sy n="72" d="100"/>
        </p:scale>
        <p:origin x="10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DC2CD-8613-D146-8518-AC99D946DF9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C4CF9-69BC-034A-86DA-E1DADC6F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1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58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5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1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4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5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72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6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43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15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5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7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50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7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21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7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47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32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7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7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00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3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25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gradFill flip="none" rotWithShape="1"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37A9-8C23-6B4F-88B3-AB73D61B7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775AE-BCE3-4B41-8ADB-E632DB8D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92D3-1A80-C841-BE0C-FB3B2449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48AB-0BEE-7E40-BCE4-2360F70E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03C7E-8755-DA48-8510-BD952A82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8C6B40-493E-D545-8618-31916324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278924"/>
            <a:ext cx="4600575" cy="8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0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7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2816-FC3E-3244-B2EB-CEB70C88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01"/>
            <a:ext cx="10515600" cy="66357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8429-6D80-3644-9565-0A158FEB6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057"/>
            <a:ext cx="10515600" cy="5128439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60295-D28D-5342-864C-DFD74E3B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4FDE-39E1-CC43-ADEC-A2E40B80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5514" y="6356350"/>
            <a:ext cx="7489686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CC03-BB7B-8F4A-BDC0-0497BB61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0340" y="6356350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87CA-DEB8-1246-A8A0-FC212DE4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34C65-DEA5-8F4A-A14B-0DF1A1E6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5CC9-D24D-8D45-94E1-B8A6F082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64028"/>
            <a:ext cx="1367971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3B7A-936C-F047-BD4A-CCBB3D41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EBFE-C4A6-0541-B16A-380D3EA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4856" y="6356350"/>
            <a:ext cx="1338943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102A-A1F7-3842-AAEA-F5C7311E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42"/>
            <a:ext cx="10515600" cy="6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51E2-F43C-F64D-B993-CE6609ED1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EDDE-EE3F-8F4B-9C7A-83E040645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15ADE-643D-314B-865E-D1A74E17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6CD4-6B44-554D-8C3E-1CC265F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5A39C-E79D-054D-AA55-AE55FBA2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A0EE-3CC4-5243-A94C-6FACDA7F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3527"/>
            <a:ext cx="10515600" cy="6635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30389-7090-CD40-BEBF-0637D203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9788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BABA1-0B0C-5D41-BD03-AF3497DBF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1796"/>
            <a:ext cx="5157787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3744A-9292-8949-A87C-3B6979EA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9788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ADD4A-DB10-FB4A-A9BA-9D3DB500D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1796"/>
            <a:ext cx="5183188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58B35-25F2-6941-BC63-14140DB1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CB44E-6D22-DC48-8A79-8CC24323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C1E52-5D18-5A4D-B7CC-7DB931B3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8F28-5514-3C4F-8F16-87F0D27B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861-35A6-C04A-AF18-0494795E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6BF7-1B35-7B45-8465-DA95BDF4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ECE7A-5E3E-FA41-A2CF-2170043C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2E6E-C79E-5B49-9FDF-F6705D37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B082-60EA-F742-971F-16B6DC7F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344" y="987425"/>
            <a:ext cx="6408867" cy="5210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DA2A8-A776-FA4A-A5B2-6088AA8A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40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C5211-987C-0E4C-8A65-096CAF94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83AD-025F-B541-9368-2FEDDC6B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98FAB-9E39-4442-B432-009E972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CED7-2E22-7046-B671-644D9867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37231-3259-8148-A59B-BCA49EE18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3E8CD-A682-AC45-B9C3-5CB187372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3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DB3D-EBBA-E54E-957D-18F54AC5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68683-9DAF-2949-BB77-A0BA807B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31D61-53FD-B847-BC95-73B6763A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D9D8-CC86-7E4D-A036-7F666D58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D8279-4EB5-1B4C-AC96-6DA0B332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71BE1-3E91-AC49-9604-441E4DD3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1837-E4C0-A34F-B38C-CBF0D65B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5FF2-DF89-7143-8050-5F1B7B5C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4C0672D-63A5-7F4F-996A-A49C94A186D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7315" y="345287"/>
            <a:ext cx="12192000" cy="4754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C1233-5907-7143-8A9A-729AB9D4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E4728-1E09-A64F-9A06-2F96BC71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5881"/>
            <a:ext cx="10515600" cy="514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4233A-AE14-694A-BB8D-3E28E47EE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8028-B976-7C44-A1F6-F7265A554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Book Store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6F93A-8372-7749-B2E4-1B714A6CC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02E568-18E6-9A43-8CDC-1DF38DFF6BB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87694" y="306094"/>
            <a:ext cx="3116019" cy="5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0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D9EB45-1C59-C541-92E7-6FE421F2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566" y="1214438"/>
            <a:ext cx="10986868" cy="238760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Book Store</a:t>
            </a:r>
            <a:endParaRPr lang="en-US" sz="4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A0CEDCB-5CE2-1B41-9D8B-CA0EB9D3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566" y="3987800"/>
            <a:ext cx="10986867" cy="2387600"/>
          </a:xfrm>
        </p:spPr>
        <p:txBody>
          <a:bodyPr anchor="ctr"/>
          <a:lstStyle/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Class Name:	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PF1126</a:t>
            </a:r>
            <a:endParaRPr lang="en-US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Group Name:	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TBN Group</a:t>
            </a:r>
            <a:endParaRPr lang="en-US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Member: 	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	Tran </a:t>
            </a:r>
            <a:r>
              <a:rPr lang="en-US" dirty="0" err="1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Luu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Phuc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Thanh</a:t>
            </a:r>
            <a:endParaRPr lang="en-US" dirty="0" smtClean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algn="l"/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		Bui </a:t>
            </a:r>
            <a:r>
              <a:rPr lang="en-US" dirty="0" err="1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Huy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Binh</a:t>
            </a:r>
            <a:endParaRPr lang="en-US" dirty="0" smtClean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	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	Phan </a:t>
            </a:r>
            <a:r>
              <a:rPr lang="en-US" dirty="0" err="1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Thi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Kim </a:t>
            </a:r>
            <a:r>
              <a:rPr lang="en-US" dirty="0" err="1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Nga</a:t>
            </a:r>
            <a:endParaRPr lang="en-US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10</a:t>
            </a:fld>
            <a:endParaRPr lang="en-US" dirty="0"/>
          </a:p>
        </p:txBody>
      </p:sp>
      <p:pic>
        <p:nvPicPr>
          <p:cNvPr id="8194" name="Picture 2" descr="Main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74" y="1279411"/>
            <a:ext cx="4170849" cy="221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47423" y="353071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Main Menu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8195" name="Picture 3" descr="Sign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50" y="4265263"/>
            <a:ext cx="2929582" cy="14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Log 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85" y="4408041"/>
            <a:ext cx="3335632" cy="132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45403" y="5767133"/>
            <a:ext cx="140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Login Option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9493" y="5767133"/>
            <a:ext cx="15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Sign In Option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1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9701" y="363704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Admin Menu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9218" name="Picture 2" descr="admin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835" y="1138058"/>
            <a:ext cx="4132325" cy="2392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manage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55" y="4175940"/>
            <a:ext cx="2384730" cy="179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addboo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268" y="4175940"/>
            <a:ext cx="4689374" cy="183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4537157" y="4809382"/>
            <a:ext cx="1003239" cy="4635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40396" y="607597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Add Book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27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12</a:t>
            </a:fld>
            <a:endParaRPr lang="en-US" dirty="0"/>
          </a:p>
        </p:txBody>
      </p:sp>
      <p:pic>
        <p:nvPicPr>
          <p:cNvPr id="9219" name="Picture 3" descr="manag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72" y="1472537"/>
            <a:ext cx="2098057" cy="1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7855219" y="4727707"/>
            <a:ext cx="597665" cy="2627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BookSear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72" y="3994590"/>
            <a:ext cx="6443804" cy="166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updatebookInf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458" y="1472537"/>
            <a:ext cx="2700355" cy="400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 rot="5400000">
            <a:off x="1790967" y="3417740"/>
            <a:ext cx="597665" cy="2627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234" y="1472537"/>
            <a:ext cx="2348342" cy="2076575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10800000">
            <a:off x="7822618" y="2329361"/>
            <a:ext cx="597665" cy="2627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67700" y="5922480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Update Book Info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3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47423" y="3530719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Admin Menu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1266" name="Picture 2" descr="manageUser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74" y="4164788"/>
            <a:ext cx="2250833" cy="170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adminMen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835" y="1138058"/>
            <a:ext cx="4132325" cy="2392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DeactivateUs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01" y="4241749"/>
            <a:ext cx="5045702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444184" y="4848849"/>
            <a:ext cx="1003239" cy="4635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93177" y="6052559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Manage Users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3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47423" y="3530719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User Menu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2290" name="Picture 2" descr="user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778" y="1221832"/>
            <a:ext cx="3629618" cy="230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userInfoMen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147" y="4158811"/>
            <a:ext cx="2446444" cy="16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updateInf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54" y="3857114"/>
            <a:ext cx="2092491" cy="219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5661703" y="4744511"/>
            <a:ext cx="1003239" cy="4635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11462" y="6095925"/>
            <a:ext cx="214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Update Account Info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3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15</a:t>
            </a:fld>
            <a:endParaRPr lang="en-US" dirty="0"/>
          </a:p>
        </p:txBody>
      </p:sp>
      <p:pic>
        <p:nvPicPr>
          <p:cNvPr id="12290" name="Picture 2" descr="user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83" y="1214455"/>
            <a:ext cx="2863301" cy="182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5375304" y="1893368"/>
            <a:ext cx="1003239" cy="4635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00781" y="6035492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Purchase Book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3314" name="Picture 2" descr="purchaseMen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162" y="1214455"/>
            <a:ext cx="3082851" cy="182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createOr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417" y="3799869"/>
            <a:ext cx="6714961" cy="206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/>
          <p:cNvSpPr/>
          <p:nvPr/>
        </p:nvSpPr>
        <p:spPr>
          <a:xfrm rot="5400000">
            <a:off x="7936801" y="3288394"/>
            <a:ext cx="514543" cy="263028"/>
          </a:xfrm>
          <a:prstGeom prst="rightArrow">
            <a:avLst>
              <a:gd name="adj1" fmla="val 50000"/>
              <a:gd name="adj2" fmla="val 823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9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Class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16</a:t>
            </a:fld>
            <a:endParaRPr lang="en-US" dirty="0"/>
          </a:p>
        </p:txBody>
      </p:sp>
      <p:pic>
        <p:nvPicPr>
          <p:cNvPr id="14338" name="Picture 2" descr="class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869" y="1278316"/>
            <a:ext cx="6534260" cy="487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3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17</a:t>
            </a:fld>
            <a:endParaRPr lang="en-US" dirty="0"/>
          </a:p>
        </p:txBody>
      </p:sp>
      <p:pic>
        <p:nvPicPr>
          <p:cNvPr id="15362" name="Picture 2" descr="SQ_Log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138" y="1309447"/>
            <a:ext cx="4317978" cy="50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SQ_Sign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4" y="1285030"/>
            <a:ext cx="4312056" cy="502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7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18</a:t>
            </a:fld>
            <a:endParaRPr lang="en-US" dirty="0"/>
          </a:p>
        </p:txBody>
      </p:sp>
      <p:pic>
        <p:nvPicPr>
          <p:cNvPr id="16387" name="Picture 3" descr="SQ_DeactivateU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45" y="1486095"/>
            <a:ext cx="4869218" cy="44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SQ_UpdateAccInf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036" y="1486096"/>
            <a:ext cx="4412947" cy="44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97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2" descr="SQ_Add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188" y="1120851"/>
            <a:ext cx="4435745" cy="517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 descr="SQ_Purch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18" y="1101697"/>
            <a:ext cx="4962229" cy="519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18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ok store logo Royalty Free Vector Image - Vector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6611"/>
            <a:ext cx="4449581" cy="333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Objectives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 smtClean="0"/>
              <a:t>Book Store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00322" y="1824083"/>
            <a:ext cx="57628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objective of </a:t>
            </a:r>
            <a:r>
              <a:rPr lang="en-US" sz="2400" dirty="0" smtClean="0"/>
              <a:t>the project </a:t>
            </a:r>
            <a:r>
              <a:rPr lang="en-US" sz="2400" dirty="0"/>
              <a:t>is to develop an efficient and user-friendly software application that automates and streamlines the management of book inventory, sales transactions, and customer information for a small bookstore.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system aims to enhance operational efficiency, improve accuracy, and provide a better customer experience.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906509" y="1521286"/>
            <a:ext cx="6550475" cy="43912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8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Entity Relationship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20</a:t>
            </a:fld>
            <a:endParaRPr lang="en-US" dirty="0"/>
          </a:p>
        </p:txBody>
      </p:sp>
      <p:pic>
        <p:nvPicPr>
          <p:cNvPr id="18434" name="Picture 2" descr="E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46" y="1082120"/>
            <a:ext cx="6330912" cy="526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16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Deployment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59" y="1835340"/>
            <a:ext cx="7734086" cy="32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4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Task Assign (to each team member)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09670"/>
              </p:ext>
            </p:extLst>
          </p:nvPr>
        </p:nvGraphicFramePr>
        <p:xfrm>
          <a:off x="1230812" y="1940698"/>
          <a:ext cx="9730373" cy="401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519">
                  <a:extLst>
                    <a:ext uri="{9D8B030D-6E8A-4147-A177-3AD203B41FA5}">
                      <a16:colId xmlns:a16="http://schemas.microsoft.com/office/drawing/2014/main" val="669819161"/>
                    </a:ext>
                  </a:extLst>
                </a:gridCol>
                <a:gridCol w="1564038">
                  <a:extLst>
                    <a:ext uri="{9D8B030D-6E8A-4147-A177-3AD203B41FA5}">
                      <a16:colId xmlns:a16="http://schemas.microsoft.com/office/drawing/2014/main" val="526004389"/>
                    </a:ext>
                  </a:extLst>
                </a:gridCol>
                <a:gridCol w="1765057">
                  <a:extLst>
                    <a:ext uri="{9D8B030D-6E8A-4147-A177-3AD203B41FA5}">
                      <a16:colId xmlns:a16="http://schemas.microsoft.com/office/drawing/2014/main" val="1177919487"/>
                    </a:ext>
                  </a:extLst>
                </a:gridCol>
                <a:gridCol w="1323793">
                  <a:extLst>
                    <a:ext uri="{9D8B030D-6E8A-4147-A177-3AD203B41FA5}">
                      <a16:colId xmlns:a16="http://schemas.microsoft.com/office/drawing/2014/main" val="4052781511"/>
                    </a:ext>
                  </a:extLst>
                </a:gridCol>
                <a:gridCol w="1235541">
                  <a:extLst>
                    <a:ext uri="{9D8B030D-6E8A-4147-A177-3AD203B41FA5}">
                      <a16:colId xmlns:a16="http://schemas.microsoft.com/office/drawing/2014/main" val="1681453489"/>
                    </a:ext>
                  </a:extLst>
                </a:gridCol>
                <a:gridCol w="1897438">
                  <a:extLst>
                    <a:ext uri="{9D8B030D-6E8A-4147-A177-3AD203B41FA5}">
                      <a16:colId xmlns:a16="http://schemas.microsoft.com/office/drawing/2014/main" val="1077368007"/>
                    </a:ext>
                  </a:extLst>
                </a:gridCol>
                <a:gridCol w="1111987">
                  <a:extLst>
                    <a:ext uri="{9D8B030D-6E8A-4147-A177-3AD203B41FA5}">
                      <a16:colId xmlns:a16="http://schemas.microsoft.com/office/drawing/2014/main" val="4026412766"/>
                    </a:ext>
                  </a:extLst>
                </a:gridCol>
              </a:tblGrid>
              <a:tr h="786556"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TBN Group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Book Store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25201"/>
                  </a:ext>
                </a:extLst>
              </a:tr>
              <a:tr h="1135394"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Task 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Start 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End 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Member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Self assessment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4093573"/>
                  </a:ext>
                </a:extLst>
              </a:tr>
              <a:tr h="5017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Code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July 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July 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Nga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0144542"/>
                  </a:ext>
                </a:extLst>
              </a:tr>
              <a:tr h="500438"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Code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July 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July 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Thanh &amp; Nga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8054693"/>
                  </a:ext>
                </a:extLst>
              </a:tr>
              <a:tr h="364053"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Code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July 8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July 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Binh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997618"/>
                  </a:ext>
                </a:extLst>
              </a:tr>
              <a:tr h="364053"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Control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July 21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July 27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Thanh &amp; Binh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385522"/>
                  </a:ext>
                </a:extLst>
              </a:tr>
              <a:tr h="364053"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Write Report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July 21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July 27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Thanh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146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48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Experience Learned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9573" y="1598760"/>
            <a:ext cx="94328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 </a:t>
            </a:r>
            <a:r>
              <a:rPr lang="en-US" b="1" dirty="0"/>
              <a:t>Technical Skills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Programming in C#</a:t>
            </a:r>
            <a:r>
              <a:rPr lang="en-US" dirty="0"/>
              <a:t>: Gaining proficiency in C# and its application in developing </a:t>
            </a:r>
            <a:r>
              <a:rPr lang="en-US" dirty="0" smtClean="0"/>
              <a:t>application.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 Design and Management</a:t>
            </a:r>
            <a:r>
              <a:rPr lang="en-US" dirty="0"/>
              <a:t>: Learning how to design and manage a relational database using MySQL, including writing efficient SQL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 Connectivity</a:t>
            </a:r>
            <a:r>
              <a:rPr lang="en-US" dirty="0"/>
              <a:t>: Understanding how to use MySQL Connector for .NET to establish a connection between the C# application and the MySQL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GUI Design</a:t>
            </a:r>
            <a:r>
              <a:rPr lang="en-US" dirty="0"/>
              <a:t>: Enhancing skills in designing user-friendly graphical user interfaces that provide a good user experience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2. </a:t>
            </a:r>
            <a:r>
              <a:rPr lang="en-US" b="1" dirty="0"/>
              <a:t>Software Development Practices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Modular Design</a:t>
            </a:r>
            <a:r>
              <a:rPr lang="en-US" dirty="0"/>
              <a:t>: Learning the importance of modularizing code for better maintainability and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Error Handling</a:t>
            </a:r>
            <a:r>
              <a:rPr lang="en-US" dirty="0"/>
              <a:t>: Implementing robust error handling to improve the reliability of the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Code Documentation</a:t>
            </a:r>
            <a:r>
              <a:rPr lang="en-US" dirty="0"/>
              <a:t>: Recognizing the value of well-documented code for future maintenance and for other developers who may work on the project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3377" y="1467293"/>
            <a:ext cx="9421265" cy="45082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8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37BB8C-BA62-BC4F-B0F8-D5F9321E2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837" y="1664596"/>
            <a:ext cx="3310326" cy="35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357C2-C3D4-5646-99C7-CB60F4827364}"/>
              </a:ext>
            </a:extLst>
          </p:cNvPr>
          <p:cNvSpPr txBox="1"/>
          <p:nvPr/>
        </p:nvSpPr>
        <p:spPr>
          <a:xfrm>
            <a:off x="314179" y="2644170"/>
            <a:ext cx="11563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3303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Introduction to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77250" y="1568807"/>
            <a:ext cx="36899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</a:t>
            </a:r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Manage the Store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Create Order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scope of the project </a:t>
            </a:r>
            <a:r>
              <a:rPr lang="vi-V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for actor: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Manager and User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5407" y="1568807"/>
            <a:ext cx="50433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</a:t>
            </a:r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nvironment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 Tools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Studio Code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Draw.io Diagram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 Workbench 8.0 CE</a:t>
            </a:r>
          </a:p>
        </p:txBody>
      </p:sp>
      <p:pic>
        <p:nvPicPr>
          <p:cNvPr id="2050" name="Picture 2" descr="System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154" y="1668097"/>
            <a:ext cx="447095" cy="44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cu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185" y="3928859"/>
            <a:ext cx="439848" cy="43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plication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090" y="1705875"/>
            <a:ext cx="409317" cy="40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ustomer support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07" y="3986499"/>
            <a:ext cx="324567" cy="32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indows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100" y="2280975"/>
            <a:ext cx="439262" cy="43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pple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264" y="2837196"/>
            <a:ext cx="413202" cy="4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 smtClean="0"/>
              <a:t>Book Store</a:t>
            </a:r>
            <a:endParaRPr lang="en-US" dirty="0"/>
          </a:p>
        </p:txBody>
      </p:sp>
      <p:pic>
        <p:nvPicPr>
          <p:cNvPr id="2064" name="Picture 16" descr="Visual Studio Code Download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061" y="4422734"/>
            <a:ext cx="445612" cy="44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draw.io Reviews - Ratings, Pros &amp; Cons, Analysis and more | GetAp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430" y="4985744"/>
            <a:ext cx="423261" cy="42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Programing 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325" y="5493628"/>
            <a:ext cx="477646" cy="47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98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Introduction to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 smtClean="0"/>
              <a:t>Book Store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12368" y="3178117"/>
            <a:ext cx="39055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List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 Users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 B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ooks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41700" y="2894686"/>
            <a:ext cx="40002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Sign In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Books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1832" y="1377797"/>
            <a:ext cx="6054991" cy="1334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FEATURES</a:t>
            </a:r>
            <a:endParaRPr lang="en-US" sz="6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35014" y="1392985"/>
            <a:ext cx="8621097" cy="47313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New features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72" y="1764524"/>
            <a:ext cx="875651" cy="87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99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 Case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217" y="1352980"/>
            <a:ext cx="5890770" cy="47248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492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 smtClean="0"/>
              <a:t>Book Store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6</a:t>
            </a:fld>
            <a:endParaRPr lang="en-US" dirty="0"/>
          </a:p>
        </p:txBody>
      </p:sp>
      <p:pic>
        <p:nvPicPr>
          <p:cNvPr id="4098" name="Picture 2" descr="AD_CreateAccou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917" y="1385082"/>
            <a:ext cx="3617766" cy="454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AD_Log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874" y="1405577"/>
            <a:ext cx="3775853" cy="450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5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 smtClean="0"/>
              <a:t>Book Store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7</a:t>
            </a:fld>
            <a:endParaRPr lang="en-US" dirty="0"/>
          </a:p>
        </p:txBody>
      </p:sp>
      <p:pic>
        <p:nvPicPr>
          <p:cNvPr id="5122" name="Picture 2" descr="AD_Add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63" y="1166322"/>
            <a:ext cx="3163617" cy="508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AD_Update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00" y="1177340"/>
            <a:ext cx="3759294" cy="509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3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 smtClean="0"/>
              <a:t>Book Store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8</a:t>
            </a:fld>
            <a:endParaRPr lang="en-US" dirty="0"/>
          </a:p>
        </p:txBody>
      </p:sp>
      <p:pic>
        <p:nvPicPr>
          <p:cNvPr id="6146" name="Picture 2" descr="AD_DeleteU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220" y="1150900"/>
            <a:ext cx="3580463" cy="506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AD_UpdateU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415" y="1214458"/>
            <a:ext cx="3642135" cy="503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09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 smtClean="0"/>
              <a:t>Book Store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9</a:t>
            </a:fld>
            <a:endParaRPr lang="en-US" dirty="0"/>
          </a:p>
        </p:txBody>
      </p:sp>
      <p:pic>
        <p:nvPicPr>
          <p:cNvPr id="7170" name="Picture 2" descr="AD_CreateOr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963" y="1013459"/>
            <a:ext cx="3629277" cy="5403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03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TCA-Slide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CA-SlideTheme" id="{5A24C4A4-58B6-8948-A62B-40090020C92E}" vid="{BD9F6502-1B8F-D14C-8309-CDC4C42FF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7059</TotalTime>
  <Words>552</Words>
  <Application>Microsoft Office PowerPoint</Application>
  <PresentationFormat>Widescreen</PresentationFormat>
  <Paragraphs>211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Helvetica Neue</vt:lpstr>
      <vt:lpstr>Helvetica Neue Light</vt:lpstr>
      <vt:lpstr>Helvetica Neue Thin</vt:lpstr>
      <vt:lpstr>Times New Roman</vt:lpstr>
      <vt:lpstr>VTCA-SlideTheme</vt:lpstr>
      <vt:lpstr>Book Store</vt:lpstr>
      <vt:lpstr>Objectives</vt:lpstr>
      <vt:lpstr>Introduction to Project</vt:lpstr>
      <vt:lpstr>Introduction to Project</vt:lpstr>
      <vt:lpstr>Use Case</vt:lpstr>
      <vt:lpstr>Activity Diagram</vt:lpstr>
      <vt:lpstr>Activity Diagram</vt:lpstr>
      <vt:lpstr>Activity Diagram</vt:lpstr>
      <vt:lpstr>Activity Diagram</vt:lpstr>
      <vt:lpstr>UI Design</vt:lpstr>
      <vt:lpstr>UI Design</vt:lpstr>
      <vt:lpstr>UI Design</vt:lpstr>
      <vt:lpstr>UI Design</vt:lpstr>
      <vt:lpstr>UI Design</vt:lpstr>
      <vt:lpstr>UI Design</vt:lpstr>
      <vt:lpstr>Class Diagram</vt:lpstr>
      <vt:lpstr>Sequence Diagram</vt:lpstr>
      <vt:lpstr>Sequence Diagram</vt:lpstr>
      <vt:lpstr>Sequence Diagram</vt:lpstr>
      <vt:lpstr>Entity Relationship Diagram</vt:lpstr>
      <vt:lpstr>Deployment Diagram</vt:lpstr>
      <vt:lpstr>Task Assign (to each team member)</vt:lpstr>
      <vt:lpstr>Experience Learned</vt:lpstr>
      <vt:lpstr>PowerPoint Presentation</vt:lpstr>
      <vt:lpstr>PowerPoint Presentation</vt:lpstr>
    </vt:vector>
  </TitlesOfParts>
  <Manager/>
  <Company>VTC Academy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subject/>
  <dc:creator>sinhnx@vtc.edu.vn</dc:creator>
  <cp:keywords/>
  <dc:description/>
  <cp:lastModifiedBy>ADMIN</cp:lastModifiedBy>
  <cp:revision>248</cp:revision>
  <dcterms:created xsi:type="dcterms:W3CDTF">2019-05-17T12:57:33Z</dcterms:created>
  <dcterms:modified xsi:type="dcterms:W3CDTF">2024-07-29T05:15:41Z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-----BEGIN PGP PUBLIC KEY BLOCK-----  mQINBGKmsVYBEADc9DRcYv9evcQ4Tgud9uKUJ6onQJyqzEV5IWtbcC1dfWaC0Iuu p17QyByIJ6cLd+MT1Iw5zX46LjU6PipBQIWkI0fR+ckyVo+Bpk/YxFTX68dMZVl/ boETGvIaF4kjYnjlabt/k87+Fn25iewUkreHc7FvXTtyr1MIW6RsLHobhVXpjYth QRZjgbHYVA3+0qDJPq6xDF</vt:lpwstr>
  </property>
</Properties>
</file>