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7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953-8BAD-4628-98AA-4E1B13878452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3979-D8AB-4F6F-9288-2B64BF0D9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953-8BAD-4628-98AA-4E1B13878452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3979-D8AB-4F6F-9288-2B64BF0D9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6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953-8BAD-4628-98AA-4E1B13878452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3979-D8AB-4F6F-9288-2B64BF0D9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5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953-8BAD-4628-98AA-4E1B13878452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3979-D8AB-4F6F-9288-2B64BF0D9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5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953-8BAD-4628-98AA-4E1B13878452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3979-D8AB-4F6F-9288-2B64BF0D9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953-8BAD-4628-98AA-4E1B13878452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3979-D8AB-4F6F-9288-2B64BF0D9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1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953-8BAD-4628-98AA-4E1B13878452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3979-D8AB-4F6F-9288-2B64BF0D9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6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953-8BAD-4628-98AA-4E1B13878452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3979-D8AB-4F6F-9288-2B64BF0D9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953-8BAD-4628-98AA-4E1B13878452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3979-D8AB-4F6F-9288-2B64BF0D9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953-8BAD-4628-98AA-4E1B13878452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3979-D8AB-4F6F-9288-2B64BF0D9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7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953-8BAD-4628-98AA-4E1B13878452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3979-D8AB-4F6F-9288-2B64BF0D9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5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0953-8BAD-4628-98AA-4E1B13878452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3979-D8AB-4F6F-9288-2B64BF0D9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larssl.org/aes-source-code" TargetMode="External"/><Relationship Id="rId2" Type="http://schemas.openxmlformats.org/officeDocument/2006/relationships/hyperlink" Target="http://www.codeplanet.eu/files/flash/Rijndael_Animation_v4_eng.sw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DRM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국민대학교 컴퓨터 공학부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ElGamal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z="2400" dirty="0" smtClean="0"/>
              <a:t>RSA </a:t>
            </a:r>
            <a:r>
              <a:rPr lang="ko-KR" altLang="en-US" sz="2400" dirty="0" smtClean="0"/>
              <a:t>암호 알고리즘이 소인수분해 문제의 어려움에 기반한다면</a:t>
            </a:r>
            <a:r>
              <a:rPr lang="en-US" altLang="ko-KR" sz="2400" dirty="0" smtClean="0"/>
              <a:t>, ElGamal </a:t>
            </a:r>
            <a:r>
              <a:rPr lang="ko-KR" altLang="en-US" sz="2400" dirty="0" smtClean="0"/>
              <a:t>암호 알고리즘은 이산 대수 문제의 어려움에 기반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y = </a:t>
            </a:r>
            <a:r>
              <a:rPr lang="en-US" altLang="ko-KR" sz="2400" dirty="0" err="1" smtClean="0"/>
              <a:t>g^x</a:t>
            </a:r>
            <a:r>
              <a:rPr lang="en-US" altLang="ko-KR" sz="2400" dirty="0" smtClean="0"/>
              <a:t> mod p </a:t>
            </a:r>
            <a:r>
              <a:rPr lang="ko-KR" altLang="en-US" sz="2400" dirty="0" smtClean="0"/>
              <a:t>를 구하기는 쉽지만 </a:t>
            </a:r>
            <a:r>
              <a:rPr lang="en-US" altLang="ko-KR" sz="2400" dirty="0" smtClean="0"/>
              <a:t>g, y, p </a:t>
            </a:r>
            <a:r>
              <a:rPr lang="ko-KR" altLang="en-US" sz="2400" dirty="0" smtClean="0"/>
              <a:t>값으로 원래의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를 찾기는 어렵다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난수 </a:t>
            </a:r>
            <a:r>
              <a:rPr lang="en-US" altLang="ko-KR" sz="2400" dirty="0" smtClean="0"/>
              <a:t>k</a:t>
            </a:r>
            <a:r>
              <a:rPr lang="ko-KR" altLang="en-US" sz="2400" dirty="0" smtClean="0"/>
              <a:t>를 이용하기 때문에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매 암호화 시 다른 암호문을 얻어 </a:t>
            </a:r>
            <a:r>
              <a:rPr lang="en-US" altLang="ko-KR" sz="2400" dirty="0" smtClean="0"/>
              <a:t>RSA</a:t>
            </a:r>
            <a:r>
              <a:rPr lang="ko-KR" altLang="en-US" sz="2400" dirty="0" smtClean="0"/>
              <a:t>에 비해 더 안전하다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메시지 </a:t>
            </a:r>
            <a:r>
              <a:rPr lang="en-US" altLang="ko-KR" sz="2400" dirty="0" smtClean="0"/>
              <a:t>m</a:t>
            </a:r>
            <a:r>
              <a:rPr lang="ko-KR" altLang="en-US" sz="2400" dirty="0" smtClean="0"/>
              <a:t>을 암호화 하면 그 길이가 두 배가 됨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참조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http://os2.zemris.fer.hr/algoritmi/asimetricni/2002_mesic/elgamal_ref.c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0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DRM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문서 보안에 필요한 기능들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DRM</a:t>
            </a:r>
            <a:r>
              <a:rPr lang="ko-KR" altLang="en-US" dirty="0" smtClean="0"/>
              <a:t>의 주요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기업용 </a:t>
            </a:r>
            <a:r>
              <a:rPr lang="en-US" altLang="ko-KR" dirty="0" smtClean="0"/>
              <a:t>DRM </a:t>
            </a:r>
            <a:r>
              <a:rPr lang="ko-KR" altLang="en-US" dirty="0" smtClean="0"/>
              <a:t>회사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암호화 관련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5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kumimoji="1" lang="ko-KR" altLang="ko-KR" dirty="0"/>
              <a:t>신뢰성 있는</a:t>
            </a:r>
            <a:r>
              <a:rPr lang="ko-KR" altLang="ko-KR" dirty="0" smtClean="0">
                <a:effectLst/>
              </a:rPr>
              <a:t> </a:t>
            </a:r>
            <a:r>
              <a:rPr kumimoji="1" lang="ko-KR" altLang="ko-KR" dirty="0"/>
              <a:t>라이센스,</a:t>
            </a:r>
            <a:r>
              <a:rPr lang="ko-KR" altLang="ko-KR" dirty="0" smtClean="0">
                <a:effectLst/>
              </a:rPr>
              <a:t> </a:t>
            </a:r>
            <a:r>
              <a:rPr kumimoji="1" lang="ko-KR" altLang="ko-KR" dirty="0"/>
              <a:t>안전한 저작권과 허가,</a:t>
            </a:r>
            <a:r>
              <a:rPr lang="ko-KR" altLang="ko-KR" dirty="0" smtClean="0">
                <a:effectLst/>
              </a:rPr>
              <a:t> </a:t>
            </a:r>
            <a:r>
              <a:rPr kumimoji="1" lang="ko-KR" altLang="ko-KR" dirty="0"/>
              <a:t>신뢰성 있는 환경과 인프라를 </a:t>
            </a:r>
            <a:r>
              <a:rPr kumimoji="1" lang="ko-KR" altLang="ko-KR" dirty="0" smtClean="0"/>
              <a:t>가능하게</a:t>
            </a:r>
            <a:r>
              <a:rPr kumimoji="1" lang="en-US" altLang="ko-KR" dirty="0" smtClean="0"/>
              <a:t> </a:t>
            </a:r>
            <a:r>
              <a:rPr kumimoji="1" lang="ko-KR" altLang="ko-KR" dirty="0" smtClean="0"/>
              <a:t>하는</a:t>
            </a:r>
            <a:r>
              <a:rPr lang="ko-KR" altLang="ko-KR" dirty="0" smtClean="0">
                <a:effectLst/>
              </a:rPr>
              <a:t> </a:t>
            </a:r>
            <a:r>
              <a:rPr kumimoji="1" lang="ko-KR" altLang="ko-KR" dirty="0"/>
              <a:t>H/W, S/W를 포함하는 디지털 저작권</a:t>
            </a:r>
            <a:r>
              <a:rPr lang="ko-KR" altLang="ko-KR" dirty="0" smtClean="0">
                <a:effectLst/>
              </a:rPr>
              <a:t> </a:t>
            </a:r>
            <a:r>
              <a:rPr kumimoji="1" lang="ko-KR" altLang="ko-KR" dirty="0"/>
              <a:t>관리를 위한</a:t>
            </a:r>
            <a:r>
              <a:rPr lang="ko-KR" altLang="ko-KR" dirty="0" smtClean="0">
                <a:effectLst/>
              </a:rPr>
              <a:t> </a:t>
            </a:r>
            <a:r>
              <a:rPr kumimoji="1" lang="ko-KR" altLang="ko-KR" dirty="0"/>
              <a:t>넓은 의미의 기술,</a:t>
            </a:r>
            <a:r>
              <a:rPr lang="ko-KR" altLang="ko-KR" dirty="0" smtClean="0">
                <a:effectLst/>
              </a:rPr>
              <a:t> </a:t>
            </a:r>
            <a:r>
              <a:rPr kumimoji="1" lang="ko-KR" altLang="ko-KR" dirty="0"/>
              <a:t>절차,</a:t>
            </a:r>
            <a:r>
              <a:rPr lang="ko-KR" altLang="ko-KR" dirty="0" smtClean="0">
                <a:effectLst/>
              </a:rPr>
              <a:t> </a:t>
            </a:r>
            <a:r>
              <a:rPr kumimoji="1" lang="ko-KR" altLang="ko-KR" dirty="0"/>
              <a:t>처리</a:t>
            </a:r>
            <a:r>
              <a:rPr kumimoji="1" lang="ko-KR" altLang="ko-KR" dirty="0" smtClean="0"/>
              <a:t>,</a:t>
            </a:r>
            <a:r>
              <a:rPr lang="ko-KR" altLang="ko-KR" dirty="0" smtClean="0">
                <a:effectLst/>
              </a:rPr>
              <a:t> </a:t>
            </a:r>
            <a:r>
              <a:rPr kumimoji="1" lang="ko-KR" altLang="ko-KR" dirty="0" smtClean="0"/>
              <a:t>알고리즘</a:t>
            </a:r>
            <a:endParaRPr lang="ko-KR" altLang="ko-KR" dirty="0" smtClean="0">
              <a:effectLst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정보화의 역기능으로 생기는 비인가자에 의한 불법적인 데이터 사용 및 복제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중요정보 유출 및 변경 혹은 훼손 등의 현상을 방지하기 위한 시스템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5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문서 보안에 필요한 기능들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불법적인 데이터 사용 방지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불법적인 데이터 복제 방지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/>
              <a:t>열람</a:t>
            </a:r>
            <a:r>
              <a:rPr lang="en-US" altLang="ko-KR" sz="2400" dirty="0"/>
              <a:t>/ </a:t>
            </a:r>
            <a:r>
              <a:rPr lang="ko-KR" altLang="en-US" sz="2400" dirty="0"/>
              <a:t>편집</a:t>
            </a:r>
            <a:r>
              <a:rPr lang="en-US" altLang="ko-KR" sz="2400" dirty="0"/>
              <a:t>/ </a:t>
            </a:r>
            <a:r>
              <a:rPr lang="ko-KR" altLang="en-US" sz="2400" dirty="0"/>
              <a:t>인쇄</a:t>
            </a:r>
            <a:r>
              <a:rPr lang="en-US" altLang="ko-KR" sz="2400" dirty="0"/>
              <a:t>/ </a:t>
            </a:r>
            <a:r>
              <a:rPr lang="ko-KR" altLang="en-US" sz="2400" dirty="0" err="1"/>
              <a:t>캡처</a:t>
            </a:r>
            <a:r>
              <a:rPr lang="ko-KR" altLang="en-US" sz="2400" dirty="0"/>
              <a:t> 등 문서 사용 권한을 </a:t>
            </a:r>
            <a:r>
              <a:rPr lang="ko-KR" altLang="en-US" sz="2400" dirty="0" smtClean="0"/>
              <a:t>제어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유출 되었을 시 변경 혹은 훼손 방지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1119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DRM</a:t>
            </a:r>
            <a:r>
              <a:rPr lang="ko-KR" altLang="en-US" dirty="0" smtClean="0"/>
              <a:t>의 주요 기능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47944"/>
              </p:ext>
            </p:extLst>
          </p:nvPr>
        </p:nvGraphicFramePr>
        <p:xfrm>
          <a:off x="467544" y="1196751"/>
          <a:ext cx="8496944" cy="5328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9995"/>
                <a:gridCol w="5136949"/>
              </a:tblGrid>
              <a:tr h="824687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kumimoji="1" lang="ko-KR" sz="2400" kern="1200" dirty="0">
                          <a:effectLst/>
                          <a:latin typeface="+mn-ea"/>
                          <a:ea typeface="+mn-ea"/>
                        </a:rPr>
                        <a:t>역할</a:t>
                      </a:r>
                      <a:endParaRPr lang="ko-KR" sz="24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kumimoji="1" lang="ko-KR" sz="2400" kern="1200" dirty="0">
                          <a:effectLst/>
                          <a:latin typeface="+mn-ea"/>
                          <a:ea typeface="+mn-ea"/>
                        </a:rPr>
                        <a:t>주요 기능</a:t>
                      </a:r>
                      <a:endParaRPr lang="ko-KR" sz="24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393524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  <a:latin typeface="+mn-lt"/>
                        </a:rPr>
                        <a:t>Contents </a:t>
                      </a:r>
                      <a:r>
                        <a:rPr kumimoji="1" lang="ko-KR" sz="2400" kern="1200" dirty="0">
                          <a:effectLst/>
                          <a:latin typeface="+mn-lt"/>
                        </a:rPr>
                        <a:t>제공자</a:t>
                      </a:r>
                      <a:endParaRPr lang="ko-KR" sz="2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kern="1200" dirty="0" smtClean="0">
                          <a:effectLst/>
                        </a:rPr>
                        <a:t>	</a:t>
                      </a:r>
                      <a:r>
                        <a:rPr kumimoji="1" lang="ko-KR" sz="1400" b="1" kern="1200" dirty="0" smtClean="0">
                          <a:effectLst/>
                        </a:rPr>
                        <a:t>패킹</a:t>
                      </a:r>
                      <a:r>
                        <a:rPr kumimoji="1" lang="en-US" sz="1400" b="1" kern="1200" dirty="0">
                          <a:effectLst/>
                        </a:rPr>
                        <a:t>(Packing)</a:t>
                      </a:r>
                      <a:r>
                        <a:rPr lang="en-US" sz="1400" b="1" kern="0" dirty="0">
                          <a:effectLst/>
                        </a:rPr>
                        <a:t> </a:t>
                      </a:r>
                      <a:r>
                        <a:rPr kumimoji="1" lang="ko-KR" sz="1400" b="1" kern="1200" dirty="0">
                          <a:effectLst/>
                        </a:rPr>
                        <a:t>기능제공</a:t>
                      </a:r>
                      <a:endParaRPr lang="ko-KR" sz="1400" b="1" kern="100" dirty="0">
                        <a:effectLst/>
                      </a:endParaRPr>
                    </a:p>
                    <a:p>
                      <a:pPr algn="l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 smtClean="0">
                          <a:effectLst/>
                        </a:rPr>
                        <a:t>	-</a:t>
                      </a:r>
                      <a:r>
                        <a:rPr lang="en-US" sz="1200" kern="0" dirty="0" smtClean="0">
                          <a:effectLst/>
                        </a:rPr>
                        <a:t> </a:t>
                      </a:r>
                      <a:r>
                        <a:rPr lang="en-US" sz="1000" kern="1200" dirty="0">
                          <a:effectLst/>
                        </a:rPr>
                        <a:t>Contents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r>
                        <a:rPr kumimoji="1" lang="ko-KR" sz="1000" kern="1200" dirty="0">
                          <a:effectLst/>
                        </a:rPr>
                        <a:t>암호화</a:t>
                      </a:r>
                      <a:r>
                        <a:rPr kumimoji="1" lang="en-US" sz="1000" kern="1200" dirty="0">
                          <a:effectLst/>
                        </a:rPr>
                        <a:t>,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r>
                        <a:rPr kumimoji="1" lang="ko-KR" sz="1000" kern="1200" dirty="0">
                          <a:effectLst/>
                        </a:rPr>
                        <a:t>수신인지정 등 분배 조건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 smtClean="0">
                          <a:effectLst/>
                        </a:rPr>
                        <a:t>	-</a:t>
                      </a:r>
                      <a:r>
                        <a:rPr lang="en-US" sz="1200" kern="0" dirty="0" smtClean="0">
                          <a:effectLst/>
                        </a:rPr>
                        <a:t> </a:t>
                      </a:r>
                      <a:r>
                        <a:rPr kumimoji="1" lang="ko-KR" sz="1000" kern="1200" dirty="0">
                          <a:effectLst/>
                        </a:rPr>
                        <a:t>사용권한 설정</a:t>
                      </a:r>
                      <a:r>
                        <a:rPr lang="ko-KR" sz="1000" kern="1200" dirty="0">
                          <a:effectLst/>
                        </a:rPr>
                        <a:t> </a:t>
                      </a:r>
                      <a:r>
                        <a:rPr kumimoji="1" lang="en-US" sz="1000" kern="1200" dirty="0">
                          <a:effectLst/>
                        </a:rPr>
                        <a:t>(</a:t>
                      </a:r>
                      <a:r>
                        <a:rPr kumimoji="1" lang="ko-KR" sz="1000" kern="1200" dirty="0">
                          <a:effectLst/>
                        </a:rPr>
                        <a:t>열람회수</a:t>
                      </a:r>
                      <a:r>
                        <a:rPr kumimoji="1" lang="en-US" sz="1000" kern="1200" dirty="0">
                          <a:effectLst/>
                        </a:rPr>
                        <a:t>,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r>
                        <a:rPr kumimoji="1" lang="ko-KR" sz="1000" kern="1200" dirty="0">
                          <a:effectLst/>
                        </a:rPr>
                        <a:t>저장</a:t>
                      </a:r>
                      <a:r>
                        <a:rPr kumimoji="1" lang="en-US" sz="1000" kern="1200" dirty="0">
                          <a:effectLst/>
                        </a:rPr>
                        <a:t>,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r>
                        <a:rPr kumimoji="1" lang="ko-KR" sz="1000" kern="1200" dirty="0">
                          <a:effectLst/>
                        </a:rPr>
                        <a:t>인쇄</a:t>
                      </a:r>
                      <a:r>
                        <a:rPr kumimoji="1" lang="en-US" sz="1000" kern="1200" dirty="0">
                          <a:effectLst/>
                        </a:rPr>
                        <a:t>, PC</a:t>
                      </a:r>
                      <a:r>
                        <a:rPr kumimoji="1" lang="ko-KR" sz="1000" kern="1200" dirty="0">
                          <a:effectLst/>
                        </a:rPr>
                        <a:t>등</a:t>
                      </a:r>
                      <a:r>
                        <a:rPr kumimoji="1" lang="en-US" sz="1000" kern="12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 smtClean="0">
                          <a:effectLst/>
                        </a:rPr>
                        <a:t>	-</a:t>
                      </a:r>
                      <a:r>
                        <a:rPr lang="en-US" sz="1200" kern="0" dirty="0" smtClean="0">
                          <a:effectLst/>
                        </a:rPr>
                        <a:t> </a:t>
                      </a:r>
                      <a:r>
                        <a:rPr kumimoji="1" lang="ko-KR" sz="1000" kern="1200" dirty="0">
                          <a:effectLst/>
                        </a:rPr>
                        <a:t>송신된 문서의</a:t>
                      </a:r>
                      <a:r>
                        <a:rPr lang="ko-KR" sz="1200" kern="0" dirty="0">
                          <a:effectLst/>
                        </a:rPr>
                        <a:t> </a:t>
                      </a:r>
                      <a:r>
                        <a:rPr kumimoji="1" lang="ko-KR" sz="1000" kern="1200" dirty="0" err="1">
                          <a:effectLst/>
                        </a:rPr>
                        <a:t>리콜</a:t>
                      </a:r>
                      <a:r>
                        <a:rPr kumimoji="1" lang="en-US" sz="1000" kern="1200" dirty="0">
                          <a:effectLst/>
                        </a:rPr>
                        <a:t>(</a:t>
                      </a:r>
                      <a:r>
                        <a:rPr kumimoji="1" lang="ko-KR" sz="1000" kern="1200" dirty="0">
                          <a:effectLst/>
                        </a:rPr>
                        <a:t>회수</a:t>
                      </a:r>
                      <a:r>
                        <a:rPr kumimoji="1" lang="en-US" sz="1000" kern="1200" dirty="0">
                          <a:effectLst/>
                        </a:rPr>
                        <a:t>)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r>
                        <a:rPr kumimoji="1" lang="ko-KR" sz="1000" kern="1200" dirty="0">
                          <a:effectLst/>
                        </a:rPr>
                        <a:t>기능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343388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effectLst/>
                          <a:latin typeface="+mn-lt"/>
                        </a:rPr>
                        <a:t>Contents</a:t>
                      </a:r>
                      <a:r>
                        <a:rPr kumimoji="1" lang="en-US" sz="2400" kern="1200" dirty="0">
                          <a:effectLst/>
                          <a:latin typeface="+mn-lt"/>
                        </a:rPr>
                        <a:t> </a:t>
                      </a:r>
                      <a:r>
                        <a:rPr kumimoji="1" lang="ko-KR" sz="2400" kern="1200" dirty="0">
                          <a:effectLst/>
                          <a:latin typeface="+mn-lt"/>
                        </a:rPr>
                        <a:t>사용자</a:t>
                      </a:r>
                      <a:endParaRPr lang="ko-KR" sz="2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kern="1200" dirty="0" smtClean="0">
                          <a:effectLst/>
                        </a:rPr>
                        <a:t>	</a:t>
                      </a:r>
                      <a:r>
                        <a:rPr kumimoji="1" lang="ko-KR" sz="1400" b="1" kern="1200" dirty="0" smtClean="0">
                          <a:effectLst/>
                        </a:rPr>
                        <a:t>인증 </a:t>
                      </a:r>
                      <a:r>
                        <a:rPr kumimoji="1" lang="ko-KR" sz="1400" b="1" kern="1200" dirty="0">
                          <a:effectLst/>
                        </a:rPr>
                        <a:t>및 문서 사용</a:t>
                      </a:r>
                      <a:r>
                        <a:rPr kumimoji="1" lang="en-US" sz="1400" b="1" kern="1200" dirty="0">
                          <a:effectLst/>
                        </a:rPr>
                        <a:t>(</a:t>
                      </a:r>
                      <a:r>
                        <a:rPr kumimoji="1" lang="ko-KR" sz="1400" b="1" kern="1200" dirty="0">
                          <a:effectLst/>
                        </a:rPr>
                        <a:t>복호화</a:t>
                      </a:r>
                      <a:r>
                        <a:rPr kumimoji="1" lang="en-US" sz="1400" b="1" kern="1200" dirty="0">
                          <a:effectLst/>
                        </a:rPr>
                        <a:t>)</a:t>
                      </a:r>
                      <a:endParaRPr lang="ko-KR" sz="1400" b="1" kern="100" dirty="0">
                        <a:effectLst/>
                      </a:endParaRPr>
                    </a:p>
                    <a:p>
                      <a:pPr algn="l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 smtClean="0">
                          <a:effectLst/>
                        </a:rPr>
                        <a:t>	-</a:t>
                      </a:r>
                      <a:r>
                        <a:rPr lang="en-US" sz="1200" kern="0" dirty="0" smtClean="0">
                          <a:effectLst/>
                        </a:rPr>
                        <a:t> </a:t>
                      </a:r>
                      <a:r>
                        <a:rPr lang="en-US" sz="1000" kern="1200" dirty="0">
                          <a:effectLst/>
                        </a:rPr>
                        <a:t>Contents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r>
                        <a:rPr kumimoji="1" lang="ko-KR" sz="1000" kern="1200" dirty="0">
                          <a:effectLst/>
                        </a:rPr>
                        <a:t>사용자 인증</a:t>
                      </a:r>
                      <a:r>
                        <a:rPr kumimoji="1" lang="en-US" sz="1000" kern="1200" dirty="0">
                          <a:effectLst/>
                        </a:rPr>
                        <a:t>,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r>
                        <a:rPr kumimoji="1" lang="ko-KR" sz="1000" kern="1200" dirty="0" smtClean="0">
                          <a:effectLst/>
                        </a:rPr>
                        <a:t>필요 시</a:t>
                      </a:r>
                      <a:r>
                        <a:rPr lang="ko-KR" sz="1200" kern="0" dirty="0" smtClean="0">
                          <a:effectLst/>
                        </a:rPr>
                        <a:t> </a:t>
                      </a:r>
                      <a:r>
                        <a:rPr kumimoji="1" lang="ko-KR" sz="1000" kern="1200" dirty="0">
                          <a:effectLst/>
                        </a:rPr>
                        <a:t>제약</a:t>
                      </a:r>
                      <a:r>
                        <a:rPr kumimoji="1" lang="en-US" sz="1000" kern="1200" dirty="0">
                          <a:effectLst/>
                        </a:rPr>
                        <a:t>(</a:t>
                      </a:r>
                      <a:r>
                        <a:rPr kumimoji="1" lang="ko-KR" sz="1000" kern="1200" dirty="0">
                          <a:effectLst/>
                        </a:rPr>
                        <a:t>회수 등</a:t>
                      </a:r>
                      <a:r>
                        <a:rPr kumimoji="1" lang="en-US" sz="1000" kern="12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 smtClean="0">
                          <a:effectLst/>
                        </a:rPr>
                        <a:t>	-</a:t>
                      </a:r>
                      <a:r>
                        <a:rPr lang="en-US" sz="1200" kern="0" dirty="0" smtClean="0">
                          <a:effectLst/>
                        </a:rPr>
                        <a:t> </a:t>
                      </a:r>
                      <a:r>
                        <a:rPr kumimoji="1" lang="ko-KR" sz="1000" kern="1200" dirty="0">
                          <a:effectLst/>
                        </a:rPr>
                        <a:t>사용권한에 의한 통제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 smtClean="0">
                          <a:effectLst/>
                        </a:rPr>
                        <a:t>	-</a:t>
                      </a:r>
                      <a:r>
                        <a:rPr lang="en-US" sz="1200" kern="0" dirty="0" smtClean="0">
                          <a:effectLst/>
                        </a:rPr>
                        <a:t> </a:t>
                      </a:r>
                      <a:r>
                        <a:rPr kumimoji="1" lang="ko-KR" sz="1000" kern="1200" dirty="0">
                          <a:effectLst/>
                        </a:rPr>
                        <a:t>문서 개봉 후도 결재 방식 제공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766995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kern="1200" dirty="0">
                          <a:effectLst/>
                          <a:latin typeface="+mn-lt"/>
                        </a:rPr>
                        <a:t>DRM</a:t>
                      </a:r>
                      <a:r>
                        <a:rPr lang="en-US" sz="2400" kern="0" dirty="0">
                          <a:effectLst/>
                          <a:latin typeface="+mn-lt"/>
                        </a:rPr>
                        <a:t> </a:t>
                      </a:r>
                      <a:r>
                        <a:rPr kumimoji="1" lang="ko-KR" sz="2400" kern="1200" dirty="0">
                          <a:effectLst/>
                          <a:latin typeface="+mn-lt"/>
                        </a:rPr>
                        <a:t>서버</a:t>
                      </a:r>
                      <a:endParaRPr lang="ko-KR" sz="2400" kern="100" dirty="0">
                        <a:effectLst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effectLst/>
                        </a:rPr>
                        <a:t>	</a:t>
                      </a:r>
                      <a:r>
                        <a:rPr lang="en-US" sz="1400" b="1" kern="1200" dirty="0" smtClean="0">
                          <a:effectLst/>
                        </a:rPr>
                        <a:t>Contents</a:t>
                      </a:r>
                      <a:r>
                        <a:rPr lang="en-US" sz="1400" b="1" kern="0" dirty="0" smtClean="0">
                          <a:effectLst/>
                        </a:rPr>
                        <a:t> </a:t>
                      </a:r>
                      <a:r>
                        <a:rPr kumimoji="1" lang="ko-KR" sz="1400" b="1" kern="1200" dirty="0">
                          <a:effectLst/>
                        </a:rPr>
                        <a:t>유통 관리 및</a:t>
                      </a:r>
                      <a:r>
                        <a:rPr lang="ko-KR" sz="1400" b="1" kern="0" dirty="0">
                          <a:effectLst/>
                        </a:rPr>
                        <a:t> </a:t>
                      </a:r>
                      <a:r>
                        <a:rPr kumimoji="1" lang="ko-KR" sz="1400" b="1" kern="1200" dirty="0" err="1">
                          <a:effectLst/>
                        </a:rPr>
                        <a:t>과금</a:t>
                      </a:r>
                      <a:endParaRPr lang="ko-KR" sz="1400" b="1" kern="100" dirty="0">
                        <a:effectLst/>
                      </a:endParaRPr>
                    </a:p>
                    <a:p>
                      <a:pPr algn="l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 smtClean="0">
                          <a:effectLst/>
                        </a:rPr>
                        <a:t>	-</a:t>
                      </a:r>
                      <a:r>
                        <a:rPr lang="en-US" sz="1200" kern="0" dirty="0" smtClean="0">
                          <a:effectLst/>
                        </a:rPr>
                        <a:t> </a:t>
                      </a:r>
                      <a:r>
                        <a:rPr kumimoji="1" lang="ko-KR" sz="1000" kern="1200" dirty="0" smtClean="0">
                          <a:effectLst/>
                        </a:rPr>
                        <a:t>설정된 </a:t>
                      </a:r>
                      <a:r>
                        <a:rPr kumimoji="1" lang="ko-KR" sz="1000" kern="1200" dirty="0">
                          <a:effectLst/>
                        </a:rPr>
                        <a:t>정보 통제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 smtClean="0">
                          <a:effectLst/>
                        </a:rPr>
                        <a:t>	-</a:t>
                      </a:r>
                      <a:r>
                        <a:rPr lang="en-US" sz="1200" kern="0" dirty="0" smtClean="0">
                          <a:effectLst/>
                        </a:rPr>
                        <a:t> </a:t>
                      </a:r>
                      <a:r>
                        <a:rPr lang="en-US" sz="1000" kern="1200" dirty="0">
                          <a:effectLst/>
                        </a:rPr>
                        <a:t>Contents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r>
                        <a:rPr kumimoji="1" lang="ko-KR" sz="1000" kern="1200" dirty="0" smtClean="0">
                          <a:effectLst/>
                        </a:rPr>
                        <a:t>보호</a:t>
                      </a:r>
                      <a:r>
                        <a:rPr kumimoji="1" lang="en-US" altLang="ko-KR" sz="1000" kern="1200" dirty="0" smtClean="0">
                          <a:effectLst/>
                        </a:rPr>
                        <a:t> </a:t>
                      </a:r>
                      <a:r>
                        <a:rPr kumimoji="1" lang="en-US" sz="1000" kern="1200" dirty="0" smtClean="0">
                          <a:effectLst/>
                        </a:rPr>
                        <a:t>(</a:t>
                      </a:r>
                      <a:r>
                        <a:rPr kumimoji="1" lang="ko-KR" sz="1000" kern="1200" dirty="0">
                          <a:effectLst/>
                        </a:rPr>
                        <a:t>복호화</a:t>
                      </a:r>
                      <a:r>
                        <a:rPr lang="ko-KR" sz="1200" kern="0" dirty="0">
                          <a:effectLst/>
                        </a:rPr>
                        <a:t> </a:t>
                      </a:r>
                      <a:r>
                        <a:rPr kumimoji="1" lang="ko-KR" sz="1000" kern="1200" dirty="0">
                          <a:effectLst/>
                        </a:rPr>
                        <a:t>시에도 추출방지</a:t>
                      </a:r>
                      <a:r>
                        <a:rPr kumimoji="1" lang="en-US" sz="1000" kern="12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 smtClean="0">
                          <a:effectLst/>
                        </a:rPr>
                        <a:t>	- </a:t>
                      </a:r>
                      <a:r>
                        <a:rPr kumimoji="1" lang="en-US" sz="1000" kern="1200" dirty="0">
                          <a:effectLst/>
                        </a:rPr>
                        <a:t>Copy &amp; Paste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  <a:r>
                        <a:rPr kumimoji="1" lang="ko-KR" sz="1000" kern="1200" dirty="0">
                          <a:effectLst/>
                        </a:rPr>
                        <a:t>방지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l" fontAlgn="base" latinLnBrk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 smtClean="0">
                          <a:effectLst/>
                        </a:rPr>
                        <a:t>	-</a:t>
                      </a:r>
                      <a:r>
                        <a:rPr lang="en-US" sz="1200" kern="0" dirty="0" smtClean="0">
                          <a:effectLst/>
                        </a:rPr>
                        <a:t> </a:t>
                      </a:r>
                      <a:r>
                        <a:rPr kumimoji="1" lang="ko-KR" sz="1000" kern="1200" dirty="0">
                          <a:effectLst/>
                        </a:rPr>
                        <a:t>사용내역 </a:t>
                      </a:r>
                      <a:r>
                        <a:rPr kumimoji="1" lang="ko-KR" sz="1000" kern="1200" dirty="0" smtClean="0">
                          <a:effectLst/>
                        </a:rPr>
                        <a:t>추적</a:t>
                      </a:r>
                      <a:r>
                        <a:rPr kumimoji="1" lang="en-US" altLang="ko-KR" sz="1000" kern="1200" dirty="0" smtClean="0">
                          <a:effectLst/>
                        </a:rPr>
                        <a:t> </a:t>
                      </a:r>
                      <a:r>
                        <a:rPr kumimoji="1" lang="en-US" sz="1000" kern="1200" dirty="0" smtClean="0">
                          <a:effectLst/>
                        </a:rPr>
                        <a:t>(</a:t>
                      </a:r>
                      <a:r>
                        <a:rPr kumimoji="1" lang="ko-KR" sz="1000" kern="1200" dirty="0">
                          <a:effectLst/>
                        </a:rPr>
                        <a:t>사용내역 통보 및</a:t>
                      </a:r>
                      <a:r>
                        <a:rPr lang="ko-KR" sz="1200" kern="0" dirty="0">
                          <a:effectLst/>
                        </a:rPr>
                        <a:t> </a:t>
                      </a:r>
                      <a:r>
                        <a:rPr kumimoji="1" lang="ko-KR" sz="1000" kern="1200" dirty="0" err="1">
                          <a:effectLst/>
                        </a:rPr>
                        <a:t>과금</a:t>
                      </a:r>
                      <a:r>
                        <a:rPr kumimoji="1" lang="en-US" sz="1000" kern="12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4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Enterprise DRM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Fasoo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Enterprise </a:t>
            </a:r>
            <a:r>
              <a:rPr lang="en-US" altLang="ko-KR" sz="2400" dirty="0" smtClean="0"/>
              <a:t>DRM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lvl="1">
              <a:buFont typeface="맑은 고딕" panose="020B0503020000020004" pitchFamily="50" charset="-127"/>
              <a:buChar char="–"/>
            </a:pPr>
            <a:r>
              <a:rPr lang="ko-KR" altLang="en-US" sz="1400" dirty="0" smtClean="0"/>
              <a:t>문서 라이프사이클</a:t>
            </a:r>
            <a:r>
              <a:rPr lang="en-US" altLang="ko-KR" sz="1400" dirty="0" smtClean="0"/>
              <a:t>(Document Lifecycle)</a:t>
            </a:r>
            <a:r>
              <a:rPr lang="ko-KR" altLang="en-US" sz="1400" dirty="0" smtClean="0"/>
              <a:t>과 문서보안 영역</a:t>
            </a:r>
            <a:r>
              <a:rPr lang="en-US" altLang="ko-KR" sz="1400" dirty="0" smtClean="0"/>
              <a:t>(Document Security Domain) </a:t>
            </a:r>
            <a:r>
              <a:rPr lang="ko-KR" altLang="en-US" sz="1400" dirty="0" smtClean="0"/>
              <a:t>전반에 걸쳐 지속적으로 문서 사용을 통제하고 감사하는 토털 솔루션 제공</a:t>
            </a:r>
            <a:endParaRPr lang="en-US" altLang="ko-KR" sz="1400" dirty="0" smtClean="0"/>
          </a:p>
          <a:p>
            <a:pPr lvl="1">
              <a:buFont typeface="맑은 고딕" panose="020B0503020000020004" pitchFamily="50" charset="-127"/>
              <a:buChar char="–"/>
            </a:pPr>
            <a:endParaRPr lang="en-US" altLang="ko-KR" sz="1400" dirty="0"/>
          </a:p>
          <a:p>
            <a:pPr lvl="1">
              <a:buFont typeface="맑은 고딕" panose="020B0503020000020004" pitchFamily="50" charset="-127"/>
              <a:buChar char="–"/>
            </a:pPr>
            <a:endParaRPr lang="en-US" altLang="ko-KR" sz="1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MarkAny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lvl="1">
              <a:buFont typeface="맑은 고딕" panose="020B0503020000020004" pitchFamily="50" charset="-127"/>
              <a:buChar char="–"/>
            </a:pPr>
            <a:r>
              <a:rPr lang="en-US" altLang="ko-KR" sz="1400" dirty="0" smtClean="0"/>
              <a:t>Document SAFER</a:t>
            </a:r>
            <a:r>
              <a:rPr lang="ko-KR" altLang="en-US" sz="1400" dirty="0" smtClean="0"/>
              <a:t> 기밀 문서 파일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중요한 제품관련 데이터 등 원천 파일 자체를 암호화하고 인증된 사용자만이 사용할 수 있도록 하는 보안 솔루션이다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lvl="1">
              <a:buFont typeface="맑은 고딕" panose="020B0503020000020004" pitchFamily="50" charset="-127"/>
              <a:buChar char="–"/>
            </a:pPr>
            <a:r>
              <a:rPr lang="en-US" altLang="ko-KR" sz="1400" dirty="0" smtClean="0"/>
              <a:t>e-</a:t>
            </a:r>
            <a:r>
              <a:rPr lang="en-US" altLang="ko-KR" sz="1400" dirty="0" err="1" smtClean="0"/>
              <a:t>PageSafer</a:t>
            </a:r>
            <a:r>
              <a:rPr lang="ko-KR" altLang="en-US" sz="1400" dirty="0" smtClean="0"/>
              <a:t> 사용자의 접근권한을 조절하여 문서의 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변조를 원천적으로 차단한다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이미 일반기업 및 관공서에서 널리 사용되고 있으며 인터넷 전자발급시스템의 핵심 솔루션이다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98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암호화 관련 알고리즘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비대칭키 방식 </a:t>
            </a:r>
            <a:r>
              <a:rPr lang="en-US" altLang="ko-KR" dirty="0" smtClean="0"/>
              <a:t>: RSA ElGamal </a:t>
            </a:r>
            <a:r>
              <a:rPr lang="ko-KR" altLang="en-US" dirty="0" smtClean="0"/>
              <a:t>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smtClean="0"/>
              <a:t>키가 서로 다르므로 효과적인 키 분배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smtClean="0"/>
              <a:t>연산 시간이 상대적으로 오래 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smtClean="0"/>
              <a:t>대칭키 방식 </a:t>
            </a:r>
            <a:r>
              <a:rPr lang="en-US" altLang="ko-KR" dirty="0" smtClean="0"/>
              <a:t>: AES, DES, SEED </a:t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smtClean="0"/>
              <a:t>키 분배가 어려움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smtClean="0"/>
              <a:t>비 대칭키 방식에 비해 빠른 연산시간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5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AES (</a:t>
            </a:r>
            <a:r>
              <a:rPr lang="en-US" altLang="ko-KR" dirty="0" err="1" smtClean="0"/>
              <a:t>Rijndael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대칭형 암호화 방식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연산시간이 빠르다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송신자와 수신자가 같은 키를 사용하고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자주 키를 바꾸어야 하여 관리가 어렵다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참조</a:t>
            </a:r>
            <a:endParaRPr lang="en-US" altLang="ko-KR" sz="2400" dirty="0" smtClean="0"/>
          </a:p>
          <a:p>
            <a:pPr lvl="1">
              <a:buFont typeface="맑은 고딕" panose="020B0503020000020004" pitchFamily="50" charset="-127"/>
              <a:buChar char="–"/>
            </a:pPr>
            <a:r>
              <a:rPr lang="en-US" altLang="ko-KR" sz="2000" dirty="0" smtClean="0">
                <a:hlinkClick r:id="rId2"/>
              </a:rPr>
              <a:t>http://www.codeplanet.eu/files/flash/Rijndael_Animation_v4_eng.swf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알고리즘 진행과정</a:t>
            </a:r>
            <a:r>
              <a:rPr lang="en-US" altLang="ko-KR" sz="2000" dirty="0" smtClean="0"/>
              <a:t>)</a:t>
            </a:r>
          </a:p>
          <a:p>
            <a:pPr lvl="1">
              <a:buFont typeface="맑은 고딕" panose="020B0503020000020004" pitchFamily="50" charset="-127"/>
              <a:buChar char="–"/>
            </a:pPr>
            <a:r>
              <a:rPr lang="en-US" altLang="ko-KR" sz="2000" dirty="0" smtClean="0">
                <a:hlinkClick r:id="rId3"/>
              </a:rPr>
              <a:t>https://polarssl.org/aes-source-code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소스코드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84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ElGamal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장점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난수 </a:t>
            </a:r>
            <a:r>
              <a:rPr lang="en-US" altLang="ko-KR" sz="2400" dirty="0" smtClean="0"/>
              <a:t>k</a:t>
            </a:r>
            <a:r>
              <a:rPr lang="ko-KR" altLang="en-US" sz="2400" dirty="0" smtClean="0"/>
              <a:t>를 이용하기 때문에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매 암호화 시 다른 암호문을 얻어 </a:t>
            </a:r>
            <a:r>
              <a:rPr lang="en-US" altLang="ko-KR" sz="2400" dirty="0" smtClean="0"/>
              <a:t>RSA</a:t>
            </a:r>
            <a:r>
              <a:rPr lang="ko-KR" altLang="en-US" sz="2400" dirty="0" smtClean="0"/>
              <a:t>에 비해 더 안전하다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r>
              <a:rPr lang="ko-KR" altLang="en-US" dirty="0" smtClean="0"/>
              <a:t>단점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메시지 </a:t>
            </a:r>
            <a:r>
              <a:rPr lang="en-US" altLang="ko-KR" sz="2400" dirty="0" smtClean="0"/>
              <a:t>m</a:t>
            </a:r>
            <a:r>
              <a:rPr lang="ko-KR" altLang="en-US" sz="2400" dirty="0" smtClean="0"/>
              <a:t>을 암호화 하면 그 길이가 두 배가 됨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54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244</Words>
  <Application>Microsoft Office PowerPoint</Application>
  <PresentationFormat>화면 슬라이드 쇼(4:3)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Times New Roman</vt:lpstr>
      <vt:lpstr>Office 테마</vt:lpstr>
      <vt:lpstr>DRM</vt:lpstr>
      <vt:lpstr>목차</vt:lpstr>
      <vt:lpstr>DRM</vt:lpstr>
      <vt:lpstr>문서 보안에 필요한 기능들?</vt:lpstr>
      <vt:lpstr>DRM의 주요 기능</vt:lpstr>
      <vt:lpstr>Enterprise DRM</vt:lpstr>
      <vt:lpstr>암호화 관련 알고리즘</vt:lpstr>
      <vt:lpstr>AES (Rijndael)</vt:lpstr>
      <vt:lpstr>ElGamal</vt:lpstr>
      <vt:lpstr>ElGamal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DRM</dc:title>
  <dc:creator>Vesperia</dc:creator>
  <cp:lastModifiedBy>Vesperia Tales of</cp:lastModifiedBy>
  <cp:revision>16</cp:revision>
  <dcterms:created xsi:type="dcterms:W3CDTF">2015-01-01T15:35:52Z</dcterms:created>
  <dcterms:modified xsi:type="dcterms:W3CDTF">2015-06-05T14:21:22Z</dcterms:modified>
</cp:coreProperties>
</file>