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78F1D1-4CE8-EFAA-FD66-B27C5639FDB5}" v="1154" dt="2024-12-18T18:10:40.9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6C437DE-BC91-2D25-2D1A-47DE02B260E7}"/>
              </a:ext>
            </a:extLst>
          </p:cNvPr>
          <p:cNvSpPr/>
          <p:nvPr/>
        </p:nvSpPr>
        <p:spPr>
          <a:xfrm>
            <a:off x="874522" y="2682656"/>
            <a:ext cx="1846881" cy="11236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0000000000000000000000000000000000000000000000000000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480"/>
            <a:ext cx="9144000" cy="717463"/>
          </a:xfrm>
        </p:spPr>
        <p:txBody>
          <a:bodyPr/>
          <a:lstStyle/>
          <a:p>
            <a:r>
              <a:rPr lang="en-US" sz="4000" dirty="0">
                <a:latin typeface="Calibri"/>
                <a:ea typeface="Calibri"/>
                <a:cs typeface="Calibri"/>
              </a:rPr>
              <a:t>Traffic anomaly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438" y="950696"/>
            <a:ext cx="3319220" cy="5837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Calibri"/>
                <a:ea typeface="Calibri"/>
                <a:cs typeface="Calibri"/>
              </a:rPr>
              <a:t>Training Step 1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EE80704-7EF5-8D1B-A766-9F1EDE801494}"/>
              </a:ext>
            </a:extLst>
          </p:cNvPr>
          <p:cNvSpPr txBox="1">
            <a:spLocks/>
          </p:cNvSpPr>
          <p:nvPr/>
        </p:nvSpPr>
        <p:spPr>
          <a:xfrm>
            <a:off x="394075" y="1529300"/>
            <a:ext cx="2260170" cy="1009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Input Frame + Mask targeted vehicle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6B8987-23D9-6A87-1E40-F7799B9C3E78}"/>
              </a:ext>
            </a:extLst>
          </p:cNvPr>
          <p:cNvSpPr/>
          <p:nvPr/>
        </p:nvSpPr>
        <p:spPr>
          <a:xfrm>
            <a:off x="3664217" y="2656827"/>
            <a:ext cx="1433591" cy="7232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</a:rPr>
              <a:t>CNN Uncertainty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80E1DB9-EB64-CCD0-9615-0E9DB755251A}"/>
              </a:ext>
            </a:extLst>
          </p:cNvPr>
          <p:cNvSpPr txBox="1">
            <a:spLocks/>
          </p:cNvSpPr>
          <p:nvPr/>
        </p:nvSpPr>
        <p:spPr>
          <a:xfrm>
            <a:off x="5598922" y="1738950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Position 1s later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908D6F0-3A1E-AF63-72EE-D4C7CC083DC3}"/>
              </a:ext>
            </a:extLst>
          </p:cNvPr>
          <p:cNvSpPr txBox="1">
            <a:spLocks/>
          </p:cNvSpPr>
          <p:nvPr/>
        </p:nvSpPr>
        <p:spPr>
          <a:xfrm>
            <a:off x="6657971" y="2278383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Prediction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78C1E6E-6B1A-1EF8-18EF-29F81ABE7E20}"/>
              </a:ext>
            </a:extLst>
          </p:cNvPr>
          <p:cNvSpPr txBox="1">
            <a:spLocks/>
          </p:cNvSpPr>
          <p:nvPr/>
        </p:nvSpPr>
        <p:spPr>
          <a:xfrm>
            <a:off x="6490072" y="2949975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Target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72F4C3-FC16-10A2-DBF3-34A7510F5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39" y="2390853"/>
            <a:ext cx="1883206" cy="1242288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8984C5CF-2C04-C6AE-EC79-04CF4DFFC698}"/>
              </a:ext>
            </a:extLst>
          </p:cNvPr>
          <p:cNvSpPr txBox="1">
            <a:spLocks/>
          </p:cNvSpPr>
          <p:nvPr/>
        </p:nvSpPr>
        <p:spPr>
          <a:xfrm>
            <a:off x="5598921" y="2278383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libri"/>
                <a:ea typeface="Calibri"/>
                <a:cs typeface="Calibri"/>
              </a:rPr>
              <a:t>µ, Σ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E7AA34FA-0DD8-55D3-FBB0-50219FB68B2A}"/>
              </a:ext>
            </a:extLst>
          </p:cNvPr>
          <p:cNvSpPr txBox="1">
            <a:spLocks/>
          </p:cNvSpPr>
          <p:nvPr/>
        </p:nvSpPr>
        <p:spPr>
          <a:xfrm>
            <a:off x="5598921" y="2949975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libri"/>
                <a:ea typeface="Calibri"/>
                <a:cs typeface="Calibri"/>
              </a:rPr>
              <a:t>(x, y)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970A6B-96B8-8E37-ECAC-202854B7F8BA}"/>
              </a:ext>
            </a:extLst>
          </p:cNvPr>
          <p:cNvCxnSpPr/>
          <p:nvPr/>
        </p:nvCxnSpPr>
        <p:spPr>
          <a:xfrm flipV="1">
            <a:off x="2721403" y="3018454"/>
            <a:ext cx="936592" cy="25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928239-E6CE-436B-A589-61381C54E797}"/>
              </a:ext>
            </a:extLst>
          </p:cNvPr>
          <p:cNvCxnSpPr>
            <a:cxnSpLocks/>
          </p:cNvCxnSpPr>
          <p:nvPr/>
        </p:nvCxnSpPr>
        <p:spPr>
          <a:xfrm flipV="1">
            <a:off x="5110725" y="2682656"/>
            <a:ext cx="975338" cy="322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ight Brace 24">
            <a:extLst>
              <a:ext uri="{FF2B5EF4-FFF2-40B4-BE49-F238E27FC236}">
                <a16:creationId xmlns:a16="http://schemas.microsoft.com/office/drawing/2014/main" id="{FC24D09C-024A-9685-A655-DC4D80ECDBB8}"/>
              </a:ext>
            </a:extLst>
          </p:cNvPr>
          <p:cNvSpPr/>
          <p:nvPr/>
        </p:nvSpPr>
        <p:spPr>
          <a:xfrm>
            <a:off x="8293838" y="2533389"/>
            <a:ext cx="332900" cy="79957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34751B-1E52-EEE6-193B-5790E6B1C521}"/>
              </a:ext>
            </a:extLst>
          </p:cNvPr>
          <p:cNvCxnSpPr/>
          <p:nvPr/>
        </p:nvCxnSpPr>
        <p:spPr>
          <a:xfrm>
            <a:off x="8622082" y="2933178"/>
            <a:ext cx="553232" cy="1043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85782A3-434B-3177-B1F9-EF8EA57A0971}"/>
              </a:ext>
            </a:extLst>
          </p:cNvPr>
          <p:cNvCxnSpPr>
            <a:cxnSpLocks/>
          </p:cNvCxnSpPr>
          <p:nvPr/>
        </p:nvCxnSpPr>
        <p:spPr>
          <a:xfrm>
            <a:off x="9185751" y="2943617"/>
            <a:ext cx="10440" cy="1242162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EAA480-8B38-44BB-0FC9-33D04E8AFC5F}"/>
              </a:ext>
            </a:extLst>
          </p:cNvPr>
          <p:cNvCxnSpPr>
            <a:cxnSpLocks/>
          </p:cNvCxnSpPr>
          <p:nvPr/>
        </p:nvCxnSpPr>
        <p:spPr>
          <a:xfrm flipV="1">
            <a:off x="4331914" y="4196217"/>
            <a:ext cx="4864276" cy="2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CE618A-73C8-8293-EE7B-B5AB02B076EC}"/>
              </a:ext>
            </a:extLst>
          </p:cNvPr>
          <p:cNvCxnSpPr>
            <a:cxnSpLocks/>
          </p:cNvCxnSpPr>
          <p:nvPr/>
        </p:nvCxnSpPr>
        <p:spPr>
          <a:xfrm flipV="1">
            <a:off x="4338286" y="3371587"/>
            <a:ext cx="15010" cy="834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Subtitle 2">
            <a:extLst>
              <a:ext uri="{FF2B5EF4-FFF2-40B4-BE49-F238E27FC236}">
                <a16:creationId xmlns:a16="http://schemas.microsoft.com/office/drawing/2014/main" id="{59301045-23BD-4D30-B3E1-6DFED6AA7A5E}"/>
              </a:ext>
            </a:extLst>
          </p:cNvPr>
          <p:cNvSpPr txBox="1">
            <a:spLocks/>
          </p:cNvSpPr>
          <p:nvPr/>
        </p:nvSpPr>
        <p:spPr>
          <a:xfrm>
            <a:off x="5870318" y="4139771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NNL loss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DEB5CF92-639A-1D90-D225-B717CF22EAF1}"/>
              </a:ext>
            </a:extLst>
          </p:cNvPr>
          <p:cNvSpPr txBox="1">
            <a:spLocks/>
          </p:cNvSpPr>
          <p:nvPr/>
        </p:nvSpPr>
        <p:spPr>
          <a:xfrm>
            <a:off x="581965" y="3804862"/>
            <a:ext cx="2145349" cy="59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Training data 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6C437DE-BC91-2D25-2D1A-47DE02B260E7}"/>
              </a:ext>
            </a:extLst>
          </p:cNvPr>
          <p:cNvSpPr/>
          <p:nvPr/>
        </p:nvSpPr>
        <p:spPr>
          <a:xfrm>
            <a:off x="791015" y="2640903"/>
            <a:ext cx="1846881" cy="11236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0000000000000000000000000000000000000000000000000000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20"/>
            <a:ext cx="9144000" cy="842723"/>
          </a:xfrm>
        </p:spPr>
        <p:txBody>
          <a:bodyPr/>
          <a:lstStyle/>
          <a:p>
            <a:r>
              <a:rPr lang="en-US" sz="4000" dirty="0">
                <a:latin typeface="Calibri"/>
                <a:ea typeface="Calibri"/>
                <a:cs typeface="Calibri"/>
              </a:rPr>
              <a:t>Traffic anomaly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31" y="908942"/>
            <a:ext cx="3319220" cy="5837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Calibri"/>
                <a:ea typeface="Calibri"/>
                <a:cs typeface="Calibri"/>
              </a:rPr>
              <a:t>Training Step 2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EE80704-7EF5-8D1B-A766-9F1EDE801494}"/>
              </a:ext>
            </a:extLst>
          </p:cNvPr>
          <p:cNvSpPr txBox="1">
            <a:spLocks/>
          </p:cNvSpPr>
          <p:nvPr/>
        </p:nvSpPr>
        <p:spPr>
          <a:xfrm>
            <a:off x="310568" y="1487546"/>
            <a:ext cx="2260170" cy="1009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Input Frame + Mask targeted vehicle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6B8987-23D9-6A87-1E40-F7799B9C3E78}"/>
              </a:ext>
            </a:extLst>
          </p:cNvPr>
          <p:cNvSpPr/>
          <p:nvPr/>
        </p:nvSpPr>
        <p:spPr>
          <a:xfrm>
            <a:off x="3580710" y="2615073"/>
            <a:ext cx="1433591" cy="7232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</a:rPr>
              <a:t>CNN Uncertainty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80E1DB9-EB64-CCD0-9615-0E9DB755251A}"/>
              </a:ext>
            </a:extLst>
          </p:cNvPr>
          <p:cNvSpPr txBox="1">
            <a:spLocks/>
          </p:cNvSpPr>
          <p:nvPr/>
        </p:nvSpPr>
        <p:spPr>
          <a:xfrm>
            <a:off x="5515415" y="1697196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Position 1s later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908D6F0-3A1E-AF63-72EE-D4C7CC083DC3}"/>
              </a:ext>
            </a:extLst>
          </p:cNvPr>
          <p:cNvSpPr txBox="1">
            <a:spLocks/>
          </p:cNvSpPr>
          <p:nvPr/>
        </p:nvSpPr>
        <p:spPr>
          <a:xfrm>
            <a:off x="6574464" y="2236629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Prediction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78C1E6E-6B1A-1EF8-18EF-29F81ABE7E20}"/>
              </a:ext>
            </a:extLst>
          </p:cNvPr>
          <p:cNvSpPr txBox="1">
            <a:spLocks/>
          </p:cNvSpPr>
          <p:nvPr/>
        </p:nvSpPr>
        <p:spPr>
          <a:xfrm>
            <a:off x="6406565" y="2908222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Target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72F4C3-FC16-10A2-DBF3-34A7510F5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33" y="2349099"/>
            <a:ext cx="1883206" cy="1242288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8984C5CF-2C04-C6AE-EC79-04CF4DFFC698}"/>
              </a:ext>
            </a:extLst>
          </p:cNvPr>
          <p:cNvSpPr txBox="1">
            <a:spLocks/>
          </p:cNvSpPr>
          <p:nvPr/>
        </p:nvSpPr>
        <p:spPr>
          <a:xfrm>
            <a:off x="5515414" y="2236629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libri"/>
                <a:ea typeface="Calibri"/>
                <a:cs typeface="Calibri"/>
              </a:rPr>
              <a:t>µ, Σ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E7AA34FA-0DD8-55D3-FBB0-50219FB68B2A}"/>
              </a:ext>
            </a:extLst>
          </p:cNvPr>
          <p:cNvSpPr txBox="1">
            <a:spLocks/>
          </p:cNvSpPr>
          <p:nvPr/>
        </p:nvSpPr>
        <p:spPr>
          <a:xfrm>
            <a:off x="5515414" y="2908222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libri"/>
                <a:ea typeface="Calibri"/>
                <a:cs typeface="Calibri"/>
              </a:rPr>
              <a:t>(x, y)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970A6B-96B8-8E37-ECAC-202854B7F8BA}"/>
              </a:ext>
            </a:extLst>
          </p:cNvPr>
          <p:cNvCxnSpPr/>
          <p:nvPr/>
        </p:nvCxnSpPr>
        <p:spPr>
          <a:xfrm flipV="1">
            <a:off x="2637896" y="2976700"/>
            <a:ext cx="936592" cy="25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928239-E6CE-436B-A589-61381C54E797}"/>
              </a:ext>
            </a:extLst>
          </p:cNvPr>
          <p:cNvCxnSpPr>
            <a:cxnSpLocks/>
          </p:cNvCxnSpPr>
          <p:nvPr/>
        </p:nvCxnSpPr>
        <p:spPr>
          <a:xfrm flipV="1">
            <a:off x="5027218" y="2640903"/>
            <a:ext cx="975338" cy="322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430730-2C8C-28A8-5DCB-ED6872B67BAA}"/>
              </a:ext>
            </a:extLst>
          </p:cNvPr>
          <p:cNvCxnSpPr>
            <a:cxnSpLocks/>
          </p:cNvCxnSpPr>
          <p:nvPr/>
        </p:nvCxnSpPr>
        <p:spPr>
          <a:xfrm>
            <a:off x="8217285" y="2550493"/>
            <a:ext cx="975338" cy="297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ubtitle 2">
            <a:extLst>
              <a:ext uri="{FF2B5EF4-FFF2-40B4-BE49-F238E27FC236}">
                <a16:creationId xmlns:a16="http://schemas.microsoft.com/office/drawing/2014/main" id="{33340BA1-48CB-4D10-734B-1D2FD3C1C965}"/>
              </a:ext>
            </a:extLst>
          </p:cNvPr>
          <p:cNvSpPr txBox="1">
            <a:spLocks/>
          </p:cNvSpPr>
          <p:nvPr/>
        </p:nvSpPr>
        <p:spPr>
          <a:xfrm>
            <a:off x="8485921" y="2236628"/>
            <a:ext cx="1188205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N(</a:t>
            </a:r>
            <a:r>
              <a:rPr lang="en-US" sz="2000">
                <a:latin typeface="Calibri"/>
                <a:ea typeface="Calibri"/>
                <a:cs typeface="Calibri"/>
              </a:rPr>
              <a:t>µ, Σ)</a:t>
            </a:r>
            <a:endParaRPr lang="en-US" sz="2000" dirty="0">
              <a:latin typeface="Calibri"/>
              <a:ea typeface="Calibri"/>
              <a:cs typeface="Calibri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EB9419-E2B2-457D-1C0E-788B89A6CCF7}"/>
              </a:ext>
            </a:extLst>
          </p:cNvPr>
          <p:cNvCxnSpPr>
            <a:cxnSpLocks/>
          </p:cNvCxnSpPr>
          <p:nvPr/>
        </p:nvCxnSpPr>
        <p:spPr>
          <a:xfrm flipV="1">
            <a:off x="8217284" y="3015443"/>
            <a:ext cx="988254" cy="219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ubtitle 2">
            <a:extLst>
              <a:ext uri="{FF2B5EF4-FFF2-40B4-BE49-F238E27FC236}">
                <a16:creationId xmlns:a16="http://schemas.microsoft.com/office/drawing/2014/main" id="{1254DF59-58E5-A843-77CA-4D65564CF2D1}"/>
              </a:ext>
            </a:extLst>
          </p:cNvPr>
          <p:cNvSpPr txBox="1">
            <a:spLocks/>
          </p:cNvSpPr>
          <p:nvPr/>
        </p:nvSpPr>
        <p:spPr>
          <a:xfrm>
            <a:off x="9224389" y="2610640"/>
            <a:ext cx="1440317" cy="6255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P(y|µ, Σ)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1A26864-7FA4-1AD5-33BB-777F63FFDDF6}"/>
              </a:ext>
            </a:extLst>
          </p:cNvPr>
          <p:cNvSpPr txBox="1">
            <a:spLocks/>
          </p:cNvSpPr>
          <p:nvPr/>
        </p:nvSpPr>
        <p:spPr>
          <a:xfrm>
            <a:off x="3396428" y="3242072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alibri"/>
                <a:ea typeface="Calibri"/>
                <a:cs typeface="Calibri"/>
              </a:rPr>
              <a:t>Inferencing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1E4E3DF-8E74-E41C-F7A9-2E2F5A469C80}"/>
              </a:ext>
            </a:extLst>
          </p:cNvPr>
          <p:cNvSpPr txBox="1">
            <a:spLocks/>
          </p:cNvSpPr>
          <p:nvPr/>
        </p:nvSpPr>
        <p:spPr>
          <a:xfrm>
            <a:off x="498458" y="3763108"/>
            <a:ext cx="2145349" cy="59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Training data 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08BD5B-7DB8-09D2-EBBD-B159E52C4C9A}"/>
              </a:ext>
            </a:extLst>
          </p:cNvPr>
          <p:cNvCxnSpPr>
            <a:cxnSpLocks/>
          </p:cNvCxnSpPr>
          <p:nvPr/>
        </p:nvCxnSpPr>
        <p:spPr>
          <a:xfrm>
            <a:off x="10023119" y="3151493"/>
            <a:ext cx="810801" cy="1575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A294EBEF-A08F-003C-FAB2-A23C96DFE862}"/>
              </a:ext>
            </a:extLst>
          </p:cNvPr>
          <p:cNvSpPr txBox="1">
            <a:spLocks/>
          </p:cNvSpPr>
          <p:nvPr/>
        </p:nvSpPr>
        <p:spPr>
          <a:xfrm>
            <a:off x="10425330" y="3231812"/>
            <a:ext cx="1482071" cy="1241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alibri"/>
                <a:ea typeface="Calibri"/>
                <a:cs typeface="Calibri"/>
              </a:rPr>
              <a:t>&gt; threshold &amp; |Σ| not too large</a:t>
            </a:r>
            <a:endParaRPr lang="en-US" dirty="0" err="1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15B640F-9958-B88D-AC30-A2F9F81CAB03}"/>
              </a:ext>
            </a:extLst>
          </p:cNvPr>
          <p:cNvSpPr txBox="1">
            <a:spLocks/>
          </p:cNvSpPr>
          <p:nvPr/>
        </p:nvSpPr>
        <p:spPr>
          <a:xfrm>
            <a:off x="9976482" y="4661865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Calibri"/>
                <a:ea typeface="Calibri"/>
                <a:cs typeface="Calibri"/>
              </a:rPr>
              <a:t>No Anomaly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12BB70-5F22-F342-89B9-4A73DD9FEC31}"/>
              </a:ext>
            </a:extLst>
          </p:cNvPr>
          <p:cNvCxnSpPr>
            <a:cxnSpLocks/>
          </p:cNvCxnSpPr>
          <p:nvPr/>
        </p:nvCxnSpPr>
        <p:spPr>
          <a:xfrm flipH="1">
            <a:off x="8934138" y="3088863"/>
            <a:ext cx="901090" cy="1836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Subtitle 2">
            <a:extLst>
              <a:ext uri="{FF2B5EF4-FFF2-40B4-BE49-F238E27FC236}">
                <a16:creationId xmlns:a16="http://schemas.microsoft.com/office/drawing/2014/main" id="{AC849621-2111-699D-ADE8-3B8B49D646C3}"/>
              </a:ext>
            </a:extLst>
          </p:cNvPr>
          <p:cNvSpPr txBox="1">
            <a:spLocks/>
          </p:cNvSpPr>
          <p:nvPr/>
        </p:nvSpPr>
        <p:spPr>
          <a:xfrm>
            <a:off x="7481714" y="3691098"/>
            <a:ext cx="2014427" cy="71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alibri"/>
                <a:ea typeface="Calibri"/>
                <a:cs typeface="Calibri"/>
              </a:rPr>
              <a:t>&lt; threshold o. |Σ| too large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2538A8CE-19F9-116C-26DF-24F906597E43}"/>
              </a:ext>
            </a:extLst>
          </p:cNvPr>
          <p:cNvSpPr txBox="1">
            <a:spLocks/>
          </p:cNvSpPr>
          <p:nvPr/>
        </p:nvSpPr>
        <p:spPr>
          <a:xfrm>
            <a:off x="7314700" y="4860193"/>
            <a:ext cx="2181440" cy="1022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Clustering of (input-position, y) 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C2467D-BA5E-2143-6587-28809DE67D30}"/>
              </a:ext>
            </a:extLst>
          </p:cNvPr>
          <p:cNvCxnSpPr>
            <a:cxnSpLocks/>
          </p:cNvCxnSpPr>
          <p:nvPr/>
        </p:nvCxnSpPr>
        <p:spPr>
          <a:xfrm flipH="1" flipV="1">
            <a:off x="6397616" y="5311879"/>
            <a:ext cx="1005474" cy="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The Ultimate Guide to Clustering in Machine Learning - datamahadev.com">
            <a:extLst>
              <a:ext uri="{FF2B5EF4-FFF2-40B4-BE49-F238E27FC236}">
                <a16:creationId xmlns:a16="http://schemas.microsoft.com/office/drawing/2014/main" id="{3D295124-8211-79A9-4E42-D751DA365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360" y="4615956"/>
            <a:ext cx="1803747" cy="139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61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20"/>
            <a:ext cx="9144000" cy="842723"/>
          </a:xfrm>
        </p:spPr>
        <p:txBody>
          <a:bodyPr/>
          <a:lstStyle/>
          <a:p>
            <a:r>
              <a:rPr lang="en-US" sz="4000" dirty="0">
                <a:latin typeface="Calibri"/>
                <a:ea typeface="Calibri"/>
                <a:cs typeface="Calibri"/>
              </a:rPr>
              <a:t>Traffic anomaly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31" y="908942"/>
            <a:ext cx="3319220" cy="5837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Calibri"/>
                <a:ea typeface="Calibri"/>
                <a:cs typeface="Calibri"/>
              </a:rPr>
              <a:t>Training Step 3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EE80704-7EF5-8D1B-A766-9F1EDE801494}"/>
              </a:ext>
            </a:extLst>
          </p:cNvPr>
          <p:cNvSpPr txBox="1">
            <a:spLocks/>
          </p:cNvSpPr>
          <p:nvPr/>
        </p:nvSpPr>
        <p:spPr>
          <a:xfrm>
            <a:off x="884678" y="1497984"/>
            <a:ext cx="10433402" cy="999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Labelling of Clusters as </a:t>
            </a:r>
            <a:r>
              <a:rPr lang="en-US" sz="2000" b="1" dirty="0">
                <a:latin typeface="Calibri"/>
                <a:ea typeface="Calibri"/>
                <a:cs typeface="Calibri"/>
              </a:rPr>
              <a:t>Anomaly/no Anomaly </a:t>
            </a:r>
            <a:r>
              <a:rPr lang="en-US" sz="2000" dirty="0">
                <a:latin typeface="Calibri"/>
                <a:ea typeface="Calibri"/>
                <a:cs typeface="Calibri"/>
              </a:rPr>
              <a:t>through classification of one representator</a:t>
            </a:r>
            <a:r>
              <a:rPr lang="en-US" sz="2000" b="1" dirty="0">
                <a:latin typeface="Calibri"/>
                <a:ea typeface="Calibri"/>
                <a:cs typeface="Calibri"/>
              </a:rPr>
              <a:t> </a:t>
            </a:r>
            <a:r>
              <a:rPr lang="en-US" sz="2000" dirty="0">
                <a:latin typeface="Calibri"/>
                <a:ea typeface="Calibri"/>
                <a:cs typeface="Calibri"/>
              </a:rPr>
              <a:t>pro Cluster (=corresponding video clip) by a human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72F4C3-FC16-10A2-DBF3-34A7510F5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400" y="2662250"/>
            <a:ext cx="1883206" cy="1242288"/>
          </a:xfrm>
          <a:prstGeom prst="rect">
            <a:avLst/>
          </a:prstGeom>
        </p:spPr>
      </p:pic>
      <p:sp>
        <p:nvSpPr>
          <p:cNvPr id="29" name="Subtitle 2">
            <a:extLst>
              <a:ext uri="{FF2B5EF4-FFF2-40B4-BE49-F238E27FC236}">
                <a16:creationId xmlns:a16="http://schemas.microsoft.com/office/drawing/2014/main" id="{2538A8CE-19F9-116C-26DF-24F906597E43}"/>
              </a:ext>
            </a:extLst>
          </p:cNvPr>
          <p:cNvSpPr txBox="1">
            <a:spLocks/>
          </p:cNvSpPr>
          <p:nvPr/>
        </p:nvSpPr>
        <p:spPr>
          <a:xfrm>
            <a:off x="5133084" y="3711974"/>
            <a:ext cx="2181440" cy="1022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Labelling</a:t>
            </a:r>
          </a:p>
        </p:txBody>
      </p:sp>
      <p:pic>
        <p:nvPicPr>
          <p:cNvPr id="34" name="Picture 33" descr="The Ultimate Guide to Clustering in Machine Learning - datamahadev.com">
            <a:extLst>
              <a:ext uri="{FF2B5EF4-FFF2-40B4-BE49-F238E27FC236}">
                <a16:creationId xmlns:a16="http://schemas.microsoft.com/office/drawing/2014/main" id="{3D295124-8211-79A9-4E42-D751DA365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64" y="2486531"/>
            <a:ext cx="2628377" cy="191625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C2467D-BA5E-2143-6587-28809DE67D30}"/>
              </a:ext>
            </a:extLst>
          </p:cNvPr>
          <p:cNvCxnSpPr>
            <a:cxnSpLocks/>
          </p:cNvCxnSpPr>
          <p:nvPr/>
        </p:nvCxnSpPr>
        <p:spPr>
          <a:xfrm>
            <a:off x="2277858" y="3172370"/>
            <a:ext cx="2867157" cy="104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6C4E5C-900E-E8FE-C0D2-7B72F61D8F75}"/>
              </a:ext>
            </a:extLst>
          </p:cNvPr>
          <p:cNvCxnSpPr>
            <a:cxnSpLocks/>
          </p:cNvCxnSpPr>
          <p:nvPr/>
        </p:nvCxnSpPr>
        <p:spPr>
          <a:xfrm flipV="1">
            <a:off x="7319583" y="3380781"/>
            <a:ext cx="1176142" cy="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Subtitle 2">
            <a:extLst>
              <a:ext uri="{FF2B5EF4-FFF2-40B4-BE49-F238E27FC236}">
                <a16:creationId xmlns:a16="http://schemas.microsoft.com/office/drawing/2014/main" id="{E2E90D03-01EA-30EE-E997-EDC156F72ED4}"/>
              </a:ext>
            </a:extLst>
          </p:cNvPr>
          <p:cNvSpPr txBox="1">
            <a:spLocks/>
          </p:cNvSpPr>
          <p:nvPr/>
        </p:nvSpPr>
        <p:spPr>
          <a:xfrm>
            <a:off x="1009938" y="4441602"/>
            <a:ext cx="2145349" cy="59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Training data 2</a:t>
            </a:r>
          </a:p>
        </p:txBody>
      </p:sp>
      <p:pic>
        <p:nvPicPr>
          <p:cNvPr id="30" name="Picture 29" descr="The Ultimate Guide to Clustering in Machine Learning - datamahadev.com">
            <a:extLst>
              <a:ext uri="{FF2B5EF4-FFF2-40B4-BE49-F238E27FC236}">
                <a16:creationId xmlns:a16="http://schemas.microsoft.com/office/drawing/2014/main" id="{3D563B44-9B58-42A0-C1EF-65D637DAB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49222" y="2486531"/>
            <a:ext cx="2492678" cy="1916255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B43C7B-02F7-B694-E46A-53E0F8C4C642}"/>
              </a:ext>
            </a:extLst>
          </p:cNvPr>
          <p:cNvCxnSpPr>
            <a:cxnSpLocks/>
          </p:cNvCxnSpPr>
          <p:nvPr/>
        </p:nvCxnSpPr>
        <p:spPr>
          <a:xfrm>
            <a:off x="9939609" y="4414532"/>
            <a:ext cx="17487" cy="855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606C235-F430-F964-6D9C-EFA302EAD5B1}"/>
              </a:ext>
            </a:extLst>
          </p:cNvPr>
          <p:cNvSpPr/>
          <p:nvPr/>
        </p:nvSpPr>
        <p:spPr>
          <a:xfrm>
            <a:off x="9238299" y="5276854"/>
            <a:ext cx="1433591" cy="7232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</a:rPr>
              <a:t>Binary Classifier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908DDAE9-2912-92B2-1891-D3C133F30493}"/>
              </a:ext>
            </a:extLst>
          </p:cNvPr>
          <p:cNvSpPr txBox="1">
            <a:spLocks/>
          </p:cNvSpPr>
          <p:nvPr/>
        </p:nvSpPr>
        <p:spPr>
          <a:xfrm>
            <a:off x="8880458" y="5996916"/>
            <a:ext cx="2145349" cy="59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Training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C6C60-F313-D325-1AB4-69C34718B40E}"/>
              </a:ext>
            </a:extLst>
          </p:cNvPr>
          <p:cNvCxnSpPr>
            <a:cxnSpLocks/>
          </p:cNvCxnSpPr>
          <p:nvPr/>
        </p:nvCxnSpPr>
        <p:spPr>
          <a:xfrm flipH="1" flipV="1">
            <a:off x="7932054" y="5687658"/>
            <a:ext cx="1308184" cy="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8F2C0C7-3B5A-04FD-7D94-5ABDE90D7DDC}"/>
              </a:ext>
            </a:extLst>
          </p:cNvPr>
          <p:cNvSpPr txBox="1"/>
          <p:nvPr/>
        </p:nvSpPr>
        <p:spPr>
          <a:xfrm>
            <a:off x="4839221" y="5663852"/>
            <a:ext cx="307722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Calibri"/>
              </a:rPr>
              <a:t>Anomaly/ </a:t>
            </a:r>
            <a:r>
              <a:rPr lang="en-US" sz="2000" b="1" err="1">
                <a:latin typeface="Calibri"/>
              </a:rPr>
              <a:t>keine</a:t>
            </a:r>
            <a:r>
              <a:rPr lang="en-US" sz="2000" b="1">
                <a:latin typeface="Calibri"/>
              </a:rPr>
              <a:t> Anomaly</a:t>
            </a:r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6D32F9-F3A1-A84E-4C68-2221C4006A96}"/>
              </a:ext>
            </a:extLst>
          </p:cNvPr>
          <p:cNvSpPr txBox="1"/>
          <p:nvPr/>
        </p:nvSpPr>
        <p:spPr>
          <a:xfrm>
            <a:off x="4860097" y="5267194"/>
            <a:ext cx="307722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Calibri"/>
                <a:ea typeface="Calibri"/>
                <a:cs typeface="Calibri"/>
              </a:rPr>
              <a:t>Prediction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4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6C437DE-BC91-2D25-2D1A-47DE02B260E7}"/>
              </a:ext>
            </a:extLst>
          </p:cNvPr>
          <p:cNvSpPr/>
          <p:nvPr/>
        </p:nvSpPr>
        <p:spPr>
          <a:xfrm>
            <a:off x="791015" y="2640903"/>
            <a:ext cx="1846881" cy="11236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0000000000000000000000000000000000000000000000000000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20"/>
            <a:ext cx="9144000" cy="842723"/>
          </a:xfrm>
        </p:spPr>
        <p:txBody>
          <a:bodyPr/>
          <a:lstStyle/>
          <a:p>
            <a:r>
              <a:rPr lang="en-US" sz="4000" dirty="0">
                <a:latin typeface="Calibri"/>
                <a:ea typeface="Calibri"/>
                <a:cs typeface="Calibri"/>
              </a:rPr>
              <a:t>Traffic anomaly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31" y="908942"/>
            <a:ext cx="3319220" cy="5837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Calibri"/>
                <a:ea typeface="Calibri"/>
                <a:cs typeface="Calibri"/>
              </a:rPr>
              <a:t>Anwendung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EE80704-7EF5-8D1B-A766-9F1EDE801494}"/>
              </a:ext>
            </a:extLst>
          </p:cNvPr>
          <p:cNvSpPr txBox="1">
            <a:spLocks/>
          </p:cNvSpPr>
          <p:nvPr/>
        </p:nvSpPr>
        <p:spPr>
          <a:xfrm>
            <a:off x="310568" y="1487546"/>
            <a:ext cx="2260170" cy="1009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Input Frame + Mask targeted vehicle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6B8987-23D9-6A87-1E40-F7799B9C3E78}"/>
              </a:ext>
            </a:extLst>
          </p:cNvPr>
          <p:cNvSpPr/>
          <p:nvPr/>
        </p:nvSpPr>
        <p:spPr>
          <a:xfrm>
            <a:off x="3580710" y="2615073"/>
            <a:ext cx="1433591" cy="7232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</a:rPr>
              <a:t>CNN Uncertainty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80E1DB9-EB64-CCD0-9615-0E9DB755251A}"/>
              </a:ext>
            </a:extLst>
          </p:cNvPr>
          <p:cNvSpPr txBox="1">
            <a:spLocks/>
          </p:cNvSpPr>
          <p:nvPr/>
        </p:nvSpPr>
        <p:spPr>
          <a:xfrm>
            <a:off x="5515415" y="1697196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Position 1s later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908D6F0-3A1E-AF63-72EE-D4C7CC083DC3}"/>
              </a:ext>
            </a:extLst>
          </p:cNvPr>
          <p:cNvSpPr txBox="1">
            <a:spLocks/>
          </p:cNvSpPr>
          <p:nvPr/>
        </p:nvSpPr>
        <p:spPr>
          <a:xfrm>
            <a:off x="6574464" y="2236629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Prediction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78C1E6E-6B1A-1EF8-18EF-29F81ABE7E20}"/>
              </a:ext>
            </a:extLst>
          </p:cNvPr>
          <p:cNvSpPr txBox="1">
            <a:spLocks/>
          </p:cNvSpPr>
          <p:nvPr/>
        </p:nvSpPr>
        <p:spPr>
          <a:xfrm>
            <a:off x="6406565" y="2908222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Target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72F4C3-FC16-10A2-DBF3-34A7510F5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33" y="2349099"/>
            <a:ext cx="1883206" cy="1242288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8984C5CF-2C04-C6AE-EC79-04CF4DFFC698}"/>
              </a:ext>
            </a:extLst>
          </p:cNvPr>
          <p:cNvSpPr txBox="1">
            <a:spLocks/>
          </p:cNvSpPr>
          <p:nvPr/>
        </p:nvSpPr>
        <p:spPr>
          <a:xfrm>
            <a:off x="5515414" y="2236629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libri"/>
                <a:ea typeface="Calibri"/>
                <a:cs typeface="Calibri"/>
              </a:rPr>
              <a:t>µ, Σ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E7AA34FA-0DD8-55D3-FBB0-50219FB68B2A}"/>
              </a:ext>
            </a:extLst>
          </p:cNvPr>
          <p:cNvSpPr txBox="1">
            <a:spLocks/>
          </p:cNvSpPr>
          <p:nvPr/>
        </p:nvSpPr>
        <p:spPr>
          <a:xfrm>
            <a:off x="5515414" y="2908222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libri"/>
                <a:ea typeface="Calibri"/>
                <a:cs typeface="Calibri"/>
              </a:rPr>
              <a:t>(x, y)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970A6B-96B8-8E37-ECAC-202854B7F8BA}"/>
              </a:ext>
            </a:extLst>
          </p:cNvPr>
          <p:cNvCxnSpPr/>
          <p:nvPr/>
        </p:nvCxnSpPr>
        <p:spPr>
          <a:xfrm flipV="1">
            <a:off x="2637896" y="2976700"/>
            <a:ext cx="936592" cy="25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928239-E6CE-436B-A589-61381C54E797}"/>
              </a:ext>
            </a:extLst>
          </p:cNvPr>
          <p:cNvCxnSpPr>
            <a:cxnSpLocks/>
          </p:cNvCxnSpPr>
          <p:nvPr/>
        </p:nvCxnSpPr>
        <p:spPr>
          <a:xfrm flipV="1">
            <a:off x="5027218" y="2640903"/>
            <a:ext cx="975338" cy="322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430730-2C8C-28A8-5DCB-ED6872B67BAA}"/>
              </a:ext>
            </a:extLst>
          </p:cNvPr>
          <p:cNvCxnSpPr>
            <a:cxnSpLocks/>
          </p:cNvCxnSpPr>
          <p:nvPr/>
        </p:nvCxnSpPr>
        <p:spPr>
          <a:xfrm>
            <a:off x="8217285" y="2550493"/>
            <a:ext cx="975338" cy="297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ubtitle 2">
            <a:extLst>
              <a:ext uri="{FF2B5EF4-FFF2-40B4-BE49-F238E27FC236}">
                <a16:creationId xmlns:a16="http://schemas.microsoft.com/office/drawing/2014/main" id="{33340BA1-48CB-4D10-734B-1D2FD3C1C965}"/>
              </a:ext>
            </a:extLst>
          </p:cNvPr>
          <p:cNvSpPr txBox="1">
            <a:spLocks/>
          </p:cNvSpPr>
          <p:nvPr/>
        </p:nvSpPr>
        <p:spPr>
          <a:xfrm>
            <a:off x="8485921" y="2236628"/>
            <a:ext cx="1188205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N(</a:t>
            </a:r>
            <a:r>
              <a:rPr lang="en-US" sz="2000">
                <a:latin typeface="Calibri"/>
                <a:ea typeface="Calibri"/>
                <a:cs typeface="Calibri"/>
              </a:rPr>
              <a:t>µ, Σ)</a:t>
            </a:r>
            <a:endParaRPr lang="en-US" sz="2000" dirty="0">
              <a:latin typeface="Calibri"/>
              <a:ea typeface="Calibri"/>
              <a:cs typeface="Calibri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EB9419-E2B2-457D-1C0E-788B89A6CCF7}"/>
              </a:ext>
            </a:extLst>
          </p:cNvPr>
          <p:cNvCxnSpPr>
            <a:cxnSpLocks/>
          </p:cNvCxnSpPr>
          <p:nvPr/>
        </p:nvCxnSpPr>
        <p:spPr>
          <a:xfrm flipV="1">
            <a:off x="8217284" y="3015443"/>
            <a:ext cx="988254" cy="219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ubtitle 2">
            <a:extLst>
              <a:ext uri="{FF2B5EF4-FFF2-40B4-BE49-F238E27FC236}">
                <a16:creationId xmlns:a16="http://schemas.microsoft.com/office/drawing/2014/main" id="{1254DF59-58E5-A843-77CA-4D65564CF2D1}"/>
              </a:ext>
            </a:extLst>
          </p:cNvPr>
          <p:cNvSpPr txBox="1">
            <a:spLocks/>
          </p:cNvSpPr>
          <p:nvPr/>
        </p:nvSpPr>
        <p:spPr>
          <a:xfrm>
            <a:off x="9224389" y="2610640"/>
            <a:ext cx="1440317" cy="6255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P(y|µ, Σ)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1A26864-7FA4-1AD5-33BB-777F63FFDDF6}"/>
              </a:ext>
            </a:extLst>
          </p:cNvPr>
          <p:cNvSpPr txBox="1">
            <a:spLocks/>
          </p:cNvSpPr>
          <p:nvPr/>
        </p:nvSpPr>
        <p:spPr>
          <a:xfrm>
            <a:off x="3396428" y="3242072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alibri"/>
                <a:ea typeface="Calibri"/>
                <a:cs typeface="Calibri"/>
              </a:rPr>
              <a:t>Inferencing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1E4E3DF-8E74-E41C-F7A9-2E2F5A469C80}"/>
              </a:ext>
            </a:extLst>
          </p:cNvPr>
          <p:cNvSpPr txBox="1">
            <a:spLocks/>
          </p:cNvSpPr>
          <p:nvPr/>
        </p:nvSpPr>
        <p:spPr>
          <a:xfrm>
            <a:off x="498458" y="3763108"/>
            <a:ext cx="2145349" cy="59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Calibri"/>
                <a:ea typeface="Calibri"/>
                <a:cs typeface="Calibri"/>
              </a:rPr>
              <a:t>Testdaten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08BD5B-7DB8-09D2-EBBD-B159E52C4C9A}"/>
              </a:ext>
            </a:extLst>
          </p:cNvPr>
          <p:cNvCxnSpPr>
            <a:cxnSpLocks/>
          </p:cNvCxnSpPr>
          <p:nvPr/>
        </p:nvCxnSpPr>
        <p:spPr>
          <a:xfrm>
            <a:off x="10023119" y="3151493"/>
            <a:ext cx="810801" cy="1575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A294EBEF-A08F-003C-FAB2-A23C96DFE862}"/>
              </a:ext>
            </a:extLst>
          </p:cNvPr>
          <p:cNvSpPr txBox="1">
            <a:spLocks/>
          </p:cNvSpPr>
          <p:nvPr/>
        </p:nvSpPr>
        <p:spPr>
          <a:xfrm>
            <a:off x="10425330" y="3231812"/>
            <a:ext cx="1482071" cy="1241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alibri"/>
                <a:ea typeface="Calibri"/>
                <a:cs typeface="Calibri"/>
              </a:rPr>
              <a:t>&gt; threshold &amp; |Σ| not too large</a:t>
            </a:r>
            <a:endParaRPr lang="en-US" dirty="0" err="1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15B640F-9958-B88D-AC30-A2F9F81CAB03}"/>
              </a:ext>
            </a:extLst>
          </p:cNvPr>
          <p:cNvSpPr txBox="1">
            <a:spLocks/>
          </p:cNvSpPr>
          <p:nvPr/>
        </p:nvSpPr>
        <p:spPr>
          <a:xfrm>
            <a:off x="9976482" y="4661865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Calibri"/>
                <a:ea typeface="Calibri"/>
                <a:cs typeface="Calibri"/>
              </a:rPr>
              <a:t>No Anomaly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12BB70-5F22-F342-89B9-4A73DD9FEC31}"/>
              </a:ext>
            </a:extLst>
          </p:cNvPr>
          <p:cNvCxnSpPr>
            <a:cxnSpLocks/>
          </p:cNvCxnSpPr>
          <p:nvPr/>
        </p:nvCxnSpPr>
        <p:spPr>
          <a:xfrm flipH="1">
            <a:off x="8934138" y="3088863"/>
            <a:ext cx="901090" cy="1836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Subtitle 2">
            <a:extLst>
              <a:ext uri="{FF2B5EF4-FFF2-40B4-BE49-F238E27FC236}">
                <a16:creationId xmlns:a16="http://schemas.microsoft.com/office/drawing/2014/main" id="{AC849621-2111-699D-ADE8-3B8B49D646C3}"/>
              </a:ext>
            </a:extLst>
          </p:cNvPr>
          <p:cNvSpPr txBox="1">
            <a:spLocks/>
          </p:cNvSpPr>
          <p:nvPr/>
        </p:nvSpPr>
        <p:spPr>
          <a:xfrm>
            <a:off x="7481714" y="3691098"/>
            <a:ext cx="2014427" cy="71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alibri"/>
                <a:ea typeface="Calibri"/>
                <a:cs typeface="Calibri"/>
              </a:rPr>
              <a:t>&lt; threshold or |Σ| too large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2538A8CE-19F9-116C-26DF-24F906597E43}"/>
              </a:ext>
            </a:extLst>
          </p:cNvPr>
          <p:cNvSpPr txBox="1">
            <a:spLocks/>
          </p:cNvSpPr>
          <p:nvPr/>
        </p:nvSpPr>
        <p:spPr>
          <a:xfrm>
            <a:off x="7314700" y="4860193"/>
            <a:ext cx="2181440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(input-position, y) 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C2467D-BA5E-2143-6587-28809DE67D30}"/>
              </a:ext>
            </a:extLst>
          </p:cNvPr>
          <p:cNvCxnSpPr>
            <a:cxnSpLocks/>
          </p:cNvCxnSpPr>
          <p:nvPr/>
        </p:nvCxnSpPr>
        <p:spPr>
          <a:xfrm flipH="1" flipV="1">
            <a:off x="6188849" y="5207495"/>
            <a:ext cx="1005474" cy="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35DE383-7199-F480-D68E-1D2DBF50932A}"/>
              </a:ext>
            </a:extLst>
          </p:cNvPr>
          <p:cNvSpPr/>
          <p:nvPr/>
        </p:nvSpPr>
        <p:spPr>
          <a:xfrm>
            <a:off x="4634984" y="4848881"/>
            <a:ext cx="1433591" cy="7232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latin typeface="Calibri"/>
                <a:ea typeface="Calibri"/>
                <a:cs typeface="Calibri"/>
              </a:rPr>
              <a:t>Binärer</a:t>
            </a:r>
            <a:r>
              <a:rPr lang="en-US" dirty="0">
                <a:latin typeface="Calibri"/>
                <a:ea typeface="Calibri"/>
                <a:cs typeface="Calibri"/>
              </a:rPr>
              <a:t> Classifier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E66263-B5D9-96DE-2762-75B198F55517}"/>
              </a:ext>
            </a:extLst>
          </p:cNvPr>
          <p:cNvCxnSpPr>
            <a:cxnSpLocks/>
          </p:cNvCxnSpPr>
          <p:nvPr/>
        </p:nvCxnSpPr>
        <p:spPr>
          <a:xfrm flipH="1" flipV="1">
            <a:off x="3328739" y="5207494"/>
            <a:ext cx="1078541" cy="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4104A33-8201-68F5-2318-377929FBA7E6}"/>
              </a:ext>
            </a:extLst>
          </p:cNvPr>
          <p:cNvSpPr txBox="1"/>
          <p:nvPr/>
        </p:nvSpPr>
        <p:spPr>
          <a:xfrm>
            <a:off x="235906" y="5235879"/>
            <a:ext cx="307722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Calibri"/>
              </a:rPr>
              <a:t>Anomaly/ </a:t>
            </a:r>
            <a:r>
              <a:rPr lang="en-US" sz="2000" b="1" err="1">
                <a:latin typeface="Calibri"/>
              </a:rPr>
              <a:t>keine</a:t>
            </a:r>
            <a:r>
              <a:rPr lang="en-US" sz="2000" b="1">
                <a:latin typeface="Calibri"/>
              </a:rPr>
              <a:t> Anomaly</a:t>
            </a:r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D05DF3-F2B1-DD0C-A81C-522854613620}"/>
              </a:ext>
            </a:extLst>
          </p:cNvPr>
          <p:cNvSpPr txBox="1"/>
          <p:nvPr/>
        </p:nvSpPr>
        <p:spPr>
          <a:xfrm>
            <a:off x="256782" y="4839221"/>
            <a:ext cx="307722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Calibri"/>
                <a:ea typeface="Calibri"/>
                <a:cs typeface="Calibri"/>
              </a:rPr>
              <a:t>Prediction</a:t>
            </a:r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8329EED-095A-8B89-896C-E3FF552FF2CC}"/>
              </a:ext>
            </a:extLst>
          </p:cNvPr>
          <p:cNvCxnSpPr>
            <a:cxnSpLocks/>
          </p:cNvCxnSpPr>
          <p:nvPr/>
        </p:nvCxnSpPr>
        <p:spPr>
          <a:xfrm>
            <a:off x="1826710" y="5636713"/>
            <a:ext cx="10439" cy="427972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90C7894-1B59-B07F-E592-E4CBD61CAFAC}"/>
              </a:ext>
            </a:extLst>
          </p:cNvPr>
          <p:cNvCxnSpPr>
            <a:cxnSpLocks/>
          </p:cNvCxnSpPr>
          <p:nvPr/>
        </p:nvCxnSpPr>
        <p:spPr>
          <a:xfrm flipH="1" flipV="1">
            <a:off x="5051066" y="5771163"/>
            <a:ext cx="13829" cy="731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340774-155A-EF3E-CB62-F7A5871C3AF6}"/>
              </a:ext>
            </a:extLst>
          </p:cNvPr>
          <p:cNvCxnSpPr>
            <a:cxnSpLocks/>
          </p:cNvCxnSpPr>
          <p:nvPr/>
        </p:nvCxnSpPr>
        <p:spPr>
          <a:xfrm flipH="1">
            <a:off x="3538604" y="6492655"/>
            <a:ext cx="1523996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Subtitle 2">
            <a:extLst>
              <a:ext uri="{FF2B5EF4-FFF2-40B4-BE49-F238E27FC236}">
                <a16:creationId xmlns:a16="http://schemas.microsoft.com/office/drawing/2014/main" id="{3085BD6A-96D1-BB19-7E4E-7C1837FC76CF}"/>
              </a:ext>
            </a:extLst>
          </p:cNvPr>
          <p:cNvSpPr txBox="1">
            <a:spLocks/>
          </p:cNvSpPr>
          <p:nvPr/>
        </p:nvSpPr>
        <p:spPr>
          <a:xfrm>
            <a:off x="5066564" y="5851662"/>
            <a:ext cx="1001907" cy="635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alibri"/>
                <a:ea typeface="Calibri"/>
                <a:cs typeface="Calibri"/>
              </a:rPr>
              <a:t>Update 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FE5540B6-2A85-82C2-C33E-E02948CAECC6}"/>
              </a:ext>
            </a:extLst>
          </p:cNvPr>
          <p:cNvSpPr txBox="1">
            <a:spLocks/>
          </p:cNvSpPr>
          <p:nvPr/>
        </p:nvSpPr>
        <p:spPr>
          <a:xfrm>
            <a:off x="170977" y="5935167"/>
            <a:ext cx="3319219" cy="1001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alibri"/>
                <a:ea typeface="Calibri"/>
                <a:cs typeface="Calibri"/>
              </a:rPr>
              <a:t>User Feedback: </a:t>
            </a: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alibri"/>
                <a:ea typeface="Calibri"/>
                <a:cs typeface="Calibri"/>
              </a:rPr>
              <a:t>Confirmation or Disagreement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84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Traffic anomaly detection</vt:lpstr>
      <vt:lpstr>Traffic anomaly detection</vt:lpstr>
      <vt:lpstr>Traffic anomaly detection</vt:lpstr>
      <vt:lpstr>Traffic anomaly detection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407</cp:revision>
  <dcterms:created xsi:type="dcterms:W3CDTF">2024-12-18T16:05:48Z</dcterms:created>
  <dcterms:modified xsi:type="dcterms:W3CDTF">2024-12-18T18:16:08Z</dcterms:modified>
</cp:coreProperties>
</file>