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-1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2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8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1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91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8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2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4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215F-2AF5-C149-B50A-E2BF20EBA85B}" type="datetimeFigureOut">
              <a:rPr lang="en-US" smtClean="0"/>
              <a:t>26-10-17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6F1CB-3F6E-D441-A483-DFAE90F92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2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72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65058"/>
              </p:ext>
            </p:extLst>
          </p:nvPr>
        </p:nvGraphicFramePr>
        <p:xfrm>
          <a:off x="82469" y="1798533"/>
          <a:ext cx="8989367" cy="420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5916"/>
                <a:gridCol w="2235579"/>
                <a:gridCol w="2556608"/>
                <a:gridCol w="2111264"/>
              </a:tblGrid>
              <a:tr h="370840">
                <a:tc>
                  <a:txBody>
                    <a:bodyPr/>
                    <a:lstStyle/>
                    <a:p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</a:rPr>
                        <a:t>Low-intensity infection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</a:rPr>
                        <a:t>Moderate-intensity infection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</a:rPr>
                        <a:t>High-intensity infection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i="1" dirty="0" smtClean="0">
                          <a:latin typeface="Nunito-Regular"/>
                          <a:cs typeface="Nunito-Regular"/>
                        </a:rPr>
                        <a:t>S. </a:t>
                      </a:r>
                      <a:r>
                        <a:rPr lang="en-GB" sz="2000" i="1" dirty="0" err="1" smtClean="0">
                          <a:latin typeface="Nunito-Regular"/>
                          <a:cs typeface="Nunito-Regular"/>
                        </a:rPr>
                        <a:t>haematobium</a:t>
                      </a:r>
                      <a:endParaRPr lang="en-GB" sz="2000" i="1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1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– 49 eggs/10 ml urine 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_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≥ 50 eggs/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10 ml </a:t>
                      </a:r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urine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i="1" dirty="0" smtClean="0">
                          <a:latin typeface="Nunito-Regular"/>
                          <a:cs typeface="Nunito-Regular"/>
                        </a:rPr>
                        <a:t>S. </a:t>
                      </a:r>
                      <a:r>
                        <a:rPr lang="en-GB" sz="2000" i="1" dirty="0" err="1" smtClean="0">
                          <a:latin typeface="Nunito-Regular"/>
                          <a:cs typeface="Nunito-Regular"/>
                        </a:rPr>
                        <a:t>mansoni</a:t>
                      </a:r>
                      <a:r>
                        <a:rPr lang="en-GB" sz="2000" i="1" dirty="0" smtClean="0">
                          <a:latin typeface="Nunito-Regular"/>
                          <a:cs typeface="Nunito-Regular"/>
                        </a:rPr>
                        <a:t> </a:t>
                      </a:r>
                    </a:p>
                    <a:p>
                      <a:r>
                        <a:rPr lang="en-GB" sz="2000" i="1" dirty="0" smtClean="0">
                          <a:latin typeface="Nunito-Regular"/>
                          <a:cs typeface="Nunito-Regular"/>
                        </a:rPr>
                        <a:t>S. </a:t>
                      </a:r>
                      <a:r>
                        <a:rPr lang="en-GB" sz="2000" i="1" dirty="0" err="1" smtClean="0">
                          <a:latin typeface="Nunito-Regular"/>
                          <a:cs typeface="Nunito-Regular"/>
                        </a:rPr>
                        <a:t>japonicum</a:t>
                      </a:r>
                      <a:endParaRPr lang="en-GB" sz="2000" i="1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1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– 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100 – 399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≥ 400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i="1" dirty="0" smtClean="0">
                          <a:latin typeface="Nunito-Regular"/>
                          <a:cs typeface="Nunito-Regular"/>
                        </a:rPr>
                        <a:t>A. </a:t>
                      </a:r>
                      <a:r>
                        <a:rPr lang="en-GB" sz="2000" i="1" dirty="0" err="1" smtClean="0">
                          <a:latin typeface="Nunito-Regular"/>
                          <a:cs typeface="Nunito-Regular"/>
                        </a:rPr>
                        <a:t>lumbricoides</a:t>
                      </a:r>
                      <a:endParaRPr lang="en-GB" sz="2000" i="1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1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– </a:t>
                      </a:r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4,999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5,000 – 49</a:t>
                      </a:r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,999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≥ 50,000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i="1" dirty="0" smtClean="0">
                          <a:latin typeface="Nunito-Regular"/>
                          <a:cs typeface="Nunito-Regular"/>
                        </a:rPr>
                        <a:t>T. </a:t>
                      </a:r>
                      <a:r>
                        <a:rPr lang="en-GB" sz="2000" i="1" dirty="0" err="1" smtClean="0">
                          <a:latin typeface="Nunito-Regular"/>
                          <a:cs typeface="Nunito-Regular"/>
                        </a:rPr>
                        <a:t>trichiura</a:t>
                      </a:r>
                      <a:endParaRPr lang="en-GB" sz="2000" i="1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1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– </a:t>
                      </a:r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999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1,000 – 9</a:t>
                      </a:r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,999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≥ 10,000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</a:rPr>
                        <a:t>hookworms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1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– 1,</a:t>
                      </a:r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999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2,000 – 3</a:t>
                      </a:r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,999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Nunito-Regular"/>
                          <a:cs typeface="Nunito-Regular"/>
                          <a:sym typeface="Zapf Dingbats"/>
                        </a:rPr>
                        <a:t>≥ 4,000 </a:t>
                      </a:r>
                      <a:r>
                        <a:rPr lang="en-GB" sz="20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eggs per gram stool</a:t>
                      </a:r>
                      <a:endParaRPr lang="en-GB" sz="20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16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70439"/>
              </p:ext>
            </p:extLst>
          </p:nvPr>
        </p:nvGraphicFramePr>
        <p:xfrm>
          <a:off x="30729" y="1798533"/>
          <a:ext cx="8989367" cy="38861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2025"/>
                <a:gridCol w="1930783"/>
                <a:gridCol w="1610800"/>
                <a:gridCol w="2230338"/>
                <a:gridCol w="157542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Anthelmintic drug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Worm species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Satisfactory drug efficacy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Doubtful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</a:rPr>
                        <a:t> drug efficacy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Reduced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</a:rPr>
                        <a:t> drug efficacy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err="1" smtClean="0">
                          <a:latin typeface="Nunito-Regular"/>
                          <a:cs typeface="Nunito-Regular"/>
                        </a:rPr>
                        <a:t>praziquantel</a:t>
                      </a:r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 (1x 40 mg/kg)</a:t>
                      </a:r>
                      <a:endParaRPr lang="en-GB" sz="1800" i="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S. </a:t>
                      </a:r>
                      <a:r>
                        <a:rPr lang="en-GB" sz="1800" i="1" dirty="0" err="1" smtClean="0">
                          <a:latin typeface="Nunito-Regular"/>
                          <a:cs typeface="Nunito-Regular"/>
                        </a:rPr>
                        <a:t>mansoni</a:t>
                      </a:r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 </a:t>
                      </a:r>
                    </a:p>
                    <a:p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S. </a:t>
                      </a:r>
                      <a:r>
                        <a:rPr lang="en-GB" sz="1800" i="1" dirty="0" err="1" smtClean="0">
                          <a:latin typeface="Nunito-Regular"/>
                          <a:cs typeface="Nunito-Regular"/>
                        </a:rPr>
                        <a:t>haematobium</a:t>
                      </a:r>
                      <a:endParaRPr lang="en-GB" sz="1800" i="1" dirty="0" smtClean="0">
                        <a:latin typeface="Nunito-Regular"/>
                        <a:cs typeface="Nunito-Regular"/>
                      </a:endParaRPr>
                    </a:p>
                    <a:p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S. </a:t>
                      </a:r>
                      <a:r>
                        <a:rPr lang="en-GB" sz="1800" i="1" dirty="0" err="1" smtClean="0">
                          <a:latin typeface="Nunito-Regular"/>
                          <a:cs typeface="Nunito-Regular"/>
                        </a:rPr>
                        <a:t>japonicum</a:t>
                      </a:r>
                      <a:endParaRPr lang="en-GB" sz="1800" i="1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≥ 90%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90%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&lt; ERR &lt; 80%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≤ 80%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 anchor="ctr"/>
                </a:tc>
              </a:tr>
              <a:tr h="318011">
                <a:tc rowSpan="3">
                  <a:txBody>
                    <a:bodyPr/>
                    <a:lstStyle/>
                    <a:p>
                      <a:r>
                        <a:rPr lang="en-GB" sz="1800" dirty="0" err="1" smtClean="0">
                          <a:latin typeface="Nunito-Regular"/>
                          <a:cs typeface="Nunito-Regular"/>
                        </a:rPr>
                        <a:t>Albendazole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</a:rPr>
                        <a:t> </a:t>
                      </a:r>
                    </a:p>
                    <a:p>
                      <a:r>
                        <a:rPr lang="en-GB" sz="1800" baseline="0" dirty="0" smtClean="0">
                          <a:latin typeface="Nunito-Regular"/>
                          <a:cs typeface="Nunito-Regular"/>
                        </a:rPr>
                        <a:t>(1x 400 mg)</a:t>
                      </a:r>
                      <a:endParaRPr lang="en-GB" sz="1800" i="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A. </a:t>
                      </a:r>
                      <a:r>
                        <a:rPr lang="en-GB" sz="1800" i="1" dirty="0" err="1" smtClean="0">
                          <a:latin typeface="Nunito-Regular"/>
                          <a:cs typeface="Nunito-Regular"/>
                        </a:rPr>
                        <a:t>lumbricoides</a:t>
                      </a:r>
                      <a:endParaRPr lang="en-GB" sz="1800" i="1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≥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95%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&lt; ERR &lt; 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≤ 85%</a:t>
                      </a:r>
                    </a:p>
                  </a:txBody>
                  <a:tcPr/>
                </a:tc>
              </a:tr>
              <a:tr h="3394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T. </a:t>
                      </a:r>
                      <a:r>
                        <a:rPr lang="en-GB" sz="1800" i="1" dirty="0" err="1" smtClean="0">
                          <a:latin typeface="Nunito-Regular"/>
                          <a:cs typeface="Nunito-Regular"/>
                        </a:rPr>
                        <a:t>Trichiura</a:t>
                      </a:r>
                      <a:endParaRPr lang="en-GB" sz="1800" i="1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≥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50%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&lt; ERR &lt; 40%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≤ 40%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3919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hookworm</a:t>
                      </a:r>
                      <a:endParaRPr lang="en-GB" sz="1800" i="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≥ 90%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90%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&lt; ERR &lt; 80%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≤ 80%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387239">
                <a:tc rowSpan="3">
                  <a:txBody>
                    <a:bodyPr/>
                    <a:lstStyle/>
                    <a:p>
                      <a:r>
                        <a:rPr lang="en-GB" sz="1800" dirty="0" err="1" smtClean="0">
                          <a:latin typeface="Nunito-Regular"/>
                          <a:cs typeface="Nunito-Regular"/>
                        </a:rPr>
                        <a:t>Mebendazole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(1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</a:rPr>
                        <a:t> x 500 mg)</a:t>
                      </a:r>
                      <a:endParaRPr lang="en-GB" sz="1800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A. </a:t>
                      </a:r>
                      <a:r>
                        <a:rPr lang="en-GB" sz="1800" i="1" dirty="0" err="1" smtClean="0">
                          <a:latin typeface="Nunito-Regular"/>
                          <a:cs typeface="Nunito-Regular"/>
                        </a:rPr>
                        <a:t>lumbricoides</a:t>
                      </a:r>
                      <a:endParaRPr lang="en-GB" sz="1800" i="1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≥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95%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&lt; ERR &lt; 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≤ 85%</a:t>
                      </a:r>
                    </a:p>
                  </a:txBody>
                  <a:tcPr/>
                </a:tc>
              </a:tr>
              <a:tr h="402728">
                <a:tc vMerge="1">
                  <a:txBody>
                    <a:bodyPr/>
                    <a:lstStyle/>
                    <a:p>
                      <a:endParaRPr lang="en-GB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i="1" dirty="0" smtClean="0">
                          <a:latin typeface="Nunito-Regular"/>
                          <a:cs typeface="Nunito-Regular"/>
                        </a:rPr>
                        <a:t>T. </a:t>
                      </a:r>
                      <a:r>
                        <a:rPr lang="en-GB" sz="1800" i="1" dirty="0" err="1" smtClean="0">
                          <a:latin typeface="Nunito-Regular"/>
                          <a:cs typeface="Nunito-Regular"/>
                        </a:rPr>
                        <a:t>trichiura</a:t>
                      </a:r>
                      <a:endParaRPr lang="en-GB" sz="1800" i="1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≥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50%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&lt; ERR &lt; 40%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≤ 40%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  <a:tr h="418218">
                <a:tc vMerge="1">
                  <a:txBody>
                    <a:bodyPr/>
                    <a:lstStyle/>
                    <a:p>
                      <a:endParaRPr lang="en-GB" dirty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</a:rPr>
                        <a:t>hookworm</a:t>
                      </a:r>
                      <a:endParaRPr lang="en-GB" sz="1800" i="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≥ 70%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70%</a:t>
                      </a:r>
                      <a:r>
                        <a:rPr lang="en-GB" sz="1800" baseline="0" dirty="0" smtClean="0">
                          <a:latin typeface="Nunito-Regular"/>
                          <a:cs typeface="Nunito-Regular"/>
                          <a:sym typeface="Zapf Dingbats"/>
                        </a:rPr>
                        <a:t> &lt; ERR &lt; 60%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latin typeface="Nunito-Regular"/>
                          <a:cs typeface="Nunito-Regular"/>
                          <a:sym typeface="Zapf Dingbats"/>
                        </a:rPr>
                        <a:t>ERR ≤ 60%</a:t>
                      </a:r>
                      <a:endParaRPr lang="en-GB" sz="1800" dirty="0" smtClean="0">
                        <a:latin typeface="Nunito-Regular"/>
                        <a:cs typeface="Nunito-Regula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3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388" y="2648716"/>
            <a:ext cx="218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Nunito-Regular"/>
                <a:cs typeface="Nunito-Regular"/>
              </a:rPr>
              <a:t>ERR = 1 - </a:t>
            </a:r>
            <a:endParaRPr lang="en-GB" dirty="0">
              <a:latin typeface="Nunito-Regular"/>
              <a:cs typeface="Nunito-Regular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14072" y="2180159"/>
            <a:ext cx="4261774" cy="1218319"/>
            <a:chOff x="1314072" y="2180159"/>
            <a:chExt cx="4261774" cy="1218319"/>
          </a:xfrm>
        </p:grpSpPr>
        <p:sp>
          <p:nvSpPr>
            <p:cNvPr id="5" name="TextBox 4"/>
            <p:cNvSpPr txBox="1"/>
            <p:nvPr/>
          </p:nvSpPr>
          <p:spPr>
            <a:xfrm>
              <a:off x="1616055" y="2385314"/>
              <a:ext cx="3588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Nunito-Regular"/>
                  <a:cs typeface="Nunito-Regular"/>
                </a:rPr>
                <a:t>AR mean (follow-up egg counts)  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616056" y="2873492"/>
              <a:ext cx="345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Nunito-Regular"/>
                  <a:cs typeface="Nunito-Regular"/>
                </a:rPr>
                <a:t>AR mean (baseline egg counts)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626310" y="2842284"/>
              <a:ext cx="344886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14072" y="2198149"/>
              <a:ext cx="19670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latin typeface="Nunito-Regular"/>
                  <a:cs typeface="Nunito-Regular"/>
                </a:rPr>
                <a:t>(</a:t>
              </a:r>
              <a:r>
                <a:rPr lang="en-GB" dirty="0" smtClean="0">
                  <a:latin typeface="Nunito-Regular"/>
                  <a:cs typeface="Nunito-Regular"/>
                </a:rPr>
                <a:t> 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3224" y="2180159"/>
              <a:ext cx="5626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Nunito-Regular"/>
                  <a:cs typeface="Nunito-Regular"/>
                </a:rPr>
                <a:t>)</a:t>
              </a:r>
              <a:r>
                <a:rPr lang="en-GB" dirty="0" smtClean="0">
                  <a:latin typeface="Nunito-Regular"/>
                  <a:cs typeface="Nunito-Regular"/>
                </a:rPr>
                <a:t> </a:t>
              </a:r>
              <a:endParaRPr lang="en-GB" dirty="0">
                <a:latin typeface="Nunito-Regular"/>
                <a:cs typeface="Nunit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67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388" y="1146229"/>
            <a:ext cx="131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Nunito-Regular"/>
                <a:cs typeface="Nunito-Regular"/>
              </a:rPr>
              <a:t>Var</a:t>
            </a:r>
            <a:r>
              <a:rPr lang="en-GB" dirty="0" smtClean="0">
                <a:latin typeface="Nunito-Regular"/>
                <a:cs typeface="Nunito-Regular"/>
              </a:rPr>
              <a:t> ERR =  </a:t>
            </a:r>
            <a:endParaRPr lang="en-GB" dirty="0">
              <a:latin typeface="Nunito-Regular"/>
              <a:cs typeface="Nunito-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8" y="5246315"/>
            <a:ext cx="8182252" cy="118612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298604" y="693161"/>
            <a:ext cx="4277243" cy="1202829"/>
            <a:chOff x="1314072" y="2195649"/>
            <a:chExt cx="4277243" cy="1202829"/>
          </a:xfrm>
        </p:grpSpPr>
        <p:sp>
          <p:nvSpPr>
            <p:cNvPr id="13" name="TextBox 12"/>
            <p:cNvSpPr txBox="1"/>
            <p:nvPr/>
          </p:nvSpPr>
          <p:spPr>
            <a:xfrm>
              <a:off x="1616056" y="2385314"/>
              <a:ext cx="358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Nunito-Regular"/>
                  <a:cs typeface="Nunito-Regular"/>
                </a:rPr>
                <a:t>AR mean (follow-up egg counts)  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16056" y="2873492"/>
              <a:ext cx="345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Nunito-Regular"/>
                  <a:cs typeface="Nunito-Regular"/>
                </a:rPr>
                <a:t>AR mean (baseline egg counts)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626310" y="2842284"/>
              <a:ext cx="344886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14072" y="2198149"/>
              <a:ext cx="19670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 smtClean="0">
                  <a:latin typeface="Nunito-Regular"/>
                  <a:cs typeface="Nunito-Regular"/>
                </a:rPr>
                <a:t>(</a:t>
              </a:r>
              <a:r>
                <a:rPr lang="en-GB" dirty="0" smtClean="0">
                  <a:latin typeface="Nunito-Regular"/>
                  <a:cs typeface="Nunito-Regular"/>
                </a:rPr>
                <a:t> 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75177" y="2195649"/>
              <a:ext cx="516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200" dirty="0">
                  <a:latin typeface="Nunito-Regular"/>
                  <a:cs typeface="Nunito-Regular"/>
                </a:rPr>
                <a:t>)</a:t>
              </a:r>
              <a:r>
                <a:rPr lang="en-GB" dirty="0" smtClean="0">
                  <a:latin typeface="Nunito-Regular"/>
                  <a:cs typeface="Nunito-Regular"/>
                </a:rPr>
                <a:t> </a:t>
              </a:r>
              <a:endParaRPr lang="en-GB" dirty="0">
                <a:latin typeface="Nunito-Regular"/>
                <a:cs typeface="Nunito-Regular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297054" y="773111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Nunito-Regular"/>
                <a:cs typeface="Nunito-Regular"/>
              </a:rPr>
              <a:t>2</a:t>
            </a:r>
            <a:endParaRPr lang="en-GB" dirty="0">
              <a:latin typeface="Nunito-Regular"/>
              <a:cs typeface="Nunito-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5847" y="1142443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-Regular"/>
                <a:cs typeface="Nunito-Regular"/>
              </a:rPr>
              <a:t>x</a:t>
            </a:r>
            <a:r>
              <a:rPr lang="en-GB" dirty="0" smtClean="0">
                <a:latin typeface="Nunito-Regular"/>
                <a:cs typeface="Nunito-Regular"/>
              </a:rPr>
              <a:t> </a:t>
            </a:r>
            <a:endParaRPr lang="en-GB" dirty="0">
              <a:latin typeface="Nunito-Regular"/>
              <a:cs typeface="Nunito-Regular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52988" y="2491244"/>
            <a:ext cx="3588046" cy="857510"/>
            <a:chOff x="1616056" y="2385314"/>
            <a:chExt cx="3588046" cy="857510"/>
          </a:xfrm>
        </p:grpSpPr>
        <p:sp>
          <p:nvSpPr>
            <p:cNvPr id="20" name="TextBox 19"/>
            <p:cNvSpPr txBox="1"/>
            <p:nvPr/>
          </p:nvSpPr>
          <p:spPr>
            <a:xfrm>
              <a:off x="1616056" y="2385314"/>
              <a:ext cx="358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Nunito-Regular"/>
                  <a:cs typeface="Nunito-Regular"/>
                </a:rPr>
                <a:t>var</a:t>
              </a:r>
              <a:r>
                <a:rPr lang="en-GB" dirty="0" smtClean="0">
                  <a:latin typeface="Nunito-Regular"/>
                  <a:cs typeface="Nunito-Regular"/>
                </a:rPr>
                <a:t>(baseline egg counts)  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16056" y="2873492"/>
              <a:ext cx="3459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Nunito-Regular"/>
                  <a:cs typeface="Nunito-Regular"/>
                </a:rPr>
                <a:t>AR mean(baseline egg counts)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688262" y="2842205"/>
              <a:ext cx="323451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10543" y="2901665"/>
            <a:ext cx="48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Nunito-Regular"/>
                <a:cs typeface="Nunito-Regular"/>
              </a:rPr>
              <a:t>2</a:t>
            </a:r>
            <a:endParaRPr lang="en-GB" sz="1400" dirty="0">
              <a:latin typeface="Nunito-Regular"/>
              <a:cs typeface="Nunito-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8931" y="2717078"/>
            <a:ext cx="48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-Regular"/>
                <a:cs typeface="Nunito-Regular"/>
              </a:rPr>
              <a:t>+</a:t>
            </a:r>
            <a:r>
              <a:rPr lang="en-GB" dirty="0" smtClean="0">
                <a:latin typeface="Nunito-Regular"/>
                <a:cs typeface="Nunito-Regular"/>
              </a:rPr>
              <a:t> </a:t>
            </a:r>
            <a:endParaRPr lang="en-GB" dirty="0">
              <a:latin typeface="Nunito-Regular"/>
              <a:cs typeface="Nunito-Regular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508860" y="2519459"/>
            <a:ext cx="3588046" cy="857510"/>
            <a:chOff x="1616056" y="2385314"/>
            <a:chExt cx="3588046" cy="857510"/>
          </a:xfrm>
        </p:grpSpPr>
        <p:sp>
          <p:nvSpPr>
            <p:cNvPr id="28" name="TextBox 27"/>
            <p:cNvSpPr txBox="1"/>
            <p:nvPr/>
          </p:nvSpPr>
          <p:spPr>
            <a:xfrm>
              <a:off x="1616056" y="2385314"/>
              <a:ext cx="358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 smtClean="0">
                  <a:latin typeface="Nunito-Regular"/>
                  <a:cs typeface="Nunito-Regular"/>
                </a:rPr>
                <a:t>var</a:t>
              </a:r>
              <a:r>
                <a:rPr lang="en-GB" dirty="0" smtClean="0">
                  <a:latin typeface="Nunito-Regular"/>
                  <a:cs typeface="Nunito-Regular"/>
                </a:rPr>
                <a:t>(follow-up egg counts)  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16056" y="2873492"/>
              <a:ext cx="358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Nunito-Regular"/>
                  <a:cs typeface="Nunito-Regular"/>
                </a:rPr>
                <a:t>AR mean(follow-up egg counts)</a:t>
              </a:r>
              <a:endParaRPr lang="en-GB" dirty="0">
                <a:latin typeface="Nunito-Regular"/>
                <a:cs typeface="Nunito-Regular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616056" y="2818260"/>
              <a:ext cx="3451345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480063" y="2901744"/>
            <a:ext cx="48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Nunito-Regular"/>
                <a:cs typeface="Nunito-Regular"/>
              </a:rPr>
              <a:t>2</a:t>
            </a:r>
            <a:endParaRPr lang="en-GB" sz="1400" dirty="0">
              <a:latin typeface="Nunito-Regular"/>
              <a:cs typeface="Nunito-Regular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-17890" y="3774381"/>
            <a:ext cx="9698179" cy="826732"/>
            <a:chOff x="926878" y="3774381"/>
            <a:chExt cx="9698179" cy="826732"/>
          </a:xfrm>
        </p:grpSpPr>
        <p:grpSp>
          <p:nvGrpSpPr>
            <p:cNvPr id="39" name="Group 38"/>
            <p:cNvGrpSpPr/>
            <p:nvPr/>
          </p:nvGrpSpPr>
          <p:grpSpPr>
            <a:xfrm>
              <a:off x="1536156" y="3774381"/>
              <a:ext cx="9088901" cy="826732"/>
              <a:chOff x="1466928" y="2385314"/>
              <a:chExt cx="6251207" cy="82673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1466928" y="2385314"/>
                <a:ext cx="62512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err="1" smtClean="0">
                    <a:latin typeface="Nunito-Regular"/>
                    <a:cs typeface="Nunito-Regular"/>
                  </a:rPr>
                  <a:t>corr</a:t>
                </a:r>
                <a:r>
                  <a:rPr lang="en-GB" sz="1600" dirty="0" smtClean="0">
                    <a:latin typeface="Nunito-Regular"/>
                    <a:cs typeface="Nunito-Regular"/>
                  </a:rPr>
                  <a:t>(baseline &amp; follow-up egg counts) x </a:t>
                </a:r>
                <a:r>
                  <a:rPr lang="en-GB" sz="1600" dirty="0" err="1" smtClean="0">
                    <a:latin typeface="Nunito-Regular"/>
                    <a:cs typeface="Nunito-Regular"/>
                  </a:rPr>
                  <a:t>var</a:t>
                </a:r>
                <a:r>
                  <a:rPr lang="en-GB" sz="1600" dirty="0" smtClean="0">
                    <a:latin typeface="Nunito-Regular"/>
                    <a:cs typeface="Nunito-Regular"/>
                  </a:rPr>
                  <a:t>(baseline egg counts) x </a:t>
                </a:r>
                <a:r>
                  <a:rPr lang="en-GB" sz="1600" dirty="0" err="1" smtClean="0">
                    <a:latin typeface="Nunito-Regular"/>
                    <a:cs typeface="Nunito-Regular"/>
                  </a:rPr>
                  <a:t>var</a:t>
                </a:r>
                <a:r>
                  <a:rPr lang="en-GB" sz="1600" dirty="0" smtClean="0">
                    <a:latin typeface="Nunito-Regular"/>
                    <a:cs typeface="Nunito-Regular"/>
                  </a:rPr>
                  <a:t>(follow-up egg counts)   </a:t>
                </a:r>
                <a:endParaRPr lang="en-GB" sz="1600" dirty="0">
                  <a:latin typeface="Nunito-Regular"/>
                  <a:cs typeface="Nunito-Regular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6056" y="2873492"/>
                <a:ext cx="49623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>
                    <a:latin typeface="Nunito-Regular"/>
                    <a:cs typeface="Nunito-Regular"/>
                  </a:rPr>
                  <a:t>AR mean(baseline egg counts) x AR mean√(follow-up egg counts)</a:t>
                </a:r>
                <a:endParaRPr lang="en-GB" sz="1600" dirty="0">
                  <a:latin typeface="Nunito-Regular"/>
                  <a:cs typeface="Nunito-Regular"/>
                </a:endParaRPr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466928" y="2842284"/>
                <a:ext cx="57612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926878" y="4000215"/>
              <a:ext cx="820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latin typeface="Nunito-Regular"/>
                  <a:cs typeface="Nunito-Regular"/>
                </a:rPr>
                <a:t>- 2 x </a:t>
              </a:r>
              <a:endParaRPr lang="en-GB" sz="1600" dirty="0">
                <a:latin typeface="Nunito-Regular"/>
                <a:cs typeface="Nunito-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685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411</Words>
  <Application>Microsoft Macintosh PowerPoint</Application>
  <PresentationFormat>On-screen Show 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Levecke</dc:creator>
  <cp:lastModifiedBy>Bruno Levecke</cp:lastModifiedBy>
  <cp:revision>17</cp:revision>
  <dcterms:created xsi:type="dcterms:W3CDTF">2017-10-03T10:51:40Z</dcterms:created>
  <dcterms:modified xsi:type="dcterms:W3CDTF">2017-10-25T22:26:40Z</dcterms:modified>
</cp:coreProperties>
</file>