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60" r:id="rId4"/>
    <p:sldId id="261" r:id="rId5"/>
    <p:sldId id="257" r:id="rId6"/>
    <p:sldId id="259" r:id="rId7"/>
    <p:sldId id="265" r:id="rId8"/>
    <p:sldId id="258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5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4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93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87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15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51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3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7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4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82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64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E39E1-1076-CD4C-8E24-5C7C0E01B1E0}" type="datetimeFigureOut">
              <a:rPr lang="en-US" smtClean="0"/>
              <a:t>06-03-17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DF8DB-1ABA-D34B-BFAE-223392582A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1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Drug Efficacy (Antonio)</a:t>
            </a:r>
            <a:endParaRPr lang="en-GB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417638"/>
            <a:ext cx="37234" cy="51365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32" y="4009657"/>
            <a:ext cx="8669751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17638"/>
            <a:ext cx="13300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Strengths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189" y="1417638"/>
            <a:ext cx="17106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Weaknesses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66982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189" y="4234716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Threats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91348"/>
            <a:ext cx="385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Standardization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Reduce time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983762" y="1986948"/>
            <a:ext cx="385415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 loss of learning process – people needs to get the insights – understand data / process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Should be able to them selves</a:t>
            </a:r>
            <a:r>
              <a:rPr lang="en-GB" dirty="0"/>
              <a:t> </a:t>
            </a:r>
            <a:r>
              <a:rPr lang="en-GB" dirty="0" smtClean="0"/>
              <a:t>(too much help / assistance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Skipping the fun part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4852633"/>
            <a:ext cx="3854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Convince the superiors (provide arguments for design/interpretation)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Link to manual – more details on how data </a:t>
            </a:r>
            <a:r>
              <a:rPr lang="en-GB" smtClean="0"/>
              <a:t>is collected</a:t>
            </a:r>
            <a:endParaRPr lang="en-GB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003724" y="4852633"/>
            <a:ext cx="3854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storage of data on tool: people worried that the data is re-</a:t>
            </a:r>
            <a:r>
              <a:rPr lang="en-GB" dirty="0" err="1" smtClean="0"/>
              <a:t>analyzed</a:t>
            </a:r>
            <a:r>
              <a:rPr lang="en-GB" dirty="0" smtClean="0"/>
              <a:t> (storage of data in tool); people will add fake data just to test the tool</a:t>
            </a:r>
          </a:p>
        </p:txBody>
      </p:sp>
    </p:spTree>
    <p:extLst>
      <p:ext uri="{BB962C8B-B14F-4D97-AF65-F5344CB8AC3E}">
        <p14:creationId xmlns:p14="http://schemas.microsoft.com/office/powerpoint/2010/main" val="279799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 design (</a:t>
            </a:r>
            <a:r>
              <a:rPr lang="en-GB" dirty="0" err="1" smtClean="0"/>
              <a:t>Somphou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417638"/>
            <a:ext cx="37234" cy="51365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32" y="4009657"/>
            <a:ext cx="8669751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17638"/>
            <a:ext cx="13300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Strengths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189" y="1417638"/>
            <a:ext cx="17106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Weaknesses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66982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189" y="4234716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Threats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91348"/>
            <a:ext cx="385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Who/where the tool would be used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How will it be used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Would you is it?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Why would you (not) use it?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How would you use it?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Which tool do you prefer?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983762" y="1986948"/>
            <a:ext cx="385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852633"/>
            <a:ext cx="3854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Applicable in other diseases / fields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Added value teaching institutions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Other stake holders (e.g., program managers 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8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Paradesign</a:t>
            </a:r>
            <a:r>
              <a:rPr lang="en-GB" dirty="0" smtClean="0"/>
              <a:t>(Antonio) (most needed)</a:t>
            </a:r>
            <a:endParaRPr lang="en-GB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417638"/>
            <a:ext cx="37234" cy="51365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32" y="4009657"/>
            <a:ext cx="8669751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17638"/>
            <a:ext cx="13300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Strengths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189" y="1417638"/>
            <a:ext cx="17106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Weaknesses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66982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189" y="4234716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Threats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91348"/>
            <a:ext cx="385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Who/where the tool would be used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How will it be used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Would you is it?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Why would you (not) use it?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How would you use it?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Which tool do you prefer?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983762" y="1986948"/>
            <a:ext cx="385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852633"/>
            <a:ext cx="3854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Applicable in other diseases / fields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Added value teaching institutions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Other stake holders (e.g., program managers 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50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Drug Efficacy (Jennifer) – </a:t>
            </a:r>
            <a:r>
              <a:rPr lang="en-GB" smtClean="0"/>
              <a:t>More important</a:t>
            </a:r>
            <a:endParaRPr lang="en-GB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417638"/>
            <a:ext cx="37234" cy="51365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32" y="4009657"/>
            <a:ext cx="8669751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17638"/>
            <a:ext cx="13300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Strengths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189" y="1417638"/>
            <a:ext cx="17106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Weaknesses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66982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189" y="4234716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Threats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91348"/>
            <a:ext cx="385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Standardization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983762" y="1986948"/>
            <a:ext cx="385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852633"/>
            <a:ext cx="3854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national control program (Cote d’Ivoire)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Policy maker (WHO;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Other diseases: </a:t>
            </a:r>
            <a:r>
              <a:rPr lang="en-GB" dirty="0" err="1" smtClean="0"/>
              <a:t>schisto</a:t>
            </a:r>
            <a:r>
              <a:rPr lang="en-GB" dirty="0" smtClean="0"/>
              <a:t> – start small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Not for teaching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Connecting data for national programme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832641" y="4808069"/>
            <a:ext cx="4311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Use of data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Not </a:t>
            </a:r>
            <a:r>
              <a:rPr lang="en-GB" dirty="0" err="1" smtClean="0"/>
              <a:t>st</a:t>
            </a:r>
            <a:r>
              <a:rPr lang="en-GB" dirty="0" smtClean="0"/>
              <a:t>	</a:t>
            </a:r>
            <a:r>
              <a:rPr lang="en-GB" dirty="0" err="1" smtClean="0"/>
              <a:t>orage</a:t>
            </a:r>
            <a:r>
              <a:rPr lang="en-GB" dirty="0" smtClean="0"/>
              <a:t> of data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Clear on ownership – Research </a:t>
            </a:r>
            <a:r>
              <a:rPr lang="en-GB" dirty="0" err="1" smtClean="0"/>
              <a:t>communty</a:t>
            </a:r>
            <a:r>
              <a:rPr lang="en-GB" dirty="0" smtClean="0"/>
              <a:t> – 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Clear overview of the mathematics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Information tab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62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 design (Jennifer)</a:t>
            </a:r>
            <a:endParaRPr lang="en-GB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417638"/>
            <a:ext cx="37234" cy="51365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32" y="4009657"/>
            <a:ext cx="8669751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17638"/>
            <a:ext cx="13300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Strengths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189" y="1417638"/>
            <a:ext cx="17106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Weaknesses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66982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189" y="4234716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Threats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91348"/>
            <a:ext cx="385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Standardization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983762" y="1986948"/>
            <a:ext cx="385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852633"/>
            <a:ext cx="3854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national control program (Cote d’Ivoire)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Policy maker (WHO;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Other diseases: </a:t>
            </a:r>
            <a:r>
              <a:rPr lang="en-GB" dirty="0" err="1" smtClean="0"/>
              <a:t>schisto</a:t>
            </a:r>
            <a:r>
              <a:rPr lang="en-GB" dirty="0" smtClean="0"/>
              <a:t> – start small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For teaching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Veterinary field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832641" y="4808069"/>
            <a:ext cx="3854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Less of an issue 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Clear overview of the mathematics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r>
              <a:rPr lang="en-GB" dirty="0" smtClean="0"/>
              <a:t>Manual or publication</a:t>
            </a:r>
          </a:p>
          <a:p>
            <a:pPr marL="342900" indent="-342900">
              <a:buClr>
                <a:srgbClr val="FF0000"/>
              </a:buClr>
              <a:buAutoNum type="arabicPeriod"/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623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Drug Efficacy (</a:t>
            </a:r>
            <a:r>
              <a:rPr lang="en-GB" dirty="0" err="1" smtClean="0"/>
              <a:t>Shaali</a:t>
            </a:r>
            <a:r>
              <a:rPr lang="en-GB" dirty="0" smtClean="0"/>
              <a:t> / </a:t>
            </a:r>
            <a:r>
              <a:rPr lang="en-GB" dirty="0" err="1" smtClean="0"/>
              <a:t>Yahya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417638"/>
            <a:ext cx="37234" cy="51365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32" y="4009657"/>
            <a:ext cx="8669751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17638"/>
            <a:ext cx="13300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Strengths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189" y="1417638"/>
            <a:ext cx="17106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Weaknesses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66982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189" y="4234716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Threats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91348"/>
            <a:ext cx="385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Standardization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User-friendly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983762" y="1986948"/>
            <a:ext cx="385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Too complex to use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Linkage data - analysis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852633"/>
            <a:ext cx="3854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Postpone analysis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To learn on how to assess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Diffusion to other stake holders (program managers; students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Time management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982490" y="5013188"/>
            <a:ext cx="3854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Online access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Hackers (?)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365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Drug Efficacy</a:t>
            </a:r>
            <a:endParaRPr lang="en-GB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417638"/>
            <a:ext cx="37234" cy="51365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32" y="4009657"/>
            <a:ext cx="8669751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17638"/>
            <a:ext cx="13300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Strengths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189" y="1417638"/>
            <a:ext cx="17106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Weaknesses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66982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189" y="4234716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Threats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91348"/>
            <a:ext cx="385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Who/where the tool would be used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How will it be used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Would you is it?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Why would you (not) use it?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How would you use it?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Which tool do you prefer?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983762" y="1986948"/>
            <a:ext cx="385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852633"/>
            <a:ext cx="3854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Applicable in other diseases / fields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Added value teaching institutions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Other stake holders (e.g., program managers 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4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Drug Efficacy (Safari; most important; for program managers study design)</a:t>
            </a:r>
            <a:endParaRPr lang="en-GB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417638"/>
            <a:ext cx="37234" cy="51365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32" y="4009657"/>
            <a:ext cx="8669751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17638"/>
            <a:ext cx="13300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Strengths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189" y="1417638"/>
            <a:ext cx="17106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Weaknesses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66982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189" y="4234716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Threats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1991348"/>
            <a:ext cx="8020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err="1" smtClean="0"/>
              <a:t>Acamadician</a:t>
            </a:r>
            <a:r>
              <a:rPr lang="en-GB" dirty="0" smtClean="0"/>
              <a:t>, Policy makers, programme managers, researchers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Not available yet for STH, need for monitoring for STH, at right time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Who/where the tool would be used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How will it be used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Standardization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983762" y="1986948"/>
            <a:ext cx="385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57200" y="4852633"/>
            <a:ext cx="3854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err="1" smtClean="0"/>
              <a:t>Schisto</a:t>
            </a:r>
            <a:r>
              <a:rPr lang="en-GB" dirty="0" smtClean="0"/>
              <a:t> Applicable in other diseases for all NTD programs fields, LF, </a:t>
            </a:r>
            <a:r>
              <a:rPr lang="en-GB" dirty="0" err="1" smtClean="0"/>
              <a:t>Oncho</a:t>
            </a:r>
            <a:r>
              <a:rPr lang="en-GB" dirty="0" smtClean="0"/>
              <a:t> trachoma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Harmonize the tool and </a:t>
            </a:r>
            <a:r>
              <a:rPr lang="en-GB" smtClean="0"/>
              <a:t>the guidelines</a:t>
            </a:r>
            <a:endParaRPr lang="en-GB" dirty="0" smtClean="0"/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832641" y="2633279"/>
            <a:ext cx="385415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Training required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err="1" smtClean="0"/>
              <a:t>Desttop</a:t>
            </a:r>
            <a:r>
              <a:rPr lang="en-GB" dirty="0" smtClean="0"/>
              <a:t> – administration no limit internet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Data management units for program – reduction in training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First assessment tool – getting data more important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Introduction through who – important organizations covering important stakeholders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Published to tool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Required </a:t>
            </a:r>
            <a:r>
              <a:rPr lang="en-GB" dirty="0" err="1" smtClean="0"/>
              <a:t>regsitration</a:t>
            </a:r>
            <a:r>
              <a:rPr lang="en-GB" dirty="0" smtClean="0"/>
              <a:t> – for to know how tools are used -  interested  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632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 Design (Safari)</a:t>
            </a:r>
            <a:endParaRPr lang="en-GB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417638"/>
            <a:ext cx="37234" cy="51365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32" y="4009657"/>
            <a:ext cx="8669751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17638"/>
            <a:ext cx="13300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Strengths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189" y="1417638"/>
            <a:ext cx="17106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Weaknesses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66982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189" y="4234716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Threats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91348"/>
            <a:ext cx="3854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 smtClean="0"/>
              <a:t> </a:t>
            </a:r>
            <a:endParaRPr lang="en-GB" sz="2400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983762" y="1986948"/>
            <a:ext cx="3854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55928" y="5017588"/>
            <a:ext cx="3854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  <a:r>
              <a:rPr lang="en-GB" sz="2400" dirty="0" smtClean="0"/>
              <a:t>Increase power studies </a:t>
            </a:r>
            <a:endParaRPr lang="en-GB" sz="2400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82490" y="5013188"/>
            <a:ext cx="3854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sz="2400" dirty="0"/>
              <a:t>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0838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Drug </a:t>
            </a:r>
            <a:r>
              <a:rPr lang="en-GB" dirty="0" smtClean="0"/>
              <a:t>Efficacy (</a:t>
            </a:r>
            <a:r>
              <a:rPr lang="en-GB" dirty="0" err="1" smtClean="0"/>
              <a:t>Somphou</a:t>
            </a:r>
            <a:r>
              <a:rPr lang="en-GB" dirty="0" smtClean="0"/>
              <a:t>)</a:t>
            </a:r>
            <a:endParaRPr lang="en-GB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417638"/>
            <a:ext cx="37234" cy="5136564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8132" y="4009657"/>
            <a:ext cx="8669751" cy="0"/>
          </a:xfrm>
          <a:prstGeom prst="line">
            <a:avLst/>
          </a:prstGeom>
          <a:ln w="508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1417638"/>
            <a:ext cx="133005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Strengths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7189" y="1417638"/>
            <a:ext cx="171069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Weaknesses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266982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Opportunities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7189" y="4234716"/>
            <a:ext cx="1816062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FF"/>
                </a:solidFill>
                <a:latin typeface="Nunito-Regular"/>
                <a:cs typeface="Nunito-Regular"/>
              </a:rPr>
              <a:t>Threats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948689"/>
            <a:ext cx="3854159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WHO?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Progra</a:t>
            </a:r>
            <a:r>
              <a:rPr lang="en-GB" dirty="0" smtClean="0"/>
              <a:t>m managers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CDC intervention 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Research institutions</a:t>
            </a:r>
            <a:endParaRPr lang="en-GB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Intervention t</a:t>
            </a:r>
            <a:r>
              <a:rPr lang="en-GB" dirty="0" smtClean="0"/>
              <a:t>eams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Costs </a:t>
            </a:r>
            <a:r>
              <a:rPr lang="en-GB" dirty="0" smtClean="0"/>
              <a:t>for design 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Why </a:t>
            </a:r>
            <a:r>
              <a:rPr lang="en-GB" dirty="0" smtClean="0"/>
              <a:t>would you (not) use it?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Standardization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Change control strategy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Important for researchers </a:t>
            </a:r>
            <a:r>
              <a:rPr lang="en-GB" dirty="0" err="1" smtClean="0"/>
              <a:t>Loas</a:t>
            </a:r>
            <a:endParaRPr lang="en-GB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Offline tool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Connection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Data concern less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Too complex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Other diseases / </a:t>
            </a:r>
            <a:r>
              <a:rPr lang="en-GB" dirty="0" err="1" smtClean="0"/>
              <a:t>Virusses</a:t>
            </a:r>
            <a:r>
              <a:rPr lang="en-GB" dirty="0" smtClean="0"/>
              <a:t> / LF / </a:t>
            </a:r>
            <a:r>
              <a:rPr lang="en-GB" dirty="0" err="1" smtClean="0"/>
              <a:t>schistosomiasis</a:t>
            </a:r>
            <a:endParaRPr lang="en-GB" dirty="0" smtClean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Study design most important; researchers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Program: drug efficacy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Win time</a:t>
            </a:r>
            <a:endParaRPr lang="en-GB" dirty="0" smtClean="0"/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983762" y="1986948"/>
            <a:ext cx="385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/>
              <a:t> </a:t>
            </a:r>
            <a:r>
              <a:rPr lang="en-GB" dirty="0" smtClean="0"/>
              <a:t> </a:t>
            </a: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983762" y="4666445"/>
            <a:ext cx="3854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Applicable </a:t>
            </a:r>
            <a:r>
              <a:rPr lang="en-GB" dirty="0" smtClean="0"/>
              <a:t>in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Too long </a:t>
            </a:r>
            <a:r>
              <a:rPr lang="en-GB" dirty="0" smtClean="0"/>
              <a:t> </a:t>
            </a:r>
            <a:r>
              <a:rPr lang="en-GB" dirty="0" smtClean="0"/>
              <a:t>other diseases / fields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Added value teaching institutions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Other stake holders (e.g., program managers </a:t>
            </a:r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983762" y="1978332"/>
            <a:ext cx="38541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Capacity building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Tools on how to do this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Let them now the concept</a:t>
            </a:r>
          </a:p>
          <a:p>
            <a:pPr marL="914400" lvl="1" indent="-457200">
              <a:buClr>
                <a:srgbClr val="FF0000"/>
              </a:buClr>
              <a:buFont typeface="+mj-lt"/>
              <a:buAutoNum type="arabicPeriod"/>
            </a:pPr>
            <a:r>
              <a:rPr lang="en-GB" dirty="0" smtClean="0"/>
              <a:t>Not need to find someone who can to it</a:t>
            </a:r>
            <a:endParaRPr lang="en-GB" dirty="0" smtClean="0"/>
          </a:p>
          <a:p>
            <a:pPr>
              <a:buClr>
                <a:srgbClr val="FF0000"/>
              </a:buClr>
            </a:pPr>
            <a:endParaRPr lang="en-GB" dirty="0"/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46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714</Words>
  <Application>Microsoft Macintosh PowerPoint</Application>
  <PresentationFormat>On-screen Show (4:3)</PresentationFormat>
  <Paragraphs>178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Drug Efficacy (Antonio)</vt:lpstr>
      <vt:lpstr>Paradesign(Antonio) (most needed)</vt:lpstr>
      <vt:lpstr>Drug Efficacy (Jennifer) – More important</vt:lpstr>
      <vt:lpstr>Study design (Jennifer)</vt:lpstr>
      <vt:lpstr>Drug Efficacy (Shaali / Yahya)</vt:lpstr>
      <vt:lpstr>Drug Efficacy</vt:lpstr>
      <vt:lpstr>Drug Efficacy (Safari; most important; for program managers study design)</vt:lpstr>
      <vt:lpstr>Study Design (Safari)</vt:lpstr>
      <vt:lpstr>Drug Efficacy (Somphou)</vt:lpstr>
      <vt:lpstr>Study design (Somphou)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Efficacy</dc:title>
  <dc:creator>Bruno Levecke</dc:creator>
  <cp:lastModifiedBy>Bruno Levecke</cp:lastModifiedBy>
  <cp:revision>26</cp:revision>
  <dcterms:created xsi:type="dcterms:W3CDTF">2017-02-20T09:34:38Z</dcterms:created>
  <dcterms:modified xsi:type="dcterms:W3CDTF">2017-03-06T08:47:34Z</dcterms:modified>
</cp:coreProperties>
</file>