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Evaluation_functio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everyone! My name is Bill and alongside my group members Sean and Alex, today we’re going to be talking to you about our efforts in playing chinese checkers with reinforcement learning.</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1 min + Agenda + Objectives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ab7ca404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ab7ca404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X-axis is number of Trials, Y- axis is Number of moves that finished the game. Positive move in y-axis means Monte Carlo player wins, negative means Monte Carlo Player loses. Red dash represent the game between Monte Carlo player vs Random player. Blue Dot represent the Monte Carlo player vs Greedy Player.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could see in the Exhibit, Random player has 0 chance to win, where  Greedy player have higher chance to win than Monte Carlo player.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1.5 min w/ previous slide</a:t>
            </a:r>
            <a:endParaRPr/>
          </a:p>
          <a:p>
            <a:pPr indent="0" lvl="0" marL="0" rtl="0" algn="l">
              <a:spcBef>
                <a:spcPts val="0"/>
              </a:spcBef>
              <a:spcAft>
                <a:spcPts val="0"/>
              </a:spcAft>
              <a:buNone/>
            </a:pPr>
            <a:r>
              <a:rPr lang="en"/>
              <a:t>The agent suffered some defeats but over the long run the agent will have a higher win % than the greedy player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ab7ca404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ab7ca404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approach, the AI Player is way more sophisticated than a greedy player and well trained through playing hundreds of games against itself. As a result of this, it has a high chance to beat the greedy player over a long run. This is done in part through a heuristics-guided Reinforcement Learning and Monte Carlo Tree Search (MCTS).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general idea behind a MCTS is simple - given the state of the game, choose the most promising move. A MCTS consists of four </a:t>
            </a:r>
            <a:r>
              <a:rPr lang="en"/>
              <a:t>phases</a:t>
            </a:r>
            <a:r>
              <a:rPr lang="en"/>
              <a:t>: selection, expansion, simulation, and backpropagation. The algorithm starts at a root node and moves down the action tree until a leaf node is reached. Then, if the leaf node does not terminate the game then more child nodes are created according to available actions. Next the simulation phase involves taking random actions to get to a new state. This is done until a terminal state is reached. The value of the terminal state is then back propagated and the involved nodes are updated with the simulation results while tracking the number of visits to each node. MCTS search doesn't require any knowledge about the domain but can take many iterations to converge to a good solution.</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1.5 min w/ next slide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ab7ca404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ab7ca404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just to wrap things up - Chinese Checkers is a strategy board game with the objective to be the first player to race all game pieces to the opposite corner. It is a perfect game for reinforcement learning that is more advanced than something like hexapawn but can still be controlled to a certain degree so it can be within reason.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a look at quite a few different agents in our work. Unfortunately we ran into difficulty completing some due to lack of resoures, but we did see some pretty cool results from the others. Given extended time, it would be really profound to have a look at how all these approaches measure up against each other given extended training time. Of course with this would require more computational resources but the theory behind agents like MCTS point towards it paying off.</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ab7ca404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ab7ca404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hope you all enjoyed the talk, thanks to Larry for a great semester and thank you to everyone here for listening!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ab7ca41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b7ca41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our objective was simple - we wanted to have an intelligent agent which could outperform the strategy of other players - computer or human - in Chinese Checkers!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1 min + Agenda + Title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ab7ca404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ab7ca404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off we’re going to briefly discuss the structure of the game to contextualize the rest of the work. Following that, we’ll discuss some various approaches to creating intelligent agents we implemented. Then we’ll mention some takeaways and summary of the work and what lays ahead.</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1 min with 2 previous slides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ab7ca404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ab7ca404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fun trivia fact - Chinese Checkers is actually not a variation of traditional checkers now is it from China… Chinese Checkers is a strategy board game from </a:t>
            </a:r>
            <a:r>
              <a:rPr lang="en"/>
              <a:t>Germany! Then when it was brought to America it was renamed to Chinese Checkers as part of a marketing scheme.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the principle of the game is fairly simple, you have to try and get all of your pieces into the star corner on the opposite end of the board before your opponent does the same. In our variation we have simplified it to 2 players but in reality you can play with up to 6 players.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Players take turns moving a single piece - either by moving one step in any direction to an adjacent empty space or by jumping in one or any number of available consecutive hops over other single pieces.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1 min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ab7ca404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ab7ca404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we really didn’t want to reinvent the wheel. So for building the actual board and game environment we just started off with the hexapawn game board structure. From there, we converted the board to be conducive to the pieces for Chinese Checkers. Finally in the roadmap, we then needed the ability to evaluate multiple agents to find which one performed the best.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1 min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b6ba389bf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b6ba389bf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looked at various levels of agents. We needed something simple + automated to compare against so we used 2 simple agents. A “Random” agent which chooses it’s next move randomly. Then, a simple Greedy agent which makes no regard for how the opponent might act and solely makes decisions to maximize reward. So we won’t have time to go in depth on each agent and all the results but we’ll talk about what we can.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0.5 min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ab7ca404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ab7ca404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off for us to chat about is using minimax with alpha-beta pruning. Now we are all already familiar with minimax so we won’t dwell on it too much.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minimax algorithm is a recursive algorithm for choosing the next move in a game. </a:t>
            </a:r>
            <a:r>
              <a:rPr lang="en" sz="1050">
                <a:solidFill>
                  <a:srgbClr val="222222"/>
                </a:solidFill>
                <a:highlight>
                  <a:srgbClr val="FFFFFF"/>
                </a:highlight>
              </a:rPr>
              <a:t>A value is associated with each position or state of the game. This value is computed by means of a </a:t>
            </a:r>
            <a:r>
              <a:rPr lang="en" sz="1050">
                <a:solidFill>
                  <a:srgbClr val="0B0080"/>
                </a:solidFill>
                <a:highlight>
                  <a:srgbClr val="FFFFFF"/>
                </a:highlight>
                <a:uFill>
                  <a:noFill/>
                </a:uFill>
                <a:hlinkClick r:id="rId2"/>
              </a:rPr>
              <a:t>position evaluation function</a:t>
            </a:r>
            <a:r>
              <a:rPr lang="en" sz="1050">
                <a:solidFill>
                  <a:srgbClr val="222222"/>
                </a:solidFill>
                <a:highlight>
                  <a:srgbClr val="FFFFFF"/>
                </a:highlight>
              </a:rPr>
              <a:t> and it indicates how good it would be for a player to reach that position. The player then makes a move that maximizes the minimum value of an opponent’s possible moves. Minimax can be thought of as exploring the nodes of a game tree. So this is well suited for a game like Chinese Checkers.</a:t>
            </a:r>
            <a:endParaRPr sz="1050">
              <a:solidFill>
                <a:srgbClr val="222222"/>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in addition to old fashioned minimax, we wanted to implement a</a:t>
            </a:r>
            <a:r>
              <a:rPr lang="en"/>
              <a:t>lpha–beta pruning. Really what this is, is a search algorithm that seeks to decrease the number of nodes that are evaluated by the minimax algorithm in its search tree. </a:t>
            </a:r>
            <a:r>
              <a:rPr lang="en" sz="1050">
                <a:solidFill>
                  <a:srgbClr val="222222"/>
                </a:solidFill>
                <a:highlight>
                  <a:srgbClr val="FFFFFF"/>
                </a:highlight>
              </a:rPr>
              <a:t>It stops evaluating a move when at least one possibility has been found that proves the move to be worse than a previously examined move. When applied to a standard minimax tree, it returns the same move as minimax would, but prunes away branches that cannot possibly influence the final decision. So we’re focusing on the “more promising” sub trees.</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Why is this important? Well it reduces the complexity of the minimax tree which results in significantly faster computational time.</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1.5 minutes</a:t>
            </a:r>
            <a:endParaRPr sz="1050">
              <a:solidFill>
                <a:srgbClr val="222222"/>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b6ba389b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b6ba389b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actually ran into a bit of difficulty implementing Q Learning in our Chinese Checkers framework. For each movement - the cavity’s value is difficult to calculate as it might end up being used by a different piece, among other considerations. So in consideration of time and our limited resources we chose to focus on other agents.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Monte Carlo simulation is actually a nice and simple approach that has value when applied to Chinese Checkers. The agent plays the game by starting in a random state (not necessarily the beginning) and plays until the end. This is all while recording states, actions, and rewards within the confines of the game. So a caveat is the simulation might not visit all states of the game and this has to be kept in mind. The agent was evaluated separately against a Random and Greedy Player as described. Let’s have a look how it performed...</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1.5 minutes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b6ba389bf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b6ba389bf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1.5 minutes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32350" y="1578400"/>
            <a:ext cx="5710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Playing Chinese Checkers with Reinforcement Learning</a:t>
            </a:r>
            <a:endParaRPr sz="28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Sean Xiong, Bill Zizek, and Alexandra Yue</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22"/>
          <p:cNvPicPr preferRelativeResize="0"/>
          <p:nvPr/>
        </p:nvPicPr>
        <p:blipFill>
          <a:blip r:embed="rId3">
            <a:alphaModFix/>
          </a:blip>
          <a:stretch>
            <a:fillRect/>
          </a:stretch>
        </p:blipFill>
        <p:spPr>
          <a:xfrm>
            <a:off x="4397925" y="1499238"/>
            <a:ext cx="4063750" cy="3047819"/>
          </a:xfrm>
          <a:prstGeom prst="rect">
            <a:avLst/>
          </a:prstGeom>
          <a:noFill/>
          <a:ln>
            <a:noFill/>
          </a:ln>
        </p:spPr>
      </p:pic>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Monte Carlo Simulation </a:t>
            </a:r>
            <a:r>
              <a:rPr lang="en"/>
              <a:t>Analysis</a:t>
            </a:r>
            <a:endParaRPr/>
          </a:p>
        </p:txBody>
      </p:sp>
      <p:sp>
        <p:nvSpPr>
          <p:cNvPr id="194" name="Google Shape;194;p22"/>
          <p:cNvSpPr txBox="1"/>
          <p:nvPr>
            <p:ph idx="1" type="body"/>
          </p:nvPr>
        </p:nvSpPr>
        <p:spPr>
          <a:xfrm>
            <a:off x="444375" y="1567550"/>
            <a:ext cx="37014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We see the MCS agent outperform the Random moving player as expected</a:t>
            </a:r>
            <a:br>
              <a:rPr lang="en" sz="1800"/>
            </a:br>
            <a:endParaRPr sz="1800"/>
          </a:p>
          <a:p>
            <a:pPr indent="-342900" lvl="0" marL="457200" rtl="0" algn="l">
              <a:spcBef>
                <a:spcPts val="0"/>
              </a:spcBef>
              <a:spcAft>
                <a:spcPts val="0"/>
              </a:spcAft>
              <a:buSzPts val="1800"/>
              <a:buAutoNum type="arabicPeriod"/>
            </a:pPr>
            <a:r>
              <a:rPr lang="en" sz="1800"/>
              <a:t>The Greedy player outperforms the MCS agent in the short term</a:t>
            </a:r>
            <a:endParaRPr sz="1800"/>
          </a:p>
          <a:p>
            <a:pPr indent="-317500" lvl="1" marL="914400" rtl="0" algn="l">
              <a:spcBef>
                <a:spcPts val="0"/>
              </a:spcBef>
              <a:spcAft>
                <a:spcPts val="0"/>
              </a:spcAft>
              <a:buSzPts val="1400"/>
              <a:buAutoNum type="alphaLcPeriod"/>
            </a:pPr>
            <a:r>
              <a:rPr lang="en" sz="1400"/>
              <a:t>The MCS agent potentially could not have reached all game states</a:t>
            </a:r>
            <a:endParaRPr sz="1400"/>
          </a:p>
        </p:txBody>
      </p:sp>
      <p:cxnSp>
        <p:nvCxnSpPr>
          <p:cNvPr id="195" name="Google Shape;195;p22"/>
          <p:cNvCxnSpPr/>
          <p:nvPr/>
        </p:nvCxnSpPr>
        <p:spPr>
          <a:xfrm>
            <a:off x="4953350" y="3341475"/>
            <a:ext cx="3105300" cy="0"/>
          </a:xfrm>
          <a:prstGeom prst="straightConnector1">
            <a:avLst/>
          </a:prstGeom>
          <a:noFill/>
          <a:ln cap="flat" cmpd="sng" w="38100">
            <a:solidFill>
              <a:srgbClr val="38761D"/>
            </a:solidFill>
            <a:prstDash val="dash"/>
            <a:round/>
            <a:headEnd len="med" w="med" type="none"/>
            <a:tailEnd len="med" w="med" type="none"/>
          </a:ln>
        </p:spPr>
      </p:cxnSp>
      <p:sp>
        <p:nvSpPr>
          <p:cNvPr id="196" name="Google Shape;196;p22"/>
          <p:cNvSpPr txBox="1"/>
          <p:nvPr/>
        </p:nvSpPr>
        <p:spPr>
          <a:xfrm>
            <a:off x="7239350" y="2937675"/>
            <a:ext cx="9903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38761D"/>
                </a:solidFill>
                <a:latin typeface="Lato"/>
                <a:ea typeface="Lato"/>
                <a:cs typeface="Lato"/>
                <a:sym typeface="Lato"/>
              </a:rPr>
              <a:t>MCS </a:t>
            </a:r>
            <a:r>
              <a:rPr b="1" i="1" lang="en">
                <a:solidFill>
                  <a:srgbClr val="38761D"/>
                </a:solidFill>
                <a:latin typeface="Lato"/>
                <a:ea typeface="Lato"/>
                <a:cs typeface="Lato"/>
                <a:sym typeface="Lato"/>
              </a:rPr>
              <a:t>Win</a:t>
            </a:r>
            <a:endParaRPr b="1" i="1">
              <a:solidFill>
                <a:srgbClr val="38761D"/>
              </a:solidFill>
              <a:latin typeface="Lato"/>
              <a:ea typeface="Lato"/>
              <a:cs typeface="Lato"/>
              <a:sym typeface="Lato"/>
            </a:endParaRPr>
          </a:p>
        </p:txBody>
      </p:sp>
      <p:sp>
        <p:nvSpPr>
          <p:cNvPr id="197" name="Google Shape;197;p22"/>
          <p:cNvSpPr txBox="1"/>
          <p:nvPr/>
        </p:nvSpPr>
        <p:spPr>
          <a:xfrm>
            <a:off x="7239350" y="3265275"/>
            <a:ext cx="11151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38761D"/>
                </a:solidFill>
                <a:latin typeface="Lato"/>
                <a:ea typeface="Lato"/>
                <a:cs typeface="Lato"/>
                <a:sym typeface="Lato"/>
              </a:rPr>
              <a:t>MCS Loss</a:t>
            </a:r>
            <a:endParaRPr b="1" i="1">
              <a:solidFill>
                <a:srgbClr val="38761D"/>
              </a:solidFill>
              <a:latin typeface="Lato"/>
              <a:ea typeface="Lato"/>
              <a:cs typeface="Lato"/>
              <a:sym typeface="Lato"/>
            </a:endParaRPr>
          </a:p>
        </p:txBody>
      </p:sp>
      <p:sp>
        <p:nvSpPr>
          <p:cNvPr id="198" name="Google Shape;198;p22"/>
          <p:cNvSpPr/>
          <p:nvPr/>
        </p:nvSpPr>
        <p:spPr>
          <a:xfrm>
            <a:off x="8356725" y="1499350"/>
            <a:ext cx="480600" cy="304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txBox="1"/>
          <p:nvPr/>
        </p:nvSpPr>
        <p:spPr>
          <a:xfrm>
            <a:off x="7923375" y="3028950"/>
            <a:ext cx="1115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CC0000"/>
                </a:solidFill>
                <a:latin typeface="Lato"/>
                <a:ea typeface="Lato"/>
                <a:cs typeface="Lato"/>
                <a:sym typeface="Lato"/>
              </a:rPr>
              <a:t>Random</a:t>
            </a:r>
            <a:endParaRPr b="1">
              <a:latin typeface="Lato"/>
              <a:ea typeface="Lato"/>
              <a:cs typeface="Lato"/>
              <a:sym typeface="Lato"/>
            </a:endParaRPr>
          </a:p>
          <a:p>
            <a:pPr indent="0" lvl="0" marL="0" rtl="0" algn="ctr">
              <a:spcBef>
                <a:spcPts val="0"/>
              </a:spcBef>
              <a:spcAft>
                <a:spcPts val="0"/>
              </a:spcAft>
              <a:buNone/>
            </a:pPr>
            <a:r>
              <a:rPr b="1" lang="en">
                <a:solidFill>
                  <a:schemeClr val="accent1"/>
                </a:solidFill>
                <a:latin typeface="Lato"/>
                <a:ea typeface="Lato"/>
                <a:cs typeface="Lato"/>
                <a:sym typeface="Lato"/>
              </a:rPr>
              <a:t>Greedy</a:t>
            </a:r>
            <a:endParaRPr b="1">
              <a:solidFill>
                <a:schemeClr val="accent1"/>
              </a:solidFill>
              <a:latin typeface="Lato"/>
              <a:ea typeface="Lato"/>
              <a:cs typeface="Lato"/>
              <a:sym typeface="Lato"/>
            </a:endParaRPr>
          </a:p>
        </p:txBody>
      </p:sp>
      <p:sp>
        <p:nvSpPr>
          <p:cNvPr id="200" name="Google Shape;200;p22"/>
          <p:cNvSpPr txBox="1"/>
          <p:nvPr/>
        </p:nvSpPr>
        <p:spPr>
          <a:xfrm>
            <a:off x="5107900" y="1497000"/>
            <a:ext cx="2923800" cy="45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MCS Agent vs Computer Player</a:t>
            </a:r>
            <a:endParaRPr b="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Monte </a:t>
            </a:r>
            <a:r>
              <a:rPr lang="en"/>
              <a:t>Carlo Tree Search</a:t>
            </a:r>
            <a:endParaRPr/>
          </a:p>
        </p:txBody>
      </p:sp>
      <p:sp>
        <p:nvSpPr>
          <p:cNvPr id="206" name="Google Shape;206;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general idea behind a MCTS is simple - given the state of the game, choose the most promising move</a:t>
            </a:r>
            <a:endParaRPr sz="1800"/>
          </a:p>
          <a:p>
            <a:pPr indent="0" lvl="0" marL="0" rtl="0" algn="l">
              <a:spcBef>
                <a:spcPts val="1600"/>
              </a:spcBef>
              <a:spcAft>
                <a:spcPts val="0"/>
              </a:spcAft>
              <a:buNone/>
            </a:pPr>
            <a:r>
              <a:rPr b="1" lang="en" sz="1800"/>
              <a:t>Four Phases</a:t>
            </a:r>
            <a:endParaRPr b="1" sz="1800"/>
          </a:p>
          <a:p>
            <a:pPr indent="-342900" lvl="0" marL="457200" rtl="0" algn="l">
              <a:spcBef>
                <a:spcPts val="0"/>
              </a:spcBef>
              <a:spcAft>
                <a:spcPts val="0"/>
              </a:spcAft>
              <a:buSzPts val="1800"/>
              <a:buAutoNum type="arabicPeriod"/>
            </a:pPr>
            <a:r>
              <a:rPr lang="en" sz="1800"/>
              <a:t>Selection</a:t>
            </a:r>
            <a:endParaRPr sz="1800"/>
          </a:p>
          <a:p>
            <a:pPr indent="-342900" lvl="0" marL="457200" rtl="0" algn="l">
              <a:spcBef>
                <a:spcPts val="0"/>
              </a:spcBef>
              <a:spcAft>
                <a:spcPts val="0"/>
              </a:spcAft>
              <a:buSzPts val="1800"/>
              <a:buAutoNum type="arabicPeriod"/>
            </a:pPr>
            <a:r>
              <a:rPr lang="en" sz="1800"/>
              <a:t>Expansion</a:t>
            </a:r>
            <a:endParaRPr sz="1800"/>
          </a:p>
          <a:p>
            <a:pPr indent="-342900" lvl="0" marL="457200" rtl="0" algn="l">
              <a:spcBef>
                <a:spcPts val="0"/>
              </a:spcBef>
              <a:spcAft>
                <a:spcPts val="0"/>
              </a:spcAft>
              <a:buSzPts val="1800"/>
              <a:buAutoNum type="arabicPeriod"/>
            </a:pPr>
            <a:r>
              <a:rPr lang="en" sz="1800"/>
              <a:t>Simulation</a:t>
            </a:r>
            <a:endParaRPr sz="1800"/>
          </a:p>
          <a:p>
            <a:pPr indent="-342900" lvl="0" marL="457200" rtl="0" algn="l">
              <a:spcBef>
                <a:spcPts val="0"/>
              </a:spcBef>
              <a:spcAft>
                <a:spcPts val="0"/>
              </a:spcAft>
              <a:buSzPts val="1800"/>
              <a:buAutoNum type="arabicPeriod"/>
            </a:pPr>
            <a:r>
              <a:rPr lang="en" sz="1800"/>
              <a:t>Backpropagation</a:t>
            </a:r>
            <a:endParaRPr sz="1800"/>
          </a:p>
          <a:p>
            <a:pPr indent="0" lvl="0" marL="0" rtl="0" algn="l">
              <a:spcBef>
                <a:spcPts val="1600"/>
              </a:spcBef>
              <a:spcAft>
                <a:spcPts val="1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12" name="Google Shape;212;p24"/>
          <p:cNvSpPr txBox="1"/>
          <p:nvPr>
            <p:ph idx="1" type="body"/>
          </p:nvPr>
        </p:nvSpPr>
        <p:spPr>
          <a:xfrm>
            <a:off x="1297500" y="1222400"/>
            <a:ext cx="7038900" cy="31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Chinese Checkers is a strategy board game with the objective to be the first player to race all game pieces to the opposite corner</a:t>
            </a:r>
            <a:endParaRPr sz="1800"/>
          </a:p>
          <a:p>
            <a:pPr indent="0" lvl="0" marL="0" rtl="0" algn="l">
              <a:spcBef>
                <a:spcPts val="1600"/>
              </a:spcBef>
              <a:spcAft>
                <a:spcPts val="0"/>
              </a:spcAft>
              <a:buNone/>
            </a:pPr>
            <a:r>
              <a:rPr lang="en" sz="1800"/>
              <a:t>Multiple agents</a:t>
            </a:r>
            <a:endParaRPr sz="1800"/>
          </a:p>
          <a:p>
            <a:pPr indent="-317500" lvl="1" marL="914400" rtl="0" algn="l">
              <a:spcBef>
                <a:spcPts val="0"/>
              </a:spcBef>
              <a:spcAft>
                <a:spcPts val="0"/>
              </a:spcAft>
              <a:buSzPts val="1400"/>
              <a:buChar char="○"/>
            </a:pPr>
            <a:r>
              <a:rPr lang="en" sz="1400"/>
              <a:t>Minimax algorithm with alpha-beta pruning</a:t>
            </a:r>
            <a:endParaRPr sz="1400"/>
          </a:p>
          <a:p>
            <a:pPr indent="-317500" lvl="1" marL="914400" rtl="0" algn="l">
              <a:spcBef>
                <a:spcPts val="0"/>
              </a:spcBef>
              <a:spcAft>
                <a:spcPts val="0"/>
              </a:spcAft>
              <a:buSzPts val="1400"/>
              <a:buChar char="○"/>
            </a:pPr>
            <a:r>
              <a:rPr lang="en" sz="1400"/>
              <a:t>Q Learning</a:t>
            </a:r>
            <a:endParaRPr sz="1400"/>
          </a:p>
          <a:p>
            <a:pPr indent="-317500" lvl="1" marL="914400" rtl="0" algn="l">
              <a:spcBef>
                <a:spcPts val="0"/>
              </a:spcBef>
              <a:spcAft>
                <a:spcPts val="0"/>
              </a:spcAft>
              <a:buSzPts val="1400"/>
              <a:buChar char="○"/>
            </a:pPr>
            <a:r>
              <a:rPr lang="en" sz="1400"/>
              <a:t>Monte Carlo Simulation</a:t>
            </a:r>
            <a:endParaRPr sz="1400"/>
          </a:p>
          <a:p>
            <a:pPr indent="-317500" lvl="1" marL="914400" rtl="0" algn="l">
              <a:spcBef>
                <a:spcPts val="0"/>
              </a:spcBef>
              <a:spcAft>
                <a:spcPts val="0"/>
              </a:spcAft>
              <a:buSzPts val="1400"/>
              <a:buChar char="○"/>
            </a:pPr>
            <a:r>
              <a:rPr lang="en" sz="1400"/>
              <a:t>Monte Carlo Tree Search</a:t>
            </a:r>
            <a:endParaRPr sz="1400"/>
          </a:p>
          <a:p>
            <a:pPr indent="0" lvl="0" marL="0" rtl="0" algn="l">
              <a:spcBef>
                <a:spcPts val="1600"/>
              </a:spcBef>
              <a:spcAft>
                <a:spcPts val="0"/>
              </a:spcAft>
              <a:buNone/>
            </a:pPr>
            <a:r>
              <a:rPr b="1" lang="en" sz="1800"/>
              <a:t>Future</a:t>
            </a:r>
            <a:endParaRPr b="1" sz="1800"/>
          </a:p>
          <a:p>
            <a:pPr indent="-317500" lvl="1" marL="914400" rtl="0" algn="l">
              <a:spcBef>
                <a:spcPts val="0"/>
              </a:spcBef>
              <a:spcAft>
                <a:spcPts val="0"/>
              </a:spcAft>
              <a:buSzPts val="1400"/>
              <a:buChar char="○"/>
            </a:pPr>
            <a:r>
              <a:rPr lang="en" sz="1400"/>
              <a:t>More computational resources would be utilized for long-term evaluation of agent performance - especially MCTS</a:t>
            </a:r>
            <a:endParaRPr sz="1400"/>
          </a:p>
          <a:p>
            <a:pPr indent="-317500" lvl="1" marL="914400" rtl="0" algn="l">
              <a:spcBef>
                <a:spcPts val="0"/>
              </a:spcBef>
              <a:spcAft>
                <a:spcPts val="0"/>
              </a:spcAft>
              <a:buSzPts val="1400"/>
              <a:buChar char="○"/>
            </a:pPr>
            <a:r>
              <a:rPr lang="en" sz="1400"/>
              <a:t>Full evaluation of all agents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208375" y="1816625"/>
            <a:ext cx="5627400" cy="170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Objective</a:t>
            </a:r>
            <a:endParaRPr b="1"/>
          </a:p>
          <a:p>
            <a:pPr indent="0" lvl="0" marL="0" rtl="0" algn="l">
              <a:spcBef>
                <a:spcPts val="0"/>
              </a:spcBef>
              <a:spcAft>
                <a:spcPts val="0"/>
              </a:spcAft>
              <a:buNone/>
            </a:pPr>
            <a:br>
              <a:rPr i="1" lang="en" sz="2400"/>
            </a:br>
            <a:r>
              <a:rPr i="1" lang="en" sz="2400"/>
              <a:t>To have an intelligent agent which outperforms the strategy of other players in </a:t>
            </a:r>
            <a:r>
              <a:rPr b="1" i="1" lang="en" sz="2400"/>
              <a:t>Chinese Checkers</a:t>
            </a:r>
            <a:endParaRPr b="1" i="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Agenda</a:t>
            </a:r>
            <a:endParaRPr b="1"/>
          </a:p>
          <a:p>
            <a:pPr indent="-406400" lvl="0" marL="457200" rtl="0" algn="l">
              <a:spcBef>
                <a:spcPts val="0"/>
              </a:spcBef>
              <a:spcAft>
                <a:spcPts val="0"/>
              </a:spcAft>
              <a:buSzPts val="2800"/>
              <a:buAutoNum type="arabicPeriod"/>
            </a:pPr>
            <a:r>
              <a:rPr lang="en"/>
              <a:t>About the game</a:t>
            </a:r>
            <a:endParaRPr/>
          </a:p>
          <a:p>
            <a:pPr indent="-406400" lvl="0" marL="457200" rtl="0" algn="l">
              <a:spcBef>
                <a:spcPts val="0"/>
              </a:spcBef>
              <a:spcAft>
                <a:spcPts val="0"/>
              </a:spcAft>
              <a:buSzPts val="2800"/>
              <a:buAutoNum type="arabicPeriod"/>
            </a:pPr>
            <a:r>
              <a:rPr lang="en"/>
              <a:t>Approaches</a:t>
            </a:r>
            <a:endParaRPr/>
          </a:p>
          <a:p>
            <a:pPr indent="-406400" lvl="0" marL="457200" rtl="0" algn="l">
              <a:spcBef>
                <a:spcPts val="0"/>
              </a:spcBef>
              <a:spcAft>
                <a:spcPts val="0"/>
              </a:spcAft>
              <a:buSzPts val="2800"/>
              <a:buAutoNum type="arabicPeriod"/>
            </a:pPr>
            <a:r>
              <a:rPr lang="en"/>
              <a:t>Takeaways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the Game</a:t>
            </a:r>
            <a:endParaRPr/>
          </a:p>
        </p:txBody>
      </p:sp>
      <p:sp>
        <p:nvSpPr>
          <p:cNvPr id="151" name="Google Shape;151;p16"/>
          <p:cNvSpPr txBox="1"/>
          <p:nvPr>
            <p:ph idx="1" type="body"/>
          </p:nvPr>
        </p:nvSpPr>
        <p:spPr>
          <a:xfrm>
            <a:off x="530450" y="1576925"/>
            <a:ext cx="5159400" cy="326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t>Goal</a:t>
            </a:r>
            <a:endParaRPr b="1" sz="1800"/>
          </a:p>
          <a:p>
            <a:pPr indent="0" lvl="0" marL="0" rtl="0" algn="l">
              <a:lnSpc>
                <a:spcPct val="100000"/>
              </a:lnSpc>
              <a:spcBef>
                <a:spcPts val="0"/>
              </a:spcBef>
              <a:spcAft>
                <a:spcPts val="0"/>
              </a:spcAft>
              <a:buNone/>
            </a:pPr>
            <a:r>
              <a:rPr lang="en" sz="1400"/>
              <a:t>Move all pieces completely to </a:t>
            </a:r>
            <a:r>
              <a:rPr lang="en" sz="1400"/>
              <a:t>opposite corner</a:t>
            </a:r>
            <a:br>
              <a:rPr lang="en" sz="1400"/>
            </a:br>
            <a:endParaRPr b="1"/>
          </a:p>
          <a:p>
            <a:pPr indent="0" lvl="0" marL="0" rtl="0" algn="l">
              <a:spcBef>
                <a:spcPts val="0"/>
              </a:spcBef>
              <a:spcAft>
                <a:spcPts val="0"/>
              </a:spcAft>
              <a:buNone/>
            </a:pPr>
            <a:r>
              <a:rPr b="1" lang="en" sz="1800"/>
              <a:t>Rules</a:t>
            </a:r>
            <a:endParaRPr b="1" sz="1800"/>
          </a:p>
          <a:p>
            <a:pPr indent="-317500" lvl="0" marL="457200" rtl="0" algn="l">
              <a:spcBef>
                <a:spcPts val="0"/>
              </a:spcBef>
              <a:spcAft>
                <a:spcPts val="0"/>
              </a:spcAft>
              <a:buSzPts val="1400"/>
              <a:buAutoNum type="arabicPeriod"/>
            </a:pPr>
            <a:r>
              <a:rPr lang="en" sz="1400"/>
              <a:t>Can move one step to neighbouring cavity if not occupied</a:t>
            </a:r>
            <a:endParaRPr sz="1400"/>
          </a:p>
          <a:p>
            <a:pPr indent="-317500" lvl="0" marL="457200" rtl="0" algn="l">
              <a:spcBef>
                <a:spcPts val="0"/>
              </a:spcBef>
              <a:spcAft>
                <a:spcPts val="0"/>
              </a:spcAft>
              <a:buSzPts val="1400"/>
              <a:buAutoNum type="arabicPeriod"/>
            </a:pPr>
            <a:r>
              <a:rPr lang="en" sz="1400"/>
              <a:t>Can hop across  other pieces until no piece is around beside the one that it came from</a:t>
            </a:r>
            <a:endParaRPr sz="1400"/>
          </a:p>
          <a:p>
            <a:pPr indent="-317500" lvl="0" marL="457200" rtl="0" algn="l">
              <a:spcBef>
                <a:spcPts val="0"/>
              </a:spcBef>
              <a:spcAft>
                <a:spcPts val="0"/>
              </a:spcAft>
              <a:buSzPts val="1400"/>
              <a:buAutoNum type="arabicPeriod"/>
            </a:pPr>
            <a:r>
              <a:rPr lang="en" sz="1400"/>
              <a:t>In our project - we confined the game to one vs one mode</a:t>
            </a:r>
            <a:endParaRPr b="1" sz="1200"/>
          </a:p>
          <a:p>
            <a:pPr indent="0" lvl="0" marL="0" rtl="0" algn="l">
              <a:spcBef>
                <a:spcPts val="1600"/>
              </a:spcBef>
              <a:spcAft>
                <a:spcPts val="0"/>
              </a:spcAft>
              <a:buNone/>
            </a:pPr>
            <a:r>
              <a:rPr b="1" lang="en" sz="1800"/>
              <a:t>Winning Condition</a:t>
            </a:r>
            <a:endParaRPr b="1" sz="1800"/>
          </a:p>
          <a:p>
            <a:pPr indent="0" lvl="0" marL="0" rtl="0" algn="l">
              <a:spcBef>
                <a:spcPts val="0"/>
              </a:spcBef>
              <a:spcAft>
                <a:spcPts val="0"/>
              </a:spcAft>
              <a:buNone/>
            </a:pPr>
            <a:r>
              <a:rPr lang="en" sz="1400"/>
              <a:t>The first player to reach the opposite corner of the board</a:t>
            </a:r>
            <a:endParaRPr sz="1400"/>
          </a:p>
        </p:txBody>
      </p:sp>
      <p:pic>
        <p:nvPicPr>
          <p:cNvPr id="152" name="Google Shape;152;p16"/>
          <p:cNvPicPr preferRelativeResize="0"/>
          <p:nvPr/>
        </p:nvPicPr>
        <p:blipFill>
          <a:blip r:embed="rId3">
            <a:alphaModFix/>
          </a:blip>
          <a:stretch>
            <a:fillRect/>
          </a:stretch>
        </p:blipFill>
        <p:spPr>
          <a:xfrm>
            <a:off x="5758750" y="392300"/>
            <a:ext cx="3152544" cy="3530849"/>
          </a:xfrm>
          <a:prstGeom prst="rect">
            <a:avLst/>
          </a:prstGeom>
          <a:noFill/>
          <a:ln>
            <a:noFill/>
          </a:ln>
        </p:spPr>
      </p:pic>
      <p:sp>
        <p:nvSpPr>
          <p:cNvPr id="153" name="Google Shape;153;p16"/>
          <p:cNvSpPr txBox="1"/>
          <p:nvPr/>
        </p:nvSpPr>
        <p:spPr>
          <a:xfrm>
            <a:off x="6640050" y="468500"/>
            <a:ext cx="3987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Lato"/>
                <a:ea typeface="Lato"/>
                <a:cs typeface="Lato"/>
                <a:sym typeface="Lato"/>
              </a:rPr>
              <a:t>1</a:t>
            </a:r>
            <a:endParaRPr sz="1800">
              <a:solidFill>
                <a:srgbClr val="FFFFFF"/>
              </a:solidFill>
              <a:latin typeface="Lato"/>
              <a:ea typeface="Lato"/>
              <a:cs typeface="Lato"/>
              <a:sym typeface="Lato"/>
            </a:endParaRPr>
          </a:p>
        </p:txBody>
      </p:sp>
      <p:sp>
        <p:nvSpPr>
          <p:cNvPr id="154" name="Google Shape;154;p16"/>
          <p:cNvSpPr txBox="1"/>
          <p:nvPr/>
        </p:nvSpPr>
        <p:spPr>
          <a:xfrm>
            <a:off x="7809925" y="3153000"/>
            <a:ext cx="299100" cy="59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Lato"/>
                <a:ea typeface="Lato"/>
                <a:cs typeface="Lato"/>
                <a:sym typeface="Lato"/>
              </a:rPr>
              <a:t>2</a:t>
            </a:r>
            <a:endParaRPr sz="1800">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60" name="Google Shape;160;p17"/>
          <p:cNvSpPr txBox="1"/>
          <p:nvPr>
            <p:ph idx="1" type="body"/>
          </p:nvPr>
        </p:nvSpPr>
        <p:spPr>
          <a:xfrm>
            <a:off x="1297500" y="1625225"/>
            <a:ext cx="4832700" cy="21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Project Roadmap</a:t>
            </a:r>
            <a:endParaRPr b="1" sz="1800"/>
          </a:p>
          <a:p>
            <a:pPr indent="-342900" lvl="0" marL="457200" rtl="0" algn="l">
              <a:spcBef>
                <a:spcPts val="1000"/>
              </a:spcBef>
              <a:spcAft>
                <a:spcPts val="0"/>
              </a:spcAft>
              <a:buSzPts val="1800"/>
              <a:buAutoNum type="arabicPeriod"/>
            </a:pPr>
            <a:r>
              <a:rPr lang="en" sz="1800"/>
              <a:t>Start with</a:t>
            </a:r>
            <a:r>
              <a:rPr lang="en" sz="1800"/>
              <a:t> the skeleton for Hexapawn</a:t>
            </a:r>
            <a:endParaRPr sz="1800"/>
          </a:p>
          <a:p>
            <a:pPr indent="-342900" lvl="0" marL="457200" rtl="0" algn="l">
              <a:spcBef>
                <a:spcPts val="0"/>
              </a:spcBef>
              <a:spcAft>
                <a:spcPts val="0"/>
              </a:spcAft>
              <a:buSzPts val="1800"/>
              <a:buAutoNum type="arabicPeriod"/>
            </a:pPr>
            <a:r>
              <a:rPr lang="en" sz="1800"/>
              <a:t>Convert to the board for Chinese Checkers</a:t>
            </a:r>
            <a:endParaRPr sz="1800"/>
          </a:p>
          <a:p>
            <a:pPr indent="-342900" lvl="0" marL="457200" rtl="0" algn="l">
              <a:spcBef>
                <a:spcPts val="0"/>
              </a:spcBef>
              <a:spcAft>
                <a:spcPts val="0"/>
              </a:spcAft>
              <a:buSzPts val="1800"/>
              <a:buAutoNum type="arabicPeriod"/>
            </a:pPr>
            <a:r>
              <a:rPr lang="en" sz="1800"/>
              <a:t>Evaluate multiple approaches to find the best agent</a:t>
            </a:r>
            <a:endParaRPr sz="1800"/>
          </a:p>
          <a:p>
            <a:pPr indent="0" lvl="0" marL="0" rtl="0" algn="l">
              <a:spcBef>
                <a:spcPts val="1600"/>
              </a:spcBef>
              <a:spcAft>
                <a:spcPts val="1600"/>
              </a:spcAft>
              <a:buNone/>
            </a:pPr>
            <a:r>
              <a:t/>
            </a:r>
            <a:endParaRPr sz="1400"/>
          </a:p>
        </p:txBody>
      </p:sp>
      <p:pic>
        <p:nvPicPr>
          <p:cNvPr id="161" name="Google Shape;161;p17"/>
          <p:cNvPicPr preferRelativeResize="0"/>
          <p:nvPr/>
        </p:nvPicPr>
        <p:blipFill>
          <a:blip r:embed="rId3">
            <a:alphaModFix/>
          </a:blip>
          <a:stretch>
            <a:fillRect/>
          </a:stretch>
        </p:blipFill>
        <p:spPr>
          <a:xfrm>
            <a:off x="6621950" y="921800"/>
            <a:ext cx="1714455" cy="353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67" name="Google Shape;167;p18"/>
          <p:cNvSpPr txBox="1"/>
          <p:nvPr>
            <p:ph idx="1" type="body"/>
          </p:nvPr>
        </p:nvSpPr>
        <p:spPr>
          <a:xfrm>
            <a:off x="1297504" y="1444225"/>
            <a:ext cx="3300900" cy="31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Sophisticated Agents</a:t>
            </a:r>
            <a:endParaRPr b="1" sz="1800"/>
          </a:p>
          <a:p>
            <a:pPr indent="-342900" lvl="0" marL="457200" rtl="0" algn="l">
              <a:spcBef>
                <a:spcPts val="0"/>
              </a:spcBef>
              <a:spcAft>
                <a:spcPts val="0"/>
              </a:spcAft>
              <a:buSzPts val="1800"/>
              <a:buAutoNum type="arabicPeriod"/>
            </a:pPr>
            <a:r>
              <a:rPr lang="en" sz="1800"/>
              <a:t>Minimax with α-β Pruning</a:t>
            </a:r>
            <a:endParaRPr sz="1800"/>
          </a:p>
          <a:p>
            <a:pPr indent="-342900" lvl="0" marL="457200" marR="0" rtl="0" algn="l">
              <a:lnSpc>
                <a:spcPct val="115000"/>
              </a:lnSpc>
              <a:spcBef>
                <a:spcPts val="0"/>
              </a:spcBef>
              <a:spcAft>
                <a:spcPts val="0"/>
              </a:spcAft>
              <a:buSzPts val="1800"/>
              <a:buAutoNum type="arabicPeriod"/>
            </a:pPr>
            <a:r>
              <a:rPr lang="en" sz="1800"/>
              <a:t>Monte Carlo Simulation</a:t>
            </a:r>
            <a:endParaRPr sz="1800"/>
          </a:p>
          <a:p>
            <a:pPr indent="-342900" lvl="0" marL="457200" marR="0" rtl="0" algn="l">
              <a:lnSpc>
                <a:spcPct val="115000"/>
              </a:lnSpc>
              <a:spcBef>
                <a:spcPts val="0"/>
              </a:spcBef>
              <a:spcAft>
                <a:spcPts val="0"/>
              </a:spcAft>
              <a:buSzPts val="1800"/>
              <a:buAutoNum type="arabicPeriod"/>
            </a:pPr>
            <a:r>
              <a:rPr lang="en" sz="1800"/>
              <a:t>Q-learning</a:t>
            </a:r>
            <a:endParaRPr i="1" sz="1800">
              <a:highlight>
                <a:srgbClr val="00FFFF"/>
              </a:highlight>
            </a:endParaRPr>
          </a:p>
          <a:p>
            <a:pPr indent="-342900" lvl="0" marL="457200" rtl="0" algn="l">
              <a:spcBef>
                <a:spcPts val="0"/>
              </a:spcBef>
              <a:spcAft>
                <a:spcPts val="0"/>
              </a:spcAft>
              <a:buSzPts val="1800"/>
              <a:buAutoNum type="arabicPeriod"/>
            </a:pPr>
            <a:r>
              <a:rPr lang="en" sz="1800"/>
              <a:t>Heuristic Guided </a:t>
            </a:r>
            <a:r>
              <a:rPr lang="en" sz="1800"/>
              <a:t>Monte Carlo Tree Search</a:t>
            </a:r>
            <a:endParaRPr sz="1800"/>
          </a:p>
          <a:p>
            <a:pPr indent="0" lvl="0" marL="0" rtl="0" algn="l">
              <a:spcBef>
                <a:spcPts val="1600"/>
              </a:spcBef>
              <a:spcAft>
                <a:spcPts val="1600"/>
              </a:spcAft>
              <a:buNone/>
            </a:pPr>
            <a:r>
              <a:t/>
            </a:r>
            <a:endParaRPr sz="1400"/>
          </a:p>
        </p:txBody>
      </p:sp>
      <p:sp>
        <p:nvSpPr>
          <p:cNvPr id="168" name="Google Shape;168;p18"/>
          <p:cNvSpPr txBox="1"/>
          <p:nvPr>
            <p:ph idx="1" type="body"/>
          </p:nvPr>
        </p:nvSpPr>
        <p:spPr>
          <a:xfrm>
            <a:off x="1297504" y="3592650"/>
            <a:ext cx="4108800" cy="31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Simple </a:t>
            </a:r>
            <a:r>
              <a:rPr b="1" lang="en" sz="1800"/>
              <a:t>Agents</a:t>
            </a:r>
            <a:endParaRPr b="1" sz="1800"/>
          </a:p>
          <a:p>
            <a:pPr indent="-342900" lvl="0" marL="457200" rtl="0" algn="l">
              <a:spcBef>
                <a:spcPts val="0"/>
              </a:spcBef>
              <a:spcAft>
                <a:spcPts val="0"/>
              </a:spcAft>
              <a:buSzPts val="1800"/>
              <a:buAutoNum type="arabicPeriod"/>
            </a:pPr>
            <a:r>
              <a:rPr lang="en" sz="1800"/>
              <a:t>Random</a:t>
            </a:r>
            <a:endParaRPr sz="1800"/>
          </a:p>
          <a:p>
            <a:pPr indent="-342900" lvl="0" marL="457200" rtl="0" algn="l">
              <a:spcBef>
                <a:spcPts val="0"/>
              </a:spcBef>
              <a:spcAft>
                <a:spcPts val="0"/>
              </a:spcAft>
              <a:buSzPts val="1800"/>
              <a:buAutoNum type="arabicPeriod"/>
            </a:pPr>
            <a:r>
              <a:rPr lang="en" sz="1800"/>
              <a:t>Simple Greedy</a:t>
            </a:r>
            <a:endParaRPr sz="1400"/>
          </a:p>
        </p:txBody>
      </p:sp>
      <p:pic>
        <p:nvPicPr>
          <p:cNvPr id="169" name="Google Shape;169;p18"/>
          <p:cNvPicPr preferRelativeResize="0"/>
          <p:nvPr/>
        </p:nvPicPr>
        <p:blipFill>
          <a:blip r:embed="rId3">
            <a:alphaModFix/>
          </a:blip>
          <a:stretch>
            <a:fillRect/>
          </a:stretch>
        </p:blipFill>
        <p:spPr>
          <a:xfrm>
            <a:off x="5899479" y="888750"/>
            <a:ext cx="1861223" cy="353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Minimax with α-β Pruning </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Minimax is a recursive Adversarial Search method that maximizes the minimum value of an opponent’s possible moves</a:t>
            </a:r>
            <a:endParaRPr sz="1800"/>
          </a:p>
          <a:p>
            <a:pPr indent="0" lvl="0" marL="0" rtl="0" algn="l">
              <a:spcBef>
                <a:spcPts val="1600"/>
              </a:spcBef>
              <a:spcAft>
                <a:spcPts val="0"/>
              </a:spcAft>
              <a:buNone/>
            </a:pPr>
            <a:r>
              <a:rPr lang="en" sz="1800"/>
              <a:t>Alpha-beta pruning decreases the number of nodes evaluated</a:t>
            </a:r>
            <a:endParaRPr sz="1800"/>
          </a:p>
          <a:p>
            <a:pPr indent="0" lvl="0" marL="0" rtl="0" algn="l">
              <a:spcBef>
                <a:spcPts val="1600"/>
              </a:spcBef>
              <a:spcAft>
                <a:spcPts val="0"/>
              </a:spcAft>
              <a:buNone/>
            </a:pPr>
            <a:r>
              <a:rPr lang="en" sz="1800"/>
              <a:t>The value of each leaf board state is approximated by a linear evaluation function based on</a:t>
            </a:r>
            <a:endParaRPr sz="1800"/>
          </a:p>
          <a:p>
            <a:pPr indent="-317500" lvl="1" marL="914400" rtl="0" algn="l">
              <a:spcBef>
                <a:spcPts val="1600"/>
              </a:spcBef>
              <a:spcAft>
                <a:spcPts val="0"/>
              </a:spcAft>
              <a:buSzPts val="1400"/>
              <a:buChar char="○"/>
            </a:pPr>
            <a:r>
              <a:rPr lang="en" sz="1400"/>
              <a:t>Total distance to the destination corner</a:t>
            </a:r>
            <a:endParaRPr sz="1400"/>
          </a:p>
          <a:p>
            <a:pPr indent="-317500" lvl="1" marL="914400" rtl="0" algn="l">
              <a:spcBef>
                <a:spcPts val="0"/>
              </a:spcBef>
              <a:spcAft>
                <a:spcPts val="0"/>
              </a:spcAft>
              <a:buSzPts val="1400"/>
              <a:buChar char="○"/>
            </a:pPr>
            <a:r>
              <a:rPr lang="en" sz="1400"/>
              <a:t>Total distance to the vertical central line</a:t>
            </a:r>
            <a:endParaRPr sz="1400"/>
          </a:p>
          <a:p>
            <a:pPr indent="-317500" lvl="1" marL="914400" rtl="0" algn="l">
              <a:spcBef>
                <a:spcPts val="0"/>
              </a:spcBef>
              <a:spcAft>
                <a:spcPts val="0"/>
              </a:spcAft>
              <a:buSzPts val="1400"/>
              <a:buChar char="○"/>
            </a:pPr>
            <a:r>
              <a:rPr lang="en" sz="1400"/>
              <a:t>Sum of vertical advances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Q-Learning and Monte Carlo Simulation</a:t>
            </a:r>
            <a:endParaRPr/>
          </a:p>
        </p:txBody>
      </p:sp>
      <p:sp>
        <p:nvSpPr>
          <p:cNvPr id="181" name="Google Shape;181;p20"/>
          <p:cNvSpPr txBox="1"/>
          <p:nvPr>
            <p:ph idx="1" type="body"/>
          </p:nvPr>
        </p:nvSpPr>
        <p:spPr>
          <a:xfrm>
            <a:off x="426450" y="1652200"/>
            <a:ext cx="82911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Q-Learning </a:t>
            </a:r>
            <a:r>
              <a:rPr b="1" lang="en" sz="1800"/>
              <a:t>reinforcement learning method</a:t>
            </a:r>
            <a:endParaRPr b="1" sz="1800"/>
          </a:p>
          <a:p>
            <a:pPr indent="0" lvl="0" marL="0" rtl="0" algn="l">
              <a:spcBef>
                <a:spcPts val="1600"/>
              </a:spcBef>
              <a:spcAft>
                <a:spcPts val="0"/>
              </a:spcAft>
              <a:buNone/>
            </a:pPr>
            <a:r>
              <a:rPr lang="en" sz="1800"/>
              <a:t>Agent needs to have a matrix of values for states to achieve optimization</a:t>
            </a:r>
            <a:endParaRPr sz="1800"/>
          </a:p>
          <a:p>
            <a:pPr indent="0" lvl="0" marL="0" rtl="0" algn="l">
              <a:spcBef>
                <a:spcPts val="0"/>
              </a:spcBef>
              <a:spcAft>
                <a:spcPts val="0"/>
              </a:spcAft>
              <a:buNone/>
            </a:pPr>
            <a:r>
              <a:rPr lang="en" sz="1800"/>
              <a:t>In our case - limit the maximum moves to get reasonable training time</a:t>
            </a:r>
            <a:endParaRPr sz="1800"/>
          </a:p>
          <a:p>
            <a:pPr indent="0" lvl="0" marL="0" rtl="0" algn="l">
              <a:spcBef>
                <a:spcPts val="1600"/>
              </a:spcBef>
              <a:spcAft>
                <a:spcPts val="0"/>
              </a:spcAft>
              <a:buNone/>
            </a:pPr>
            <a:r>
              <a:rPr b="1" lang="en" sz="1800"/>
              <a:t>Monte Carlo simulation </a:t>
            </a:r>
            <a:endParaRPr b="1" sz="1800"/>
          </a:p>
          <a:p>
            <a:pPr indent="0" lvl="0" marL="0" rtl="0" algn="l">
              <a:spcBef>
                <a:spcPts val="1600"/>
              </a:spcBef>
              <a:spcAft>
                <a:spcPts val="0"/>
              </a:spcAft>
              <a:buNone/>
            </a:pPr>
            <a:r>
              <a:rPr lang="en" sz="1800"/>
              <a:t>Game is played</a:t>
            </a:r>
            <a:r>
              <a:rPr lang="en" sz="1800"/>
              <a:t> by starting in a random state (not necessarily the beginning) and plays until the end.</a:t>
            </a:r>
            <a:endParaRPr sz="1800"/>
          </a:p>
          <a:p>
            <a:pPr indent="0" lvl="0" marL="0" rtl="0" algn="l">
              <a:spcBef>
                <a:spcPts val="0"/>
              </a:spcBef>
              <a:spcAft>
                <a:spcPts val="1600"/>
              </a:spcAft>
              <a:buNone/>
            </a:pPr>
            <a:r>
              <a:rPr lang="en" sz="1800"/>
              <a:t>This agent was evaluated separately against a Random and Greedy Player</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Monte Carlo Simulation</a:t>
            </a:r>
            <a:endParaRPr/>
          </a:p>
        </p:txBody>
      </p:sp>
      <p:sp>
        <p:nvSpPr>
          <p:cNvPr id="187" name="Google Shape;187;p21"/>
          <p:cNvSpPr txBox="1"/>
          <p:nvPr>
            <p:ph idx="1" type="body"/>
          </p:nvPr>
        </p:nvSpPr>
        <p:spPr>
          <a:xfrm>
            <a:off x="1145100" y="1567550"/>
            <a:ext cx="7480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agent plays the game by starting in a random state (not necessarily the beginning) and plays until the end </a:t>
            </a:r>
            <a:endParaRPr sz="1800"/>
          </a:p>
          <a:p>
            <a:pPr indent="-317500" lvl="1" marL="914400" rtl="0" algn="l">
              <a:spcBef>
                <a:spcPts val="1600"/>
              </a:spcBef>
              <a:spcAft>
                <a:spcPts val="0"/>
              </a:spcAft>
              <a:buSzPts val="1400"/>
              <a:buChar char="○"/>
            </a:pPr>
            <a:r>
              <a:rPr lang="en" sz="1400"/>
              <a:t>W</a:t>
            </a:r>
            <a:r>
              <a:rPr lang="en" sz="1400"/>
              <a:t>hile recording states, actions, and rewards within the confines of the game</a:t>
            </a:r>
            <a:endParaRPr sz="1400"/>
          </a:p>
          <a:p>
            <a:pPr indent="-317500" lvl="1" marL="914400" rtl="0" algn="l">
              <a:spcBef>
                <a:spcPts val="0"/>
              </a:spcBef>
              <a:spcAft>
                <a:spcPts val="0"/>
              </a:spcAft>
              <a:buSzPts val="1400"/>
              <a:buChar char="○"/>
            </a:pPr>
            <a:r>
              <a:rPr lang="en" sz="1400"/>
              <a:t>Caveat is the simulation might not visit all states of the game</a:t>
            </a:r>
            <a:endParaRPr sz="1400"/>
          </a:p>
          <a:p>
            <a:pPr indent="0" lvl="0" marL="0" rtl="0" algn="l">
              <a:spcBef>
                <a:spcPts val="1600"/>
              </a:spcBef>
              <a:spcAft>
                <a:spcPts val="0"/>
              </a:spcAft>
              <a:buNone/>
            </a:pPr>
            <a:r>
              <a:rPr lang="en" sz="1800"/>
              <a:t>The agent was evaluated separately against a Random and Greedy Player</a:t>
            </a:r>
            <a:endParaRPr sz="1800"/>
          </a:p>
          <a:p>
            <a:pPr indent="0" lvl="0" marL="0" rtl="0" algn="l">
              <a:spcBef>
                <a:spcPts val="1600"/>
              </a:spcBef>
              <a:spcAft>
                <a:spcPts val="1600"/>
              </a:spcAft>
              <a:buNone/>
            </a:pPr>
            <a:r>
              <a:rPr b="1" lang="en" sz="1800"/>
              <a:t>Results</a:t>
            </a:r>
            <a:r>
              <a:rPr lang="en" sz="1800"/>
              <a:t>: The agent suffered some defeats but over the long run the agent will have a higher win % than the greedy player</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