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AC2133F6-C66E-4BDA-A2FC-6EC976B5BE37}" type="datetimeFigureOut">
              <a:rPr lang="en-US" smtClean="0"/>
              <a:pPr/>
              <a:t>8/6/2013</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30DD0E1A-0806-48B5-B44C-2A8F58E462E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2133F6-C66E-4BDA-A2FC-6EC976B5BE37}" type="datetimeFigureOut">
              <a:rPr lang="en-US" smtClean="0"/>
              <a:pPr/>
              <a:t>8/6/2013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DD0E1A-0806-48B5-B44C-2A8F58E462E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2133F6-C66E-4BDA-A2FC-6EC976B5BE37}" type="datetimeFigureOut">
              <a:rPr lang="en-US" smtClean="0"/>
              <a:pPr/>
              <a:t>8/6/2013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DD0E1A-0806-48B5-B44C-2A8F58E462E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2133F6-C66E-4BDA-A2FC-6EC976B5BE37}" type="datetimeFigureOut">
              <a:rPr lang="en-US" smtClean="0"/>
              <a:pPr/>
              <a:t>8/6/2013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DD0E1A-0806-48B5-B44C-2A8F58E462E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C2133F6-C66E-4BDA-A2FC-6EC976B5BE37}" type="datetimeFigureOut">
              <a:rPr lang="en-US" smtClean="0"/>
              <a:pPr/>
              <a:t>8/6/2013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DD0E1A-0806-48B5-B44C-2A8F58E462E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C2133F6-C66E-4BDA-A2FC-6EC976B5BE37}" type="datetimeFigureOut">
              <a:rPr lang="en-US" smtClean="0"/>
              <a:pPr/>
              <a:t>8/6/2013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DD0E1A-0806-48B5-B44C-2A8F58E462E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AC2133F6-C66E-4BDA-A2FC-6EC976B5BE37}" type="datetimeFigureOut">
              <a:rPr lang="en-US" smtClean="0"/>
              <a:pPr/>
              <a:t>8/6/2013</a:t>
            </a:fld>
            <a:endParaRPr lang="en-US"/>
          </a:p>
        </p:txBody>
      </p:sp>
      <p:sp>
        <p:nvSpPr>
          <p:cNvPr id="27" name="Slide Number Placeholder 26"/>
          <p:cNvSpPr>
            <a:spLocks noGrp="1"/>
          </p:cNvSpPr>
          <p:nvPr>
            <p:ph type="sldNum" sz="quarter" idx="11"/>
          </p:nvPr>
        </p:nvSpPr>
        <p:spPr/>
        <p:txBody>
          <a:bodyPr rtlCol="0"/>
          <a:lstStyle/>
          <a:p>
            <a:fld id="{30DD0E1A-0806-48B5-B44C-2A8F58E462E4}"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AC2133F6-C66E-4BDA-A2FC-6EC976B5BE37}" type="datetimeFigureOut">
              <a:rPr lang="en-US" smtClean="0"/>
              <a:pPr/>
              <a:t>8/6/2013</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30DD0E1A-0806-48B5-B44C-2A8F58E462E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2133F6-C66E-4BDA-A2FC-6EC976B5BE37}" type="datetimeFigureOut">
              <a:rPr lang="en-US" smtClean="0"/>
              <a:pPr/>
              <a:t>8/6/2013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DD0E1A-0806-48B5-B44C-2A8F58E462E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C2133F6-C66E-4BDA-A2FC-6EC976B5BE37}" type="datetimeFigureOut">
              <a:rPr lang="en-US" smtClean="0"/>
              <a:pPr/>
              <a:t>8/6/2013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DD0E1A-0806-48B5-B44C-2A8F58E462E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C2133F6-C66E-4BDA-A2FC-6EC976B5BE37}" type="datetimeFigureOut">
              <a:rPr lang="en-US" smtClean="0"/>
              <a:pPr/>
              <a:t>8/6/2013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DD0E1A-0806-48B5-B44C-2A8F58E462E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AC2133F6-C66E-4BDA-A2FC-6EC976B5BE37}" type="datetimeFigureOut">
              <a:rPr lang="en-US" smtClean="0"/>
              <a:pPr/>
              <a:t>8/6/2013</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30DD0E1A-0806-48B5-B44C-2A8F58E462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 Id="rId5" Type="http://schemas.openxmlformats.org/officeDocument/2006/relationships/image" Target="../media/image5.jpe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8458200" cy="1470025"/>
          </a:xfrm>
        </p:spPr>
        <p:txBody>
          <a:bodyPr>
            <a:normAutofit fontScale="90000"/>
          </a:bodyPr>
          <a:lstStyle/>
          <a:p>
            <a:r>
              <a:rPr lang="en-US" dirty="0" smtClean="0"/>
              <a:t>Installation and Integration of Virtual Clusters onto </a:t>
            </a:r>
            <a:r>
              <a:rPr lang="en-US" dirty="0" err="1" smtClean="0"/>
              <a:t>Pragma</a:t>
            </a:r>
            <a:r>
              <a:rPr lang="en-US" dirty="0" smtClean="0"/>
              <a:t> Grid</a:t>
            </a:r>
            <a:endParaRPr lang="en-US" dirty="0"/>
          </a:p>
        </p:txBody>
      </p:sp>
      <p:sp>
        <p:nvSpPr>
          <p:cNvPr id="3" name="Subtitle 2"/>
          <p:cNvSpPr>
            <a:spLocks noGrp="1"/>
          </p:cNvSpPr>
          <p:nvPr>
            <p:ph type="subTitle" idx="1"/>
          </p:nvPr>
        </p:nvSpPr>
        <p:spPr>
          <a:xfrm>
            <a:off x="5943600" y="5715000"/>
            <a:ext cx="2895600" cy="457200"/>
          </a:xfrm>
        </p:spPr>
        <p:txBody>
          <a:bodyPr>
            <a:normAutofit fontScale="55000" lnSpcReduction="20000"/>
          </a:bodyPr>
          <a:lstStyle/>
          <a:p>
            <a:r>
              <a:rPr lang="en-US" dirty="0" smtClean="0"/>
              <a:t>NAIST  Nara, Japan</a:t>
            </a:r>
          </a:p>
          <a:p>
            <a:r>
              <a:rPr lang="en-US" dirty="0" smtClean="0"/>
              <a:t>Kevin Lam  07/31/13</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a:bodyPr>
          <a:lstStyle/>
          <a:p>
            <a:r>
              <a:rPr lang="en-US" dirty="0" smtClean="0"/>
              <a:t>Week 6: Getting in Contact</a:t>
            </a:r>
            <a:endParaRPr lang="en-US" dirty="0"/>
          </a:p>
        </p:txBody>
      </p:sp>
      <p:sp>
        <p:nvSpPr>
          <p:cNvPr id="3" name="Content Placeholder 2"/>
          <p:cNvSpPr>
            <a:spLocks noGrp="1"/>
          </p:cNvSpPr>
          <p:nvPr>
            <p:ph idx="1"/>
          </p:nvPr>
        </p:nvSpPr>
        <p:spPr>
          <a:xfrm>
            <a:off x="457200" y="1752600"/>
            <a:ext cx="8229600" cy="4821936"/>
          </a:xfrm>
        </p:spPr>
        <p:txBody>
          <a:bodyPr>
            <a:normAutofit fontScale="77500" lnSpcReduction="20000"/>
          </a:bodyPr>
          <a:lstStyle/>
          <a:p>
            <a:r>
              <a:rPr lang="en-US" dirty="0" smtClean="0"/>
              <a:t>Deployment of the VMs were discussed with the PRAGMA administrator through Skype. Details about the VMs were exchanged such as machine bit size, hard disk space needed, memory usage, and the type of programs used. It was decided that we would upload the VMs onto our Rocks account where they would be retrieved. After they have been uploaded onto </a:t>
            </a:r>
            <a:r>
              <a:rPr lang="en-US" dirty="0" err="1" smtClean="0"/>
              <a:t>Gfarm</a:t>
            </a:r>
            <a:r>
              <a:rPr lang="en-US" dirty="0" smtClean="0"/>
              <a:t>, we would see if there are any issues with deploying them. </a:t>
            </a:r>
          </a:p>
          <a:p>
            <a:pPr lvl="1">
              <a:buClr>
                <a:schemeClr val="accent3"/>
              </a:buClr>
              <a:buFont typeface="Wingdings" pitchFamily="2" charset="2"/>
              <a:buChar char="§"/>
            </a:pPr>
            <a:endParaRPr lang="en-US" dirty="0" smtClean="0">
              <a:solidFill>
                <a:schemeClr val="tx1"/>
              </a:solidFill>
            </a:endParaRPr>
          </a:p>
          <a:p>
            <a:pPr lvl="1">
              <a:buClr>
                <a:schemeClr val="accent3"/>
              </a:buClr>
              <a:buFont typeface="Wingdings" pitchFamily="2" charset="2"/>
              <a:buChar char="§"/>
            </a:pPr>
            <a:r>
              <a:rPr lang="en-US" dirty="0" err="1" smtClean="0">
                <a:solidFill>
                  <a:schemeClr val="tx1"/>
                </a:solidFill>
              </a:rPr>
              <a:t>Masternode</a:t>
            </a:r>
            <a:r>
              <a:rPr lang="en-US" dirty="0" smtClean="0">
                <a:solidFill>
                  <a:schemeClr val="tx1"/>
                </a:solidFill>
              </a:rPr>
              <a:t>/Slavenode1 </a:t>
            </a:r>
            <a:r>
              <a:rPr lang="en-US" dirty="0" smtClean="0">
                <a:solidFill>
                  <a:schemeClr val="tx1"/>
                </a:solidFill>
              </a:rPr>
              <a:t>(machine 32 bit, </a:t>
            </a:r>
            <a:r>
              <a:rPr lang="en-US" dirty="0" err="1" smtClean="0">
                <a:solidFill>
                  <a:schemeClr val="tx1"/>
                </a:solidFill>
              </a:rPr>
              <a:t>os</a:t>
            </a:r>
            <a:r>
              <a:rPr lang="en-US" dirty="0" smtClean="0">
                <a:solidFill>
                  <a:schemeClr val="tx1"/>
                </a:solidFill>
              </a:rPr>
              <a:t> 32 bit, </a:t>
            </a:r>
            <a:r>
              <a:rPr lang="en-US" dirty="0" err="1" smtClean="0">
                <a:solidFill>
                  <a:schemeClr val="tx1"/>
                </a:solidFill>
              </a:rPr>
              <a:t>CentOS</a:t>
            </a:r>
            <a:r>
              <a:rPr lang="en-US" dirty="0" smtClean="0">
                <a:solidFill>
                  <a:schemeClr val="tx1"/>
                </a:solidFill>
              </a:rPr>
              <a:t> 5.9, </a:t>
            </a:r>
            <a:r>
              <a:rPr lang="en-US" dirty="0" err="1" smtClean="0">
                <a:solidFill>
                  <a:schemeClr val="tx1"/>
                </a:solidFill>
              </a:rPr>
              <a:t>gcc</a:t>
            </a:r>
            <a:r>
              <a:rPr lang="en-US" dirty="0" smtClean="0">
                <a:solidFill>
                  <a:schemeClr val="tx1"/>
                </a:solidFill>
              </a:rPr>
              <a:t> 4.1.2, and Dock 6.2) was uploaded. </a:t>
            </a:r>
          </a:p>
          <a:p>
            <a:endParaRPr lang="en-US" dirty="0" smtClean="0"/>
          </a:p>
          <a:p>
            <a:r>
              <a:rPr lang="en-US" dirty="0" smtClean="0"/>
              <a:t>An </a:t>
            </a:r>
            <a:r>
              <a:rPr lang="en-US" dirty="0" smtClean="0"/>
              <a:t>issue was encountered regarding the inability to use the </a:t>
            </a:r>
            <a:r>
              <a:rPr lang="en-US" dirty="0" err="1" smtClean="0"/>
              <a:t>virsh</a:t>
            </a:r>
            <a:r>
              <a:rPr lang="en-US" dirty="0" smtClean="0"/>
              <a:t> command to acquire an .xml file of the VM image, but it was resolved. Also there was a problem with the image files being corrupted during transfer. We had to repackage them into .</a:t>
            </a:r>
            <a:r>
              <a:rPr lang="en-US" dirty="0" err="1" smtClean="0"/>
              <a:t>gz</a:t>
            </a:r>
            <a:r>
              <a:rPr lang="en-US" dirty="0" smtClean="0"/>
              <a:t> files. </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normAutofit fontScale="90000"/>
          </a:bodyPr>
          <a:lstStyle/>
          <a:p>
            <a:r>
              <a:rPr lang="en-US" dirty="0" smtClean="0"/>
              <a:t>Week 6: Getting in Contact </a:t>
            </a:r>
            <a:r>
              <a:rPr lang="en-US" sz="2800" dirty="0" smtClean="0"/>
              <a:t>(Continued)</a:t>
            </a:r>
            <a:endParaRPr lang="en-US" sz="2800" dirty="0"/>
          </a:p>
        </p:txBody>
      </p:sp>
      <p:sp>
        <p:nvSpPr>
          <p:cNvPr id="3" name="Content Placeholder 2"/>
          <p:cNvSpPr>
            <a:spLocks noGrp="1"/>
          </p:cNvSpPr>
          <p:nvPr>
            <p:ph idx="1"/>
          </p:nvPr>
        </p:nvSpPr>
        <p:spPr>
          <a:xfrm>
            <a:off x="457200" y="1676400"/>
            <a:ext cx="8229600" cy="4898136"/>
          </a:xfrm>
        </p:spPr>
        <p:txBody>
          <a:bodyPr>
            <a:normAutofit fontScale="77500" lnSpcReduction="20000"/>
          </a:bodyPr>
          <a:lstStyle/>
          <a:p>
            <a:r>
              <a:rPr lang="en-US" dirty="0" smtClean="0"/>
              <a:t>There was a problem with </a:t>
            </a:r>
            <a:r>
              <a:rPr lang="en-US" dirty="0" err="1" smtClean="0"/>
              <a:t>mpirun</a:t>
            </a:r>
            <a:r>
              <a:rPr lang="en-US" dirty="0" smtClean="0"/>
              <a:t> on the VM Sailboat. The issue lies with the GNU C library. It could possibly be due to </a:t>
            </a:r>
            <a:r>
              <a:rPr lang="en-US" dirty="0" err="1" smtClean="0"/>
              <a:t>CentOS</a:t>
            </a:r>
            <a:r>
              <a:rPr lang="en-US" dirty="0" smtClean="0"/>
              <a:t> 5.9 lacking GLIBC version 2.7. </a:t>
            </a:r>
          </a:p>
          <a:p>
            <a:endParaRPr lang="en-US" dirty="0" smtClean="0"/>
          </a:p>
          <a:p>
            <a:r>
              <a:rPr lang="en-US" dirty="0" smtClean="0"/>
              <a:t>Test </a:t>
            </a:r>
            <a:r>
              <a:rPr lang="en-US" dirty="0" smtClean="0"/>
              <a:t>suite was run for both Sailboat and Master VMs using Dock 6.2. The results were compared for 4 VMs containing different specifications.</a:t>
            </a:r>
          </a:p>
          <a:p>
            <a:pPr lvl="1">
              <a:buClr>
                <a:schemeClr val="accent3"/>
              </a:buClr>
              <a:buFont typeface="Wingdings" pitchFamily="2" charset="2"/>
              <a:buChar char="§"/>
            </a:pPr>
            <a:endParaRPr lang="en-US" dirty="0" smtClean="0">
              <a:solidFill>
                <a:schemeClr val="tx1"/>
              </a:solidFill>
            </a:endParaRPr>
          </a:p>
          <a:p>
            <a:pPr lvl="1">
              <a:buClr>
                <a:schemeClr val="accent3"/>
              </a:buClr>
              <a:buFont typeface="Wingdings" pitchFamily="2" charset="2"/>
              <a:buChar char="§"/>
            </a:pPr>
            <a:r>
              <a:rPr lang="en-US" dirty="0" smtClean="0">
                <a:solidFill>
                  <a:schemeClr val="tx1"/>
                </a:solidFill>
              </a:rPr>
              <a:t>We’ve </a:t>
            </a:r>
            <a:r>
              <a:rPr lang="en-US" dirty="0" smtClean="0">
                <a:solidFill>
                  <a:schemeClr val="tx1"/>
                </a:solidFill>
              </a:rPr>
              <a:t>come to the conclusion that a 32 bit OS, regardless of machine bit, gave us results closest to </a:t>
            </a:r>
            <a:r>
              <a:rPr lang="en-US" dirty="0" err="1" smtClean="0">
                <a:solidFill>
                  <a:schemeClr val="tx1"/>
                </a:solidFill>
              </a:rPr>
              <a:t>Wenwai’s</a:t>
            </a:r>
            <a:r>
              <a:rPr lang="en-US" dirty="0" smtClean="0">
                <a:solidFill>
                  <a:schemeClr val="tx1"/>
                </a:solidFill>
              </a:rPr>
              <a:t> developer results. Although our results did not match up closely with our developer results. </a:t>
            </a:r>
          </a:p>
          <a:p>
            <a:pPr lvl="1">
              <a:buClr>
                <a:schemeClr val="accent3"/>
              </a:buClr>
              <a:buFont typeface="Wingdings" pitchFamily="2" charset="2"/>
              <a:buChar char="§"/>
            </a:pPr>
            <a:endParaRPr lang="en-US" dirty="0" smtClean="0">
              <a:solidFill>
                <a:schemeClr val="tx1"/>
              </a:solidFill>
            </a:endParaRPr>
          </a:p>
          <a:p>
            <a:pPr lvl="1">
              <a:buClr>
                <a:schemeClr val="accent3"/>
              </a:buClr>
              <a:buFont typeface="Wingdings" pitchFamily="2" charset="2"/>
              <a:buChar char="§"/>
            </a:pPr>
            <a:r>
              <a:rPr lang="en-US" dirty="0" smtClean="0">
                <a:solidFill>
                  <a:schemeClr val="tx1"/>
                </a:solidFill>
              </a:rPr>
              <a:t>A </a:t>
            </a:r>
            <a:r>
              <a:rPr lang="en-US" dirty="0" smtClean="0">
                <a:solidFill>
                  <a:schemeClr val="tx1"/>
                </a:solidFill>
              </a:rPr>
              <a:t>different </a:t>
            </a:r>
            <a:r>
              <a:rPr lang="en-US" dirty="0" err="1" smtClean="0">
                <a:solidFill>
                  <a:schemeClr val="tx1"/>
                </a:solidFill>
              </a:rPr>
              <a:t>gcc</a:t>
            </a:r>
            <a:r>
              <a:rPr lang="en-US" dirty="0" smtClean="0">
                <a:solidFill>
                  <a:schemeClr val="tx1"/>
                </a:solidFill>
              </a:rPr>
              <a:t> could have made a difference, but in our case it didn’t. This could be because our </a:t>
            </a:r>
            <a:r>
              <a:rPr lang="en-US" dirty="0" err="1" smtClean="0">
                <a:solidFill>
                  <a:schemeClr val="tx1"/>
                </a:solidFill>
              </a:rPr>
              <a:t>gcc</a:t>
            </a:r>
            <a:r>
              <a:rPr lang="en-US" dirty="0" smtClean="0">
                <a:solidFill>
                  <a:schemeClr val="tx1"/>
                </a:solidFill>
              </a:rPr>
              <a:t> was a change from 4.1.2 to 4.7.7 whereas </a:t>
            </a:r>
            <a:r>
              <a:rPr lang="en-US" dirty="0" err="1" smtClean="0">
                <a:solidFill>
                  <a:schemeClr val="tx1"/>
                </a:solidFill>
              </a:rPr>
              <a:t>Wenwai’s</a:t>
            </a:r>
            <a:r>
              <a:rPr lang="en-US" dirty="0" smtClean="0">
                <a:solidFill>
                  <a:schemeClr val="tx1"/>
                </a:solidFill>
              </a:rPr>
              <a:t> </a:t>
            </a:r>
            <a:r>
              <a:rPr lang="en-US" dirty="0" err="1" smtClean="0">
                <a:solidFill>
                  <a:schemeClr val="tx1"/>
                </a:solidFill>
              </a:rPr>
              <a:t>gcc</a:t>
            </a:r>
            <a:r>
              <a:rPr lang="en-US" dirty="0" smtClean="0">
                <a:solidFill>
                  <a:schemeClr val="tx1"/>
                </a:solidFill>
              </a:rPr>
              <a:t> change was from 3.4.6 to 4.1.2 (a more significant change).</a:t>
            </a:r>
            <a:endParaRPr 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9848"/>
          </a:xfrm>
        </p:spPr>
        <p:txBody>
          <a:bodyPr>
            <a:normAutofit fontScale="90000"/>
          </a:bodyPr>
          <a:lstStyle/>
          <a:p>
            <a:r>
              <a:rPr lang="en-US" dirty="0" smtClean="0"/>
              <a:t>Week 6: Getting in Contact (Results)</a:t>
            </a:r>
            <a:endParaRPr lang="en-US" dirty="0"/>
          </a:p>
        </p:txBody>
      </p:sp>
      <p:graphicFrame>
        <p:nvGraphicFramePr>
          <p:cNvPr id="3" name="Table 2"/>
          <p:cNvGraphicFramePr>
            <a:graphicFrameLocks noGrp="1"/>
          </p:cNvGraphicFramePr>
          <p:nvPr/>
        </p:nvGraphicFramePr>
        <p:xfrm>
          <a:off x="685799" y="1981211"/>
          <a:ext cx="7620001" cy="4495799"/>
        </p:xfrm>
        <a:graphic>
          <a:graphicData uri="http://schemas.openxmlformats.org/drawingml/2006/table">
            <a:tbl>
              <a:tblPr/>
              <a:tblGrid>
                <a:gridCol w="1056443"/>
                <a:gridCol w="878889"/>
                <a:gridCol w="861134"/>
                <a:gridCol w="1029810"/>
                <a:gridCol w="1029810"/>
                <a:gridCol w="1020933"/>
                <a:gridCol w="864093"/>
                <a:gridCol w="878889"/>
              </a:tblGrid>
              <a:tr h="236621">
                <a:tc gridSpan="8">
                  <a:txBody>
                    <a:bodyPr/>
                    <a:lstStyle/>
                    <a:p>
                      <a:pPr algn="ctr" fontAlgn="b"/>
                      <a:r>
                        <a:rPr lang="en-US" sz="900" b="1" i="0" u="none" strike="noStrike">
                          <a:solidFill>
                            <a:srgbClr val="FFFFFF"/>
                          </a:solidFill>
                          <a:latin typeface="Calibri"/>
                        </a:rPr>
                        <a:t>VM Tests</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36621">
                <a:tc>
                  <a:txBody>
                    <a:bodyPr/>
                    <a:lstStyle/>
                    <a:p>
                      <a:pPr algn="l" fontAlgn="b"/>
                      <a:r>
                        <a:rPr lang="en-US" sz="900" b="1" i="0" u="none" strike="noStrike" dirty="0">
                          <a:solidFill>
                            <a:srgbClr val="000000"/>
                          </a:solidFill>
                          <a:latin typeface="Calibri"/>
                        </a:rPr>
                        <a:t>Machine bit</a:t>
                      </a:r>
                    </a:p>
                  </a:txBody>
                  <a:tcPr marL="7110" marR="7110" marT="711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900" b="1" i="0" u="none" strike="noStrike">
                          <a:solidFill>
                            <a:srgbClr val="000000"/>
                          </a:solidFill>
                          <a:latin typeface="Calibri"/>
                        </a:rPr>
                        <a:t> </a:t>
                      </a:r>
                    </a:p>
                  </a:txBody>
                  <a:tcPr marL="7110" marR="7110" marT="711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a:solidFill>
                            <a:srgbClr val="000000"/>
                          </a:solidFill>
                          <a:latin typeface="Calibri"/>
                        </a:rPr>
                        <a:t>32</a:t>
                      </a:r>
                    </a:p>
                  </a:txBody>
                  <a:tcPr marL="7110" marR="7110" marT="711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a:solidFill>
                            <a:srgbClr val="000000"/>
                          </a:solidFill>
                          <a:latin typeface="Calibri"/>
                        </a:rPr>
                        <a:t>64</a:t>
                      </a:r>
                    </a:p>
                  </a:txBody>
                  <a:tcPr marL="7110" marR="7110" marT="711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a:solidFill>
                            <a:srgbClr val="000000"/>
                          </a:solidFill>
                          <a:latin typeface="Calibri"/>
                        </a:rPr>
                        <a:t>64</a:t>
                      </a:r>
                    </a:p>
                  </a:txBody>
                  <a:tcPr marL="7110" marR="7110" marT="711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a:solidFill>
                            <a:srgbClr val="000000"/>
                          </a:solidFill>
                          <a:latin typeface="Calibri"/>
                        </a:rPr>
                        <a:t>64</a:t>
                      </a:r>
                    </a:p>
                  </a:txBody>
                  <a:tcPr marL="7110" marR="7110" marT="711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a:solidFill>
                            <a:srgbClr val="000000"/>
                          </a:solidFill>
                          <a:latin typeface="Calibri"/>
                        </a:rPr>
                        <a:t> </a:t>
                      </a:r>
                    </a:p>
                  </a:txBody>
                  <a:tcPr marL="7110" marR="7110" marT="711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a:solidFill>
                            <a:srgbClr val="000000"/>
                          </a:solidFill>
                          <a:latin typeface="Calibri"/>
                        </a:rPr>
                        <a:t>64</a:t>
                      </a:r>
                    </a:p>
                  </a:txBody>
                  <a:tcPr marL="7110" marR="7110" marT="7110" marB="0" anchor="b">
                    <a:lnL>
                      <a:noFill/>
                    </a:lnL>
                    <a:lnR>
                      <a:noFill/>
                    </a:lnR>
                    <a:lnT w="12700" cap="flat" cmpd="sng" algn="ctr">
                      <a:solidFill>
                        <a:srgbClr val="000000"/>
                      </a:solidFill>
                      <a:prstDash val="solid"/>
                      <a:round/>
                      <a:headEnd type="none" w="med" len="med"/>
                      <a:tailEnd type="none" w="med" len="med"/>
                    </a:lnT>
                    <a:lnB>
                      <a:noFill/>
                    </a:lnB>
                  </a:tcPr>
                </a:tc>
              </a:tr>
              <a:tr h="236621">
                <a:tc>
                  <a:txBody>
                    <a:bodyPr/>
                    <a:lstStyle/>
                    <a:p>
                      <a:pPr algn="l" fontAlgn="b"/>
                      <a:r>
                        <a:rPr lang="en-US" sz="900" b="1" i="0" u="none" strike="noStrike">
                          <a:solidFill>
                            <a:srgbClr val="000000"/>
                          </a:solidFill>
                          <a:latin typeface="Calibri"/>
                        </a:rPr>
                        <a:t>OS bit</a:t>
                      </a:r>
                    </a:p>
                  </a:txBody>
                  <a:tcPr marL="7110" marR="7110" marT="711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1" i="0" u="none" strike="noStrike">
                        <a:solidFill>
                          <a:srgbClr val="000000"/>
                        </a:solidFill>
                        <a:latin typeface="Calibri"/>
                      </a:endParaRPr>
                    </a:p>
                  </a:txBody>
                  <a:tcPr marL="7110" marR="7110" marT="7110" marB="0" anchor="b">
                    <a:lnL>
                      <a:noFill/>
                    </a:lnL>
                    <a:lnR>
                      <a:noFill/>
                    </a:lnR>
                    <a:lnT>
                      <a:noFill/>
                    </a:lnT>
                    <a:lnB>
                      <a:noFill/>
                    </a:lnB>
                  </a:tcPr>
                </a:tc>
                <a:tc>
                  <a:txBody>
                    <a:bodyPr/>
                    <a:lstStyle/>
                    <a:p>
                      <a:pPr algn="ctr" fontAlgn="b"/>
                      <a:r>
                        <a:rPr lang="en-US" sz="900" b="0" i="0" u="none" strike="noStrike">
                          <a:solidFill>
                            <a:srgbClr val="000000"/>
                          </a:solidFill>
                          <a:latin typeface="Calibri"/>
                        </a:rPr>
                        <a:t>32</a:t>
                      </a:r>
                    </a:p>
                  </a:txBody>
                  <a:tcPr marL="7110" marR="7110" marT="7110" marB="0" anchor="b">
                    <a:lnL>
                      <a:noFill/>
                    </a:lnL>
                    <a:lnR>
                      <a:noFill/>
                    </a:lnR>
                    <a:lnT>
                      <a:noFill/>
                    </a:lnT>
                    <a:lnB>
                      <a:noFill/>
                    </a:lnB>
                  </a:tcPr>
                </a:tc>
                <a:tc>
                  <a:txBody>
                    <a:bodyPr/>
                    <a:lstStyle/>
                    <a:p>
                      <a:pPr algn="ctr" fontAlgn="b"/>
                      <a:r>
                        <a:rPr lang="en-US" sz="900" b="0" i="0" u="none" strike="noStrike">
                          <a:solidFill>
                            <a:srgbClr val="000000"/>
                          </a:solidFill>
                          <a:latin typeface="Calibri"/>
                        </a:rPr>
                        <a:t>32</a:t>
                      </a:r>
                    </a:p>
                  </a:txBody>
                  <a:tcPr marL="7110" marR="7110" marT="7110" marB="0" anchor="b">
                    <a:lnL>
                      <a:noFill/>
                    </a:lnL>
                    <a:lnR>
                      <a:noFill/>
                    </a:lnR>
                    <a:lnT>
                      <a:noFill/>
                    </a:lnT>
                    <a:lnB>
                      <a:noFill/>
                    </a:lnB>
                  </a:tcPr>
                </a:tc>
                <a:tc>
                  <a:txBody>
                    <a:bodyPr/>
                    <a:lstStyle/>
                    <a:p>
                      <a:pPr algn="ctr" fontAlgn="b"/>
                      <a:r>
                        <a:rPr lang="en-US" sz="900" b="0" i="0" u="none" strike="noStrike">
                          <a:solidFill>
                            <a:srgbClr val="000000"/>
                          </a:solidFill>
                          <a:latin typeface="Calibri"/>
                        </a:rPr>
                        <a:t>64</a:t>
                      </a:r>
                    </a:p>
                  </a:txBody>
                  <a:tcPr marL="7110" marR="7110" marT="7110" marB="0" anchor="b">
                    <a:lnL>
                      <a:noFill/>
                    </a:lnL>
                    <a:lnR>
                      <a:noFill/>
                    </a:lnR>
                    <a:lnT>
                      <a:noFill/>
                    </a:lnT>
                    <a:lnB>
                      <a:noFill/>
                    </a:lnB>
                  </a:tcPr>
                </a:tc>
                <a:tc>
                  <a:txBody>
                    <a:bodyPr/>
                    <a:lstStyle/>
                    <a:p>
                      <a:pPr algn="ctr" fontAlgn="b"/>
                      <a:r>
                        <a:rPr lang="en-US" sz="900" b="0" i="0" u="none" strike="noStrike">
                          <a:solidFill>
                            <a:srgbClr val="000000"/>
                          </a:solidFill>
                          <a:latin typeface="Calibri"/>
                        </a:rPr>
                        <a:t>64</a:t>
                      </a:r>
                    </a:p>
                  </a:txBody>
                  <a:tcPr marL="7110" marR="7110" marT="711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endParaRPr lang="en-US" sz="900" b="0" i="0" u="none" strike="noStrike">
                        <a:solidFill>
                          <a:srgbClr val="000000"/>
                        </a:solidFill>
                        <a:latin typeface="Calibri"/>
                      </a:endParaRPr>
                    </a:p>
                  </a:txBody>
                  <a:tcPr marL="7110" marR="7110" marT="711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900" b="0" i="0" u="none" strike="noStrike">
                          <a:solidFill>
                            <a:srgbClr val="000000"/>
                          </a:solidFill>
                          <a:latin typeface="Calibri"/>
                        </a:rPr>
                        <a:t>64</a:t>
                      </a:r>
                    </a:p>
                  </a:txBody>
                  <a:tcPr marL="7110" marR="7110" marT="7110" marB="0" anchor="b">
                    <a:lnL>
                      <a:noFill/>
                    </a:lnL>
                    <a:lnR>
                      <a:noFill/>
                    </a:lnR>
                    <a:lnT>
                      <a:noFill/>
                    </a:lnT>
                    <a:lnB>
                      <a:noFill/>
                    </a:lnB>
                  </a:tcPr>
                </a:tc>
              </a:tr>
              <a:tr h="236621">
                <a:tc>
                  <a:txBody>
                    <a:bodyPr/>
                    <a:lstStyle/>
                    <a:p>
                      <a:pPr algn="l" fontAlgn="b"/>
                      <a:r>
                        <a:rPr lang="en-US" sz="900" b="1" i="0" u="none" strike="noStrike">
                          <a:solidFill>
                            <a:srgbClr val="000000"/>
                          </a:solidFill>
                          <a:latin typeface="Calibri"/>
                        </a:rPr>
                        <a:t>CentOS</a:t>
                      </a:r>
                    </a:p>
                  </a:txBody>
                  <a:tcPr marL="7110" marR="7110" marT="711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1" i="0" u="none" strike="noStrike">
                        <a:solidFill>
                          <a:srgbClr val="000000"/>
                        </a:solidFill>
                        <a:latin typeface="Calibri"/>
                      </a:endParaRPr>
                    </a:p>
                  </a:txBody>
                  <a:tcPr marL="7110" marR="7110" marT="7110" marB="0" anchor="b">
                    <a:lnL>
                      <a:noFill/>
                    </a:lnL>
                    <a:lnR>
                      <a:noFill/>
                    </a:lnR>
                    <a:lnT>
                      <a:noFill/>
                    </a:lnT>
                    <a:lnB>
                      <a:noFill/>
                    </a:lnB>
                  </a:tcPr>
                </a:tc>
                <a:tc>
                  <a:txBody>
                    <a:bodyPr/>
                    <a:lstStyle/>
                    <a:p>
                      <a:pPr algn="ctr" fontAlgn="b"/>
                      <a:r>
                        <a:rPr lang="en-US" sz="900" b="0" i="0" u="none" strike="noStrike">
                          <a:solidFill>
                            <a:srgbClr val="000000"/>
                          </a:solidFill>
                          <a:latin typeface="Calibri"/>
                        </a:rPr>
                        <a:t>5.9</a:t>
                      </a:r>
                    </a:p>
                  </a:txBody>
                  <a:tcPr marL="7110" marR="7110" marT="7110" marB="0" anchor="b">
                    <a:lnL>
                      <a:noFill/>
                    </a:lnL>
                    <a:lnR>
                      <a:noFill/>
                    </a:lnR>
                    <a:lnT>
                      <a:noFill/>
                    </a:lnT>
                    <a:lnB>
                      <a:noFill/>
                    </a:lnB>
                  </a:tcPr>
                </a:tc>
                <a:tc>
                  <a:txBody>
                    <a:bodyPr/>
                    <a:lstStyle/>
                    <a:p>
                      <a:pPr algn="ctr" fontAlgn="b"/>
                      <a:r>
                        <a:rPr lang="en-US" sz="900" b="0" i="0" u="none" strike="noStrike">
                          <a:solidFill>
                            <a:srgbClr val="000000"/>
                          </a:solidFill>
                          <a:latin typeface="Calibri"/>
                        </a:rPr>
                        <a:t>5.2</a:t>
                      </a:r>
                    </a:p>
                  </a:txBody>
                  <a:tcPr marL="7110" marR="7110" marT="7110" marB="0" anchor="b">
                    <a:lnL>
                      <a:noFill/>
                    </a:lnL>
                    <a:lnR>
                      <a:noFill/>
                    </a:lnR>
                    <a:lnT>
                      <a:noFill/>
                    </a:lnT>
                    <a:lnB>
                      <a:noFill/>
                    </a:lnB>
                  </a:tcPr>
                </a:tc>
                <a:tc>
                  <a:txBody>
                    <a:bodyPr/>
                    <a:lstStyle/>
                    <a:p>
                      <a:pPr algn="ctr" fontAlgn="b"/>
                      <a:r>
                        <a:rPr lang="en-US" sz="900" b="0" i="0" u="none" strike="noStrike">
                          <a:solidFill>
                            <a:srgbClr val="000000"/>
                          </a:solidFill>
                          <a:latin typeface="Calibri"/>
                        </a:rPr>
                        <a:t>5.9</a:t>
                      </a:r>
                    </a:p>
                  </a:txBody>
                  <a:tcPr marL="7110" marR="7110" marT="7110" marB="0" anchor="b">
                    <a:lnL>
                      <a:noFill/>
                    </a:lnL>
                    <a:lnR>
                      <a:noFill/>
                    </a:lnR>
                    <a:lnT>
                      <a:noFill/>
                    </a:lnT>
                    <a:lnB>
                      <a:noFill/>
                    </a:lnB>
                  </a:tcPr>
                </a:tc>
                <a:tc>
                  <a:txBody>
                    <a:bodyPr/>
                    <a:lstStyle/>
                    <a:p>
                      <a:pPr algn="ctr" fontAlgn="b"/>
                      <a:r>
                        <a:rPr lang="en-US" sz="900" b="0" i="0" u="none" strike="noStrike">
                          <a:solidFill>
                            <a:srgbClr val="000000"/>
                          </a:solidFill>
                          <a:latin typeface="Calibri"/>
                        </a:rPr>
                        <a:t>6.4</a:t>
                      </a:r>
                    </a:p>
                  </a:txBody>
                  <a:tcPr marL="7110" marR="7110" marT="711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endParaRPr lang="en-US" sz="900" b="0" i="0" u="none" strike="noStrike">
                        <a:solidFill>
                          <a:srgbClr val="000000"/>
                        </a:solidFill>
                        <a:latin typeface="Calibri"/>
                      </a:endParaRPr>
                    </a:p>
                  </a:txBody>
                  <a:tcPr marL="7110" marR="7110" marT="711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900" b="0" i="0" u="none" strike="noStrike">
                          <a:solidFill>
                            <a:srgbClr val="000000"/>
                          </a:solidFill>
                          <a:latin typeface="Calibri"/>
                        </a:rPr>
                        <a:t>6.4</a:t>
                      </a:r>
                    </a:p>
                  </a:txBody>
                  <a:tcPr marL="7110" marR="7110" marT="7110" marB="0" anchor="b">
                    <a:lnL>
                      <a:noFill/>
                    </a:lnL>
                    <a:lnR>
                      <a:noFill/>
                    </a:lnR>
                    <a:lnT>
                      <a:noFill/>
                    </a:lnT>
                    <a:lnB>
                      <a:noFill/>
                    </a:lnB>
                  </a:tcPr>
                </a:tc>
              </a:tr>
              <a:tr h="236621">
                <a:tc>
                  <a:txBody>
                    <a:bodyPr/>
                    <a:lstStyle/>
                    <a:p>
                      <a:pPr algn="l" fontAlgn="b"/>
                      <a:r>
                        <a:rPr lang="en-US" sz="900" b="1" i="0" u="none" strike="noStrike">
                          <a:solidFill>
                            <a:srgbClr val="000000"/>
                          </a:solidFill>
                          <a:latin typeface="Calibri"/>
                        </a:rPr>
                        <a:t>gcc</a:t>
                      </a:r>
                    </a:p>
                  </a:txBody>
                  <a:tcPr marL="7110" marR="7110" marT="711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1" i="0" u="none" strike="noStrike">
                        <a:solidFill>
                          <a:srgbClr val="000000"/>
                        </a:solidFill>
                        <a:latin typeface="Calibri"/>
                      </a:endParaRPr>
                    </a:p>
                  </a:txBody>
                  <a:tcPr marL="7110" marR="7110" marT="7110" marB="0" anchor="b">
                    <a:lnL>
                      <a:noFill/>
                    </a:lnL>
                    <a:lnR>
                      <a:noFill/>
                    </a:lnR>
                    <a:lnT>
                      <a:noFill/>
                    </a:lnT>
                    <a:lnB>
                      <a:noFill/>
                    </a:lnB>
                  </a:tcPr>
                </a:tc>
                <a:tc>
                  <a:txBody>
                    <a:bodyPr/>
                    <a:lstStyle/>
                    <a:p>
                      <a:pPr algn="ctr" fontAlgn="b"/>
                      <a:r>
                        <a:rPr lang="en-US" sz="900" b="0" i="0" u="none" strike="noStrike">
                          <a:solidFill>
                            <a:srgbClr val="000000"/>
                          </a:solidFill>
                          <a:latin typeface="Calibri"/>
                        </a:rPr>
                        <a:t>4.1.2</a:t>
                      </a:r>
                    </a:p>
                  </a:txBody>
                  <a:tcPr marL="7110" marR="7110" marT="7110" marB="0" anchor="b">
                    <a:lnL>
                      <a:noFill/>
                    </a:lnL>
                    <a:lnR>
                      <a:noFill/>
                    </a:lnR>
                    <a:lnT>
                      <a:noFill/>
                    </a:lnT>
                    <a:lnB>
                      <a:noFill/>
                    </a:lnB>
                  </a:tcPr>
                </a:tc>
                <a:tc>
                  <a:txBody>
                    <a:bodyPr/>
                    <a:lstStyle/>
                    <a:p>
                      <a:pPr algn="ctr" fontAlgn="b"/>
                      <a:r>
                        <a:rPr lang="en-US" sz="900" b="0" i="0" u="none" strike="noStrike">
                          <a:solidFill>
                            <a:srgbClr val="000000"/>
                          </a:solidFill>
                          <a:latin typeface="Calibri"/>
                        </a:rPr>
                        <a:t>4.1.2</a:t>
                      </a:r>
                    </a:p>
                  </a:txBody>
                  <a:tcPr marL="7110" marR="7110" marT="7110" marB="0" anchor="b">
                    <a:lnL>
                      <a:noFill/>
                    </a:lnL>
                    <a:lnR>
                      <a:noFill/>
                    </a:lnR>
                    <a:lnT>
                      <a:noFill/>
                    </a:lnT>
                    <a:lnB>
                      <a:noFill/>
                    </a:lnB>
                  </a:tcPr>
                </a:tc>
                <a:tc>
                  <a:txBody>
                    <a:bodyPr/>
                    <a:lstStyle/>
                    <a:p>
                      <a:pPr algn="ctr" fontAlgn="b"/>
                      <a:r>
                        <a:rPr lang="en-US" sz="900" b="0" i="0" u="none" strike="noStrike">
                          <a:solidFill>
                            <a:srgbClr val="000000"/>
                          </a:solidFill>
                          <a:latin typeface="Calibri"/>
                        </a:rPr>
                        <a:t>4.1.2</a:t>
                      </a:r>
                    </a:p>
                  </a:txBody>
                  <a:tcPr marL="7110" marR="7110" marT="7110" marB="0" anchor="b">
                    <a:lnL>
                      <a:noFill/>
                    </a:lnL>
                    <a:lnR>
                      <a:noFill/>
                    </a:lnR>
                    <a:lnT>
                      <a:noFill/>
                    </a:lnT>
                    <a:lnB>
                      <a:noFill/>
                    </a:lnB>
                  </a:tcPr>
                </a:tc>
                <a:tc>
                  <a:txBody>
                    <a:bodyPr/>
                    <a:lstStyle/>
                    <a:p>
                      <a:pPr algn="ctr" fontAlgn="b"/>
                      <a:r>
                        <a:rPr lang="en-US" sz="900" b="0" i="0" u="none" strike="noStrike">
                          <a:solidFill>
                            <a:srgbClr val="000000"/>
                          </a:solidFill>
                          <a:latin typeface="Calibri"/>
                        </a:rPr>
                        <a:t>4.7.7</a:t>
                      </a:r>
                    </a:p>
                  </a:txBody>
                  <a:tcPr marL="7110" marR="7110" marT="711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endParaRPr lang="en-US" sz="900" b="0" i="0" u="none" strike="noStrike">
                        <a:solidFill>
                          <a:srgbClr val="000000"/>
                        </a:solidFill>
                        <a:latin typeface="Calibri"/>
                      </a:endParaRPr>
                    </a:p>
                  </a:txBody>
                  <a:tcPr marL="7110" marR="7110" marT="711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900" b="0" i="0" u="none" strike="noStrike">
                          <a:solidFill>
                            <a:srgbClr val="000000"/>
                          </a:solidFill>
                          <a:latin typeface="Calibri"/>
                        </a:rPr>
                        <a:t>4.4.7</a:t>
                      </a:r>
                    </a:p>
                  </a:txBody>
                  <a:tcPr marL="7110" marR="7110" marT="7110" marB="0" anchor="b">
                    <a:lnL>
                      <a:noFill/>
                    </a:lnL>
                    <a:lnR>
                      <a:noFill/>
                    </a:lnR>
                    <a:lnT>
                      <a:noFill/>
                    </a:lnT>
                    <a:lnB>
                      <a:noFill/>
                    </a:lnB>
                  </a:tcPr>
                </a:tc>
              </a:tr>
              <a:tr h="236621">
                <a:tc>
                  <a:txBody>
                    <a:bodyPr/>
                    <a:lstStyle/>
                    <a:p>
                      <a:pPr algn="l" fontAlgn="b"/>
                      <a:r>
                        <a:rPr lang="en-US" sz="900" b="1" i="0" u="none" strike="noStrike">
                          <a:solidFill>
                            <a:srgbClr val="000000"/>
                          </a:solidFill>
                          <a:latin typeface="Calibri"/>
                        </a:rPr>
                        <a:t>Dock Version</a:t>
                      </a:r>
                    </a:p>
                  </a:txBody>
                  <a:tcPr marL="7110" marR="7110" marT="711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rgbClr val="000000"/>
                          </a:solidFill>
                          <a:latin typeface="Calibri"/>
                        </a:rPr>
                        <a:t> </a:t>
                      </a:r>
                    </a:p>
                  </a:txBody>
                  <a:tcPr marL="7110" marR="7110" marT="7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6.2</a:t>
                      </a:r>
                    </a:p>
                  </a:txBody>
                  <a:tcPr marL="7110" marR="7110" marT="7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6.2</a:t>
                      </a:r>
                    </a:p>
                  </a:txBody>
                  <a:tcPr marL="7110" marR="7110" marT="7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6.2</a:t>
                      </a:r>
                    </a:p>
                  </a:txBody>
                  <a:tcPr marL="7110" marR="7110" marT="711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6.2</a:t>
                      </a:r>
                    </a:p>
                  </a:txBody>
                  <a:tcPr marL="7110" marR="7110" marT="711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latin typeface="Calibri"/>
                        </a:rPr>
                        <a:t> </a:t>
                      </a:r>
                    </a:p>
                  </a:txBody>
                  <a:tcPr marL="7110" marR="7110" marT="711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latin typeface="Calibri"/>
                        </a:rPr>
                        <a:t>6.6</a:t>
                      </a:r>
                    </a:p>
                  </a:txBody>
                  <a:tcPr marL="7110" marR="7110" marT="7110" marB="0" anchor="b">
                    <a:lnL>
                      <a:noFill/>
                    </a:lnL>
                    <a:lnR>
                      <a:noFill/>
                    </a:lnR>
                    <a:lnT>
                      <a:noFill/>
                    </a:lnT>
                    <a:lnB w="12700" cap="flat" cmpd="sng" algn="ctr">
                      <a:solidFill>
                        <a:srgbClr val="000000"/>
                      </a:solidFill>
                      <a:prstDash val="solid"/>
                      <a:round/>
                      <a:headEnd type="none" w="med" len="med"/>
                      <a:tailEnd type="none" w="med" len="med"/>
                    </a:lnB>
                  </a:tcPr>
                </a:tc>
              </a:tr>
              <a:tr h="236621">
                <a:tc>
                  <a:txBody>
                    <a:bodyPr/>
                    <a:lstStyle/>
                    <a:p>
                      <a:pPr algn="l" fontAlgn="b"/>
                      <a:r>
                        <a:rPr lang="en-US" sz="900" b="0" i="0" u="none" strike="noStrike">
                          <a:solidFill>
                            <a:srgbClr val="000000"/>
                          </a:solidFill>
                          <a:latin typeface="Calibri"/>
                        </a:rPr>
                        <a:t> </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FBFBF"/>
                    </a:solidFill>
                  </a:tcPr>
                </a:tc>
                <a:tc rowSpan="2">
                  <a:txBody>
                    <a:bodyPr/>
                    <a:lstStyle/>
                    <a:p>
                      <a:pPr algn="ctr" fontAlgn="ctr"/>
                      <a:r>
                        <a:rPr lang="en-US" sz="900" b="1" i="0" u="none" strike="noStrike">
                          <a:solidFill>
                            <a:srgbClr val="000000"/>
                          </a:solidFill>
                          <a:latin typeface="Calibri"/>
                        </a:rPr>
                        <a:t>Developer's 6.2</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900" b="1" i="0" u="none" strike="noStrike">
                          <a:solidFill>
                            <a:srgbClr val="000000"/>
                          </a:solidFill>
                          <a:latin typeface="Calibri"/>
                        </a:rPr>
                        <a:t>Masternode</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FBFBF"/>
                    </a:solidFill>
                  </a:tcPr>
                </a:tc>
                <a:tc rowSpan="2">
                  <a:txBody>
                    <a:bodyPr/>
                    <a:lstStyle/>
                    <a:p>
                      <a:pPr algn="ctr" fontAlgn="ctr"/>
                      <a:r>
                        <a:rPr lang="en-US" sz="900" b="1" i="0" u="none" strike="noStrike">
                          <a:solidFill>
                            <a:srgbClr val="000000"/>
                          </a:solidFill>
                          <a:latin typeface="Calibri"/>
                        </a:rPr>
                        <a:t>Master</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900" b="1" i="0" u="none" strike="noStrike">
                          <a:solidFill>
                            <a:srgbClr val="000000"/>
                          </a:solidFill>
                          <a:latin typeface="Calibri"/>
                        </a:rPr>
                        <a:t>Sailboat</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FBFBF"/>
                    </a:solidFill>
                  </a:tcPr>
                </a:tc>
                <a:tc rowSpan="2">
                  <a:txBody>
                    <a:bodyPr/>
                    <a:lstStyle/>
                    <a:p>
                      <a:pPr algn="ctr" fontAlgn="ctr"/>
                      <a:r>
                        <a:rPr lang="en-US" sz="900" b="1" i="0" u="none" strike="noStrike">
                          <a:solidFill>
                            <a:srgbClr val="000000"/>
                          </a:solidFill>
                          <a:latin typeface="Calibri"/>
                        </a:rPr>
                        <a:t>CentOS1</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algn="ctr" fontAlgn="ctr"/>
                      <a:r>
                        <a:rPr lang="en-US" sz="900" b="1" i="0" u="none" strike="noStrike">
                          <a:solidFill>
                            <a:srgbClr val="000000"/>
                          </a:solidFill>
                          <a:latin typeface="Calibri"/>
                        </a:rPr>
                        <a:t>Developer's 6.6</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algn="ctr" fontAlgn="ctr"/>
                      <a:r>
                        <a:rPr lang="en-US" sz="900" b="1" i="0" u="none" strike="noStrike">
                          <a:solidFill>
                            <a:srgbClr val="000000"/>
                          </a:solidFill>
                          <a:latin typeface="Calibri"/>
                        </a:rPr>
                        <a:t>CentOS5</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236621">
                <a:tc>
                  <a:txBody>
                    <a:bodyPr/>
                    <a:lstStyle/>
                    <a:p>
                      <a:pPr algn="l" fontAlgn="b"/>
                      <a:r>
                        <a:rPr lang="en-US" sz="900" b="0" i="0" u="none" strike="noStrike">
                          <a:solidFill>
                            <a:srgbClr val="000000"/>
                          </a:solidFill>
                          <a:latin typeface="Calibri"/>
                        </a:rPr>
                        <a:t> </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FBFBF"/>
                    </a:solidFill>
                  </a:tcPr>
                </a:tc>
                <a:tc vMerge="1">
                  <a:txBody>
                    <a:bodyPr/>
                    <a:lstStyle/>
                    <a:p>
                      <a:endParaRPr lang="en-US"/>
                    </a:p>
                  </a:txBody>
                  <a:tcPr/>
                </a:tc>
                <a:tc>
                  <a:txBody>
                    <a:bodyPr/>
                    <a:lstStyle/>
                    <a:p>
                      <a:pPr algn="ctr" fontAlgn="b"/>
                      <a:r>
                        <a:rPr lang="en-US" sz="900" b="1" i="0" u="none" strike="noStrike">
                          <a:solidFill>
                            <a:srgbClr val="000000"/>
                          </a:solidFill>
                          <a:latin typeface="Calibri"/>
                        </a:rPr>
                        <a:t>Slavenode1</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FBFBF"/>
                    </a:solidFill>
                  </a:tcPr>
                </a:tc>
                <a:tc vMerge="1">
                  <a:txBody>
                    <a:bodyPr/>
                    <a:lstStyle/>
                    <a:p>
                      <a:endParaRPr lang="en-US"/>
                    </a:p>
                  </a:txBody>
                  <a:tcPr/>
                </a:tc>
                <a:tc>
                  <a:txBody>
                    <a:bodyPr/>
                    <a:lstStyle/>
                    <a:p>
                      <a:pPr algn="ctr" fontAlgn="b"/>
                      <a:r>
                        <a:rPr lang="en-US" sz="900" b="1" i="0" u="none" strike="noStrike">
                          <a:solidFill>
                            <a:srgbClr val="000000"/>
                          </a:solidFill>
                          <a:latin typeface="Calibri"/>
                        </a:rPr>
                        <a:t>Kayak</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FBFBF"/>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236621">
                <a:tc>
                  <a:txBody>
                    <a:bodyPr/>
                    <a:lstStyle/>
                    <a:p>
                      <a:pPr algn="ctr" fontAlgn="ctr"/>
                      <a:r>
                        <a:rPr lang="en-US" sz="900" b="1" i="0" u="none" strike="noStrike">
                          <a:solidFill>
                            <a:srgbClr val="000000"/>
                          </a:solidFill>
                          <a:latin typeface="Arial"/>
                        </a:rPr>
                        <a:t>ZINC00158751</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9C6500"/>
                          </a:solidFill>
                          <a:latin typeface="Calibri"/>
                        </a:rPr>
                        <a:t>138.113892</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9C"/>
                    </a:solidFill>
                  </a:tcPr>
                </a:tc>
                <a:tc>
                  <a:txBody>
                    <a:bodyPr/>
                    <a:lstStyle/>
                    <a:p>
                      <a:pPr algn="ctr" fontAlgn="b"/>
                      <a:r>
                        <a:rPr lang="en-US" sz="700" b="0" i="0" u="none" strike="noStrike">
                          <a:solidFill>
                            <a:srgbClr val="000000"/>
                          </a:solidFill>
                          <a:latin typeface="Calibri (body)"/>
                        </a:rPr>
                        <a:t>138.11386</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latin typeface="Calibri (body)"/>
                        </a:rPr>
                        <a:t>138.113861</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latin typeface="Calibri (body)"/>
                        </a:rPr>
                        <a:t>138.114029</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latin typeface="Calibri (body)"/>
                        </a:rPr>
                        <a:t>138.114029</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9C6500"/>
                          </a:solidFill>
                          <a:latin typeface="Calibri"/>
                        </a:rPr>
                        <a:t>-13.890112</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9C"/>
                    </a:solidFill>
                  </a:tcPr>
                </a:tc>
                <a:tc>
                  <a:txBody>
                    <a:bodyPr/>
                    <a:lstStyle/>
                    <a:p>
                      <a:pPr algn="ctr" fontAlgn="b"/>
                      <a:r>
                        <a:rPr lang="en-US" sz="700" b="0" i="0" u="none" strike="noStrike">
                          <a:solidFill>
                            <a:srgbClr val="000000"/>
                          </a:solidFill>
                          <a:latin typeface="Calibri (body)"/>
                        </a:rPr>
                        <a:t>-13.890112</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621">
                <a:tc>
                  <a:txBody>
                    <a:bodyPr/>
                    <a:lstStyle/>
                    <a:p>
                      <a:pPr algn="ctr" fontAlgn="ctr"/>
                      <a:r>
                        <a:rPr lang="en-US" sz="900" b="1" i="0" u="none" strike="noStrike">
                          <a:solidFill>
                            <a:srgbClr val="000000"/>
                          </a:solidFill>
                          <a:latin typeface="Arial"/>
                        </a:rPr>
                        <a:t>ZINC00157960</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9C6500"/>
                          </a:solidFill>
                          <a:latin typeface="Calibri"/>
                        </a:rPr>
                        <a:t>21535.20898</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9C"/>
                    </a:solidFill>
                  </a:tcPr>
                </a:tc>
                <a:tc>
                  <a:txBody>
                    <a:bodyPr/>
                    <a:lstStyle/>
                    <a:p>
                      <a:pPr algn="ctr" fontAlgn="b"/>
                      <a:r>
                        <a:rPr lang="en-US" sz="700" b="0" i="0" u="none" strike="noStrike">
                          <a:solidFill>
                            <a:srgbClr val="000000"/>
                          </a:solidFill>
                          <a:latin typeface="Calibri (body)"/>
                        </a:rPr>
                        <a:t>21535.20898</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latin typeface="Calibri (body)"/>
                        </a:rPr>
                        <a:t>21535.20898</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latin typeface="Calibri (body)"/>
                        </a:rPr>
                        <a:t>21535.30859</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latin typeface="Calibri (body)"/>
                        </a:rPr>
                        <a:t>21535.30859</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9C6500"/>
                          </a:solidFill>
                          <a:latin typeface="Calibri"/>
                        </a:rPr>
                        <a:t>-17.022007</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9C"/>
                    </a:solidFill>
                  </a:tcPr>
                </a:tc>
                <a:tc>
                  <a:txBody>
                    <a:bodyPr/>
                    <a:lstStyle/>
                    <a:p>
                      <a:pPr algn="ctr" fontAlgn="b"/>
                      <a:r>
                        <a:rPr lang="en-US" sz="700" b="0" i="0" u="none" strike="noStrike">
                          <a:solidFill>
                            <a:srgbClr val="000000"/>
                          </a:solidFill>
                          <a:latin typeface="Calibri (body)"/>
                        </a:rPr>
                        <a:t>-17.022007</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621">
                <a:tc>
                  <a:txBody>
                    <a:bodyPr/>
                    <a:lstStyle/>
                    <a:p>
                      <a:pPr algn="ctr" fontAlgn="ctr"/>
                      <a:r>
                        <a:rPr lang="en-US" sz="900" b="1" i="0" u="none" strike="noStrike">
                          <a:solidFill>
                            <a:srgbClr val="000000"/>
                          </a:solidFill>
                          <a:latin typeface="Arial"/>
                        </a:rPr>
                        <a:t>ZINC00158442</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9C6500"/>
                          </a:solidFill>
                          <a:latin typeface="Calibri"/>
                        </a:rPr>
                        <a:t>52.565872</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9C"/>
                    </a:solidFill>
                  </a:tcPr>
                </a:tc>
                <a:tc>
                  <a:txBody>
                    <a:bodyPr/>
                    <a:lstStyle/>
                    <a:p>
                      <a:pPr algn="ctr" fontAlgn="b"/>
                      <a:r>
                        <a:rPr lang="en-US" sz="700" b="0" i="0" u="none" strike="noStrike">
                          <a:solidFill>
                            <a:srgbClr val="000000"/>
                          </a:solidFill>
                          <a:latin typeface="Calibri (body)"/>
                        </a:rPr>
                        <a:t>52.56588</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700" b="0" i="0" u="none" strike="noStrike">
                          <a:solidFill>
                            <a:srgbClr val="000000"/>
                          </a:solidFill>
                          <a:latin typeface="Calibri (body)"/>
                        </a:rPr>
                        <a:t>52.56588</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700" b="0" i="0" u="none" strike="noStrike">
                          <a:solidFill>
                            <a:srgbClr val="000000"/>
                          </a:solidFill>
                          <a:latin typeface="Calibri (body)"/>
                        </a:rPr>
                        <a:t>52.565788</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700" b="0" i="0" u="none" strike="noStrike">
                          <a:solidFill>
                            <a:srgbClr val="000000"/>
                          </a:solidFill>
                          <a:latin typeface="Calibri (body)"/>
                        </a:rPr>
                        <a:t>52.565788</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6500"/>
                          </a:solidFill>
                          <a:latin typeface="Calibri"/>
                        </a:rPr>
                        <a:t>-0.554128</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9C"/>
                    </a:solidFill>
                  </a:tcPr>
                </a:tc>
                <a:tc>
                  <a:txBody>
                    <a:bodyPr/>
                    <a:lstStyle/>
                    <a:p>
                      <a:pPr algn="ctr" fontAlgn="b"/>
                      <a:r>
                        <a:rPr lang="en-US" sz="700" b="0" i="0" u="none" strike="noStrike">
                          <a:solidFill>
                            <a:srgbClr val="000000"/>
                          </a:solidFill>
                          <a:latin typeface="Calibri (body)"/>
                        </a:rPr>
                        <a:t>-0.554128</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6621">
                <a:tc>
                  <a:txBody>
                    <a:bodyPr/>
                    <a:lstStyle/>
                    <a:p>
                      <a:pPr algn="ctr" fontAlgn="ctr"/>
                      <a:r>
                        <a:rPr lang="en-US" sz="900" b="1" i="0" u="none" strike="noStrike">
                          <a:solidFill>
                            <a:srgbClr val="000000"/>
                          </a:solidFill>
                          <a:latin typeface="Arial"/>
                        </a:rPr>
                        <a:t>ZINC00013564</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9C6500"/>
                          </a:solidFill>
                          <a:latin typeface="Calibri"/>
                        </a:rPr>
                        <a:t>-9.400209</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9C"/>
                    </a:solidFill>
                  </a:tcPr>
                </a:tc>
                <a:tc>
                  <a:txBody>
                    <a:bodyPr/>
                    <a:lstStyle/>
                    <a:p>
                      <a:pPr algn="ctr" fontAlgn="b"/>
                      <a:r>
                        <a:rPr lang="en-US" sz="700" b="0" i="0" u="none" strike="noStrike">
                          <a:solidFill>
                            <a:srgbClr val="000000"/>
                          </a:solidFill>
                          <a:latin typeface="Calibri (body)"/>
                        </a:rPr>
                        <a:t>10.801939</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700" b="0" i="0" u="none" strike="noStrike">
                          <a:solidFill>
                            <a:srgbClr val="000000"/>
                          </a:solidFill>
                          <a:latin typeface="Calibri (body)"/>
                        </a:rPr>
                        <a:t>10.801939</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700" b="0" i="0" u="none" strike="noStrike">
                          <a:solidFill>
                            <a:srgbClr val="000000"/>
                          </a:solidFill>
                          <a:latin typeface="Calibri (body)"/>
                        </a:rPr>
                        <a:t>-9.400218</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700" b="0" i="0" u="none" strike="noStrike">
                          <a:solidFill>
                            <a:srgbClr val="000000"/>
                          </a:solidFill>
                          <a:latin typeface="Calibri (body)"/>
                        </a:rPr>
                        <a:t>-9.400218</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6500"/>
                          </a:solidFill>
                          <a:latin typeface="Calibri"/>
                        </a:rPr>
                        <a:t>-15.287382</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9C"/>
                    </a:solidFill>
                  </a:tcPr>
                </a:tc>
                <a:tc>
                  <a:txBody>
                    <a:bodyPr/>
                    <a:lstStyle/>
                    <a:p>
                      <a:pPr algn="ctr" fontAlgn="b"/>
                      <a:r>
                        <a:rPr lang="en-US" sz="700" b="0" i="0" u="none" strike="noStrike">
                          <a:solidFill>
                            <a:srgbClr val="000000"/>
                          </a:solidFill>
                          <a:latin typeface="Calibri (body)"/>
                        </a:rPr>
                        <a:t>-15.287382</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6621">
                <a:tc>
                  <a:txBody>
                    <a:bodyPr/>
                    <a:lstStyle/>
                    <a:p>
                      <a:pPr algn="ctr" fontAlgn="ctr"/>
                      <a:r>
                        <a:rPr lang="en-US" sz="900" b="1" i="0" u="none" strike="noStrike">
                          <a:solidFill>
                            <a:srgbClr val="000000"/>
                          </a:solidFill>
                          <a:latin typeface="Arial"/>
                        </a:rPr>
                        <a:t>ZINC01555236</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9C6500"/>
                          </a:solidFill>
                          <a:latin typeface="Calibri"/>
                        </a:rPr>
                        <a:t>-</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9C"/>
                    </a:solidFill>
                  </a:tcPr>
                </a:tc>
                <a:tc>
                  <a:txBody>
                    <a:bodyPr/>
                    <a:lstStyle/>
                    <a:p>
                      <a:pPr algn="ctr" fontAlgn="b"/>
                      <a:r>
                        <a:rPr lang="en-US" sz="700" b="0" i="0" u="none" strike="noStrike">
                          <a:solidFill>
                            <a:srgbClr val="000000"/>
                          </a:solidFill>
                          <a:latin typeface="Calibri (body)"/>
                        </a:rPr>
                        <a:t>503.249725</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700" b="0" i="0" u="none" strike="noStrike">
                          <a:solidFill>
                            <a:srgbClr val="000000"/>
                          </a:solidFill>
                          <a:latin typeface="Calibri (body)"/>
                        </a:rPr>
                        <a:t>503.249725</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700" b="0" i="0" u="none" strike="noStrike">
                          <a:solidFill>
                            <a:srgbClr val="000000"/>
                          </a:solidFill>
                          <a:latin typeface="Calibri (body)"/>
                        </a:rPr>
                        <a:t>1800544512</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700" b="0" i="0" u="none" strike="noStrike">
                          <a:solidFill>
                            <a:srgbClr val="000000"/>
                          </a:solidFill>
                          <a:latin typeface="Calibri (body)"/>
                        </a:rPr>
                        <a:t>1800544512</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6500"/>
                          </a:solidFill>
                          <a:latin typeface="Calibri"/>
                        </a:rPr>
                        <a:t>-</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9C"/>
                    </a:solidFill>
                  </a:tcPr>
                </a:tc>
                <a:tc>
                  <a:txBody>
                    <a:bodyPr/>
                    <a:lstStyle/>
                    <a:p>
                      <a:pPr algn="ctr" fontAlgn="b"/>
                      <a:r>
                        <a:rPr lang="en-US" sz="700" b="0" i="0" u="none" strike="noStrike">
                          <a:solidFill>
                            <a:srgbClr val="000000"/>
                          </a:solidFill>
                          <a:latin typeface="Calibri (body)"/>
                        </a:rPr>
                        <a:t>-</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6621">
                <a:tc>
                  <a:txBody>
                    <a:bodyPr/>
                    <a:lstStyle/>
                    <a:p>
                      <a:pPr algn="ctr" fontAlgn="ctr"/>
                      <a:r>
                        <a:rPr lang="en-US" sz="900" b="1" i="0" u="none" strike="noStrike">
                          <a:solidFill>
                            <a:srgbClr val="000000"/>
                          </a:solidFill>
                          <a:latin typeface="Arial"/>
                        </a:rPr>
                        <a:t>ZINC00150863</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9C6500"/>
                          </a:solidFill>
                          <a:latin typeface="Calibri"/>
                        </a:rPr>
                        <a:t>21.139147</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9C"/>
                    </a:solidFill>
                  </a:tcPr>
                </a:tc>
                <a:tc>
                  <a:txBody>
                    <a:bodyPr/>
                    <a:lstStyle/>
                    <a:p>
                      <a:pPr algn="ctr" fontAlgn="b"/>
                      <a:r>
                        <a:rPr lang="en-US" sz="700" b="0" i="0" u="none" strike="noStrike">
                          <a:solidFill>
                            <a:srgbClr val="000000"/>
                          </a:solidFill>
                          <a:latin typeface="Calibri (body)"/>
                        </a:rPr>
                        <a:t>21.139143</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700" b="0" i="0" u="none" strike="noStrike">
                          <a:solidFill>
                            <a:srgbClr val="000000"/>
                          </a:solidFill>
                          <a:latin typeface="Calibri (body)"/>
                        </a:rPr>
                        <a:t>21.139143</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700" b="0" i="0" u="none" strike="noStrike">
                          <a:solidFill>
                            <a:srgbClr val="000000"/>
                          </a:solidFill>
                          <a:latin typeface="Calibri (body)"/>
                        </a:rPr>
                        <a:t>-12.467216</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700" b="0" i="0" u="none" strike="noStrike">
                          <a:solidFill>
                            <a:srgbClr val="000000"/>
                          </a:solidFill>
                          <a:latin typeface="Calibri (body)"/>
                        </a:rPr>
                        <a:t>-12.467216</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6500"/>
                          </a:solidFill>
                          <a:latin typeface="Calibri"/>
                        </a:rPr>
                        <a:t>-13.396927</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9C"/>
                    </a:solidFill>
                  </a:tcPr>
                </a:tc>
                <a:tc>
                  <a:txBody>
                    <a:bodyPr/>
                    <a:lstStyle/>
                    <a:p>
                      <a:pPr algn="ctr" fontAlgn="b"/>
                      <a:r>
                        <a:rPr lang="en-US" sz="700" b="0" i="0" u="none" strike="noStrike">
                          <a:solidFill>
                            <a:srgbClr val="000000"/>
                          </a:solidFill>
                          <a:latin typeface="Calibri (body)"/>
                        </a:rPr>
                        <a:t>-13.396927</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6621">
                <a:tc>
                  <a:txBody>
                    <a:bodyPr/>
                    <a:lstStyle/>
                    <a:p>
                      <a:pPr algn="ctr" fontAlgn="ctr"/>
                      <a:r>
                        <a:rPr lang="en-US" sz="900" b="1" i="0" u="none" strike="noStrike">
                          <a:solidFill>
                            <a:srgbClr val="000000"/>
                          </a:solidFill>
                          <a:latin typeface="Arial"/>
                        </a:rPr>
                        <a:t>ZINC00152265</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9C6500"/>
                          </a:solidFill>
                          <a:latin typeface="Calibri"/>
                        </a:rPr>
                        <a:t>19.053925</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9C"/>
                    </a:solidFill>
                  </a:tcPr>
                </a:tc>
                <a:tc>
                  <a:txBody>
                    <a:bodyPr/>
                    <a:lstStyle/>
                    <a:p>
                      <a:pPr algn="ctr" fontAlgn="b"/>
                      <a:r>
                        <a:rPr lang="en-US" sz="700" b="0" i="0" u="none" strike="noStrike">
                          <a:solidFill>
                            <a:srgbClr val="000000"/>
                          </a:solidFill>
                          <a:latin typeface="Calibri (body)"/>
                        </a:rPr>
                        <a:t>30.238361</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700" b="0" i="0" u="none" strike="noStrike">
                          <a:solidFill>
                            <a:srgbClr val="000000"/>
                          </a:solidFill>
                          <a:latin typeface="Calibri (body)"/>
                        </a:rPr>
                        <a:t>30.238361</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700" b="0" i="0" u="none" strike="noStrike">
                          <a:solidFill>
                            <a:srgbClr val="000000"/>
                          </a:solidFill>
                          <a:latin typeface="Calibri (body)"/>
                        </a:rPr>
                        <a:t>30.238028</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700" b="0" i="0" u="none" strike="noStrike">
                          <a:solidFill>
                            <a:srgbClr val="000000"/>
                          </a:solidFill>
                          <a:latin typeface="Calibri (body)"/>
                        </a:rPr>
                        <a:t>30.238028</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6500"/>
                          </a:solidFill>
                          <a:latin typeface="Calibri"/>
                        </a:rPr>
                        <a:t>-15.236704</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9C"/>
                    </a:solidFill>
                  </a:tcPr>
                </a:tc>
                <a:tc>
                  <a:txBody>
                    <a:bodyPr/>
                    <a:lstStyle/>
                    <a:p>
                      <a:pPr algn="ctr" fontAlgn="b"/>
                      <a:r>
                        <a:rPr lang="en-US" sz="700" b="0" i="0" u="none" strike="noStrike">
                          <a:solidFill>
                            <a:srgbClr val="000000"/>
                          </a:solidFill>
                          <a:latin typeface="Calibri (body)"/>
                        </a:rPr>
                        <a:t>-15.236704</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6621">
                <a:tc>
                  <a:txBody>
                    <a:bodyPr/>
                    <a:lstStyle/>
                    <a:p>
                      <a:pPr algn="ctr" fontAlgn="ctr"/>
                      <a:r>
                        <a:rPr lang="en-US" sz="900" b="1" i="0" u="none" strike="noStrike">
                          <a:solidFill>
                            <a:srgbClr val="000000"/>
                          </a:solidFill>
                          <a:latin typeface="Arial"/>
                        </a:rPr>
                        <a:t>ZINC00157111</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9C6500"/>
                          </a:solidFill>
                          <a:latin typeface="Calibri"/>
                        </a:rPr>
                        <a:t>-15.522114</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9C"/>
                    </a:solidFill>
                  </a:tcPr>
                </a:tc>
                <a:tc>
                  <a:txBody>
                    <a:bodyPr/>
                    <a:lstStyle/>
                    <a:p>
                      <a:pPr algn="ctr" fontAlgn="b"/>
                      <a:r>
                        <a:rPr lang="en-US" sz="700" b="0" i="0" u="none" strike="noStrike">
                          <a:solidFill>
                            <a:srgbClr val="000000"/>
                          </a:solidFill>
                          <a:latin typeface="Calibri (body)"/>
                        </a:rPr>
                        <a:t>-12.916615</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700" b="0" i="0" u="none" strike="noStrike">
                          <a:solidFill>
                            <a:srgbClr val="000000"/>
                          </a:solidFill>
                          <a:latin typeface="Calibri (body)"/>
                        </a:rPr>
                        <a:t>-12.916615</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700" b="0" i="0" u="none" strike="noStrike">
                          <a:solidFill>
                            <a:srgbClr val="000000"/>
                          </a:solidFill>
                          <a:latin typeface="Calibri (body)"/>
                        </a:rPr>
                        <a:t>-12.916644</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700" b="0" i="0" u="none" strike="noStrike">
                          <a:solidFill>
                            <a:srgbClr val="000000"/>
                          </a:solidFill>
                          <a:latin typeface="Calibri (body)"/>
                        </a:rPr>
                        <a:t>-12.916644</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6500"/>
                          </a:solidFill>
                          <a:latin typeface="Calibri"/>
                        </a:rPr>
                        <a:t>-14.073079</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9C"/>
                    </a:solidFill>
                  </a:tcPr>
                </a:tc>
                <a:tc>
                  <a:txBody>
                    <a:bodyPr/>
                    <a:lstStyle/>
                    <a:p>
                      <a:pPr algn="ctr" fontAlgn="b"/>
                      <a:r>
                        <a:rPr lang="en-US" sz="700" b="0" i="0" u="none" strike="noStrike">
                          <a:solidFill>
                            <a:srgbClr val="000000"/>
                          </a:solidFill>
                          <a:latin typeface="Calibri (body)"/>
                        </a:rPr>
                        <a:t>-14.073079</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6621">
                <a:tc>
                  <a:txBody>
                    <a:bodyPr/>
                    <a:lstStyle/>
                    <a:p>
                      <a:pPr algn="ctr" fontAlgn="ctr"/>
                      <a:r>
                        <a:rPr lang="en-US" sz="900" b="1" i="0" u="none" strike="noStrike">
                          <a:solidFill>
                            <a:srgbClr val="000000"/>
                          </a:solidFill>
                          <a:latin typeface="Arial"/>
                        </a:rPr>
                        <a:t>ZINC00157152</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9C6500"/>
                          </a:solidFill>
                          <a:latin typeface="Calibri"/>
                        </a:rPr>
                        <a:t>-10.13739</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9C"/>
                    </a:solidFill>
                  </a:tcPr>
                </a:tc>
                <a:tc>
                  <a:txBody>
                    <a:bodyPr/>
                    <a:lstStyle/>
                    <a:p>
                      <a:pPr algn="ctr" fontAlgn="b"/>
                      <a:r>
                        <a:rPr lang="en-US" sz="700" b="0" i="0" u="none" strike="noStrike">
                          <a:solidFill>
                            <a:srgbClr val="000000"/>
                          </a:solidFill>
                          <a:latin typeface="Calibri (body)"/>
                        </a:rPr>
                        <a:t>-10.137384</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latin typeface="Calibri (body)"/>
                        </a:rPr>
                        <a:t>-10.137384</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latin typeface="Calibri (body)"/>
                        </a:rPr>
                        <a:t>-10.137392</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latin typeface="Calibri (body)"/>
                        </a:rPr>
                        <a:t>-10.137392</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9C6500"/>
                          </a:solidFill>
                          <a:latin typeface="Calibri"/>
                        </a:rPr>
                        <a:t>-15.55584</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9C"/>
                    </a:solidFill>
                  </a:tcPr>
                </a:tc>
                <a:tc>
                  <a:txBody>
                    <a:bodyPr/>
                    <a:lstStyle/>
                    <a:p>
                      <a:pPr algn="ctr" fontAlgn="b"/>
                      <a:r>
                        <a:rPr lang="en-US" sz="700" b="0" i="0" u="none" strike="noStrike">
                          <a:solidFill>
                            <a:srgbClr val="000000"/>
                          </a:solidFill>
                          <a:latin typeface="Calibri (body)"/>
                        </a:rPr>
                        <a:t>-15.55584</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621">
                <a:tc>
                  <a:txBody>
                    <a:bodyPr/>
                    <a:lstStyle/>
                    <a:p>
                      <a:pPr algn="ctr" fontAlgn="ctr"/>
                      <a:r>
                        <a:rPr lang="en-US" sz="900" b="1" i="0" u="none" strike="noStrike">
                          <a:solidFill>
                            <a:srgbClr val="000000"/>
                          </a:solidFill>
                          <a:latin typeface="Arial"/>
                        </a:rPr>
                        <a:t>ZINC00157402</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9C6500"/>
                          </a:solidFill>
                          <a:latin typeface="Calibri"/>
                        </a:rPr>
                        <a:t>168513.7031</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9C"/>
                    </a:solidFill>
                  </a:tcPr>
                </a:tc>
                <a:tc>
                  <a:txBody>
                    <a:bodyPr/>
                    <a:lstStyle/>
                    <a:p>
                      <a:pPr algn="ctr" fontAlgn="b"/>
                      <a:r>
                        <a:rPr lang="en-US" sz="700" b="0" i="0" u="none" strike="noStrike">
                          <a:solidFill>
                            <a:srgbClr val="000000"/>
                          </a:solidFill>
                          <a:latin typeface="Calibri (body)"/>
                        </a:rPr>
                        <a:t>168513.625</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latin typeface="Calibri (body)"/>
                        </a:rPr>
                        <a:t>168513.625</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latin typeface="Calibri (body)"/>
                        </a:rPr>
                        <a:t>168506.4063</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latin typeface="Calibri (body)"/>
                        </a:rPr>
                        <a:t>168506.4063</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9C6500"/>
                          </a:solidFill>
                          <a:latin typeface="Calibri"/>
                        </a:rPr>
                        <a:t>-15.105305</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9C"/>
                    </a:solidFill>
                  </a:tcPr>
                </a:tc>
                <a:tc>
                  <a:txBody>
                    <a:bodyPr/>
                    <a:lstStyle/>
                    <a:p>
                      <a:pPr algn="ctr" fontAlgn="b"/>
                      <a:r>
                        <a:rPr lang="en-US" sz="700" b="0" i="0" u="none" strike="noStrike">
                          <a:solidFill>
                            <a:srgbClr val="000000"/>
                          </a:solidFill>
                          <a:latin typeface="Calibri (body)"/>
                        </a:rPr>
                        <a:t>-15.105305</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621">
                <a:tc>
                  <a:txBody>
                    <a:bodyPr/>
                    <a:lstStyle/>
                    <a:p>
                      <a:pPr algn="ctr" fontAlgn="ctr"/>
                      <a:r>
                        <a:rPr lang="en-US" sz="900" b="1" i="0" u="none" strike="noStrike">
                          <a:solidFill>
                            <a:srgbClr val="000000"/>
                          </a:solidFill>
                          <a:latin typeface="Arial"/>
                        </a:rPr>
                        <a:t>ZINC00157467</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9C6500"/>
                          </a:solidFill>
                          <a:latin typeface="Calibri"/>
                        </a:rPr>
                        <a:t>-8.706671</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9C"/>
                    </a:solidFill>
                  </a:tcPr>
                </a:tc>
                <a:tc>
                  <a:txBody>
                    <a:bodyPr/>
                    <a:lstStyle/>
                    <a:p>
                      <a:pPr algn="ctr" fontAlgn="b"/>
                      <a:r>
                        <a:rPr lang="en-US" sz="700" b="0" i="0" u="none" strike="noStrike">
                          <a:solidFill>
                            <a:srgbClr val="000000"/>
                          </a:solidFill>
                          <a:latin typeface="Calibri (body)"/>
                        </a:rPr>
                        <a:t>-8.706671</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latin typeface="Calibri (body)"/>
                        </a:rPr>
                        <a:t>-8.706671</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latin typeface="Calibri (body)"/>
                        </a:rPr>
                        <a:t>-8.706783</a:t>
                      </a:r>
                    </a:p>
                  </a:txBody>
                  <a:tcPr marL="7110" marR="7110" marT="71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700" b="0" i="0" u="none" strike="noStrike">
                          <a:solidFill>
                            <a:srgbClr val="000000"/>
                          </a:solidFill>
                          <a:latin typeface="Calibri (body)"/>
                        </a:rPr>
                        <a:t>-8.706783</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9C6500"/>
                          </a:solidFill>
                          <a:latin typeface="Calibri"/>
                        </a:rPr>
                        <a:t>-14.412565</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9C"/>
                    </a:solidFill>
                  </a:tcPr>
                </a:tc>
                <a:tc>
                  <a:txBody>
                    <a:bodyPr/>
                    <a:lstStyle/>
                    <a:p>
                      <a:pPr algn="ctr" fontAlgn="b"/>
                      <a:r>
                        <a:rPr lang="en-US" sz="700" b="0" i="0" u="none" strike="noStrike" dirty="0">
                          <a:solidFill>
                            <a:srgbClr val="000000"/>
                          </a:solidFill>
                          <a:latin typeface="Calibri (body)"/>
                        </a:rPr>
                        <a:t>-14.412565</a:t>
                      </a:r>
                    </a:p>
                  </a:txBody>
                  <a:tcPr marL="7110" marR="7110" marT="71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Coming Up Next Week</a:t>
            </a:r>
            <a:endParaRPr lang="en-US" dirty="0"/>
          </a:p>
        </p:txBody>
      </p:sp>
      <p:sp>
        <p:nvSpPr>
          <p:cNvPr id="3" name="Content Placeholder 2"/>
          <p:cNvSpPr>
            <a:spLocks noGrp="1"/>
          </p:cNvSpPr>
          <p:nvPr>
            <p:ph idx="1"/>
          </p:nvPr>
        </p:nvSpPr>
        <p:spPr/>
        <p:txBody>
          <a:bodyPr/>
          <a:lstStyle/>
          <a:p>
            <a:r>
              <a:rPr lang="en-US" dirty="0" smtClean="0"/>
              <a:t>It is possible the 32 bit VM will be incompatible with the Fiji cluster. If this happens, a different VM will need to be uploaded to be tested (possibly VMs Master or CentOS1). </a:t>
            </a:r>
          </a:p>
          <a:p>
            <a:endParaRPr lang="en-US" dirty="0" smtClean="0"/>
          </a:p>
          <a:p>
            <a:r>
              <a:rPr lang="en-US" dirty="0" smtClean="0"/>
              <a:t>We </a:t>
            </a:r>
            <a:r>
              <a:rPr lang="en-US" dirty="0" smtClean="0"/>
              <a:t>will be assisting the site administrators  in changing the network configurations assuming the deployment scripts do not work.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229600" cy="1069848"/>
          </a:xfrm>
        </p:spPr>
        <p:txBody>
          <a:bodyPr/>
          <a:lstStyle/>
          <a:p>
            <a:r>
              <a:rPr lang="en-US" dirty="0" smtClean="0"/>
              <a:t>Exploring the </a:t>
            </a:r>
            <a:r>
              <a:rPr lang="en-US" dirty="0" smtClean="0"/>
              <a:t>Culture</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flipV="1">
            <a:off x="4191000" y="3886200"/>
            <a:ext cx="3759200" cy="28194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762000" y="3962400"/>
            <a:ext cx="3452813" cy="2286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cstate="print"/>
          <a:srcRect/>
          <a:stretch>
            <a:fillRect/>
          </a:stretch>
        </p:blipFill>
        <p:spPr bwMode="auto">
          <a:xfrm rot="16200000">
            <a:off x="5177854" y="1299148"/>
            <a:ext cx="3657600" cy="2278505"/>
          </a:xfrm>
          <a:prstGeom prst="rect">
            <a:avLst/>
          </a:prstGeom>
          <a:noFill/>
          <a:ln w="9525">
            <a:noFill/>
            <a:miter lim="800000"/>
            <a:headEnd/>
            <a:tailEnd/>
          </a:ln>
          <a:effectLst/>
        </p:spPr>
      </p:pic>
      <p:pic>
        <p:nvPicPr>
          <p:cNvPr id="1031" name="Picture 7"/>
          <p:cNvPicPr>
            <a:picLocks noChangeAspect="1" noChangeArrowheads="1"/>
          </p:cNvPicPr>
          <p:nvPr/>
        </p:nvPicPr>
        <p:blipFill>
          <a:blip r:embed="rId5" cstate="print"/>
          <a:srcRect/>
          <a:stretch>
            <a:fillRect/>
          </a:stretch>
        </p:blipFill>
        <p:spPr bwMode="auto">
          <a:xfrm>
            <a:off x="2362200" y="1447800"/>
            <a:ext cx="3343869" cy="2510354"/>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Acknowledgment</a:t>
            </a:r>
            <a:endParaRPr lang="en-US" dirty="0"/>
          </a:p>
        </p:txBody>
      </p:sp>
      <p:sp>
        <p:nvSpPr>
          <p:cNvPr id="3" name="Content Placeholder 2"/>
          <p:cNvSpPr>
            <a:spLocks noGrp="1"/>
          </p:cNvSpPr>
          <p:nvPr>
            <p:ph idx="1"/>
          </p:nvPr>
        </p:nvSpPr>
        <p:spPr>
          <a:xfrm>
            <a:off x="457200" y="1600200"/>
            <a:ext cx="8229600" cy="4974336"/>
          </a:xfrm>
        </p:spPr>
        <p:txBody>
          <a:bodyPr>
            <a:normAutofit fontScale="62500" lnSpcReduction="20000"/>
          </a:bodyPr>
          <a:lstStyle/>
          <a:p>
            <a:r>
              <a:rPr lang="en-US" dirty="0" smtClean="0"/>
              <a:t>UCSD + PRIME</a:t>
            </a:r>
          </a:p>
          <a:p>
            <a:pPr lvl="1">
              <a:buClr>
                <a:schemeClr val="accent3"/>
              </a:buClr>
              <a:buFont typeface="Wingdings" pitchFamily="2" charset="2"/>
              <a:buChar char="§"/>
            </a:pPr>
            <a:r>
              <a:rPr lang="en-US" dirty="0" smtClean="0">
                <a:solidFill>
                  <a:schemeClr val="tx1"/>
                </a:solidFill>
              </a:rPr>
              <a:t>Dr. Jason </a:t>
            </a:r>
            <a:r>
              <a:rPr lang="en-US" dirty="0" err="1" smtClean="0">
                <a:solidFill>
                  <a:schemeClr val="tx1"/>
                </a:solidFill>
              </a:rPr>
              <a:t>Haga</a:t>
            </a:r>
            <a:endParaRPr lang="en-US" dirty="0" smtClean="0">
              <a:solidFill>
                <a:schemeClr val="tx1"/>
              </a:solidFill>
            </a:endParaRPr>
          </a:p>
          <a:p>
            <a:pPr lvl="1">
              <a:buClr>
                <a:schemeClr val="accent3"/>
              </a:buClr>
              <a:buFont typeface="Wingdings" pitchFamily="2" charset="2"/>
              <a:buChar char="§"/>
            </a:pPr>
            <a:r>
              <a:rPr lang="en-US" dirty="0" smtClean="0">
                <a:solidFill>
                  <a:schemeClr val="tx1"/>
                </a:solidFill>
              </a:rPr>
              <a:t>Dr. Gabriele </a:t>
            </a:r>
            <a:r>
              <a:rPr lang="en-US" dirty="0" err="1" smtClean="0">
                <a:solidFill>
                  <a:schemeClr val="tx1"/>
                </a:solidFill>
              </a:rPr>
              <a:t>Wienhausen</a:t>
            </a:r>
            <a:endParaRPr lang="en-US" dirty="0" smtClean="0">
              <a:solidFill>
                <a:schemeClr val="tx1"/>
              </a:solidFill>
            </a:endParaRPr>
          </a:p>
          <a:p>
            <a:pPr lvl="1">
              <a:buClr>
                <a:schemeClr val="accent3"/>
              </a:buClr>
              <a:buFont typeface="Wingdings" pitchFamily="2" charset="2"/>
              <a:buChar char="§"/>
            </a:pPr>
            <a:r>
              <a:rPr lang="en-US" dirty="0" smtClean="0">
                <a:solidFill>
                  <a:schemeClr val="tx1"/>
                </a:solidFill>
              </a:rPr>
              <a:t>Dr. Peter </a:t>
            </a:r>
            <a:r>
              <a:rPr lang="en-US" dirty="0" err="1" smtClean="0">
                <a:solidFill>
                  <a:schemeClr val="tx1"/>
                </a:solidFill>
              </a:rPr>
              <a:t>Arzberger</a:t>
            </a:r>
            <a:endParaRPr lang="en-US" dirty="0" smtClean="0">
              <a:solidFill>
                <a:schemeClr val="tx1"/>
              </a:solidFill>
            </a:endParaRPr>
          </a:p>
          <a:p>
            <a:pPr lvl="1">
              <a:buClr>
                <a:schemeClr val="accent3"/>
              </a:buClr>
              <a:buFont typeface="Wingdings" pitchFamily="2" charset="2"/>
              <a:buChar char="§"/>
            </a:pPr>
            <a:r>
              <a:rPr lang="en-US" dirty="0" smtClean="0">
                <a:solidFill>
                  <a:schemeClr val="tx1"/>
                </a:solidFill>
              </a:rPr>
              <a:t>Teri </a:t>
            </a:r>
            <a:r>
              <a:rPr lang="en-US" dirty="0" err="1" smtClean="0">
                <a:solidFill>
                  <a:schemeClr val="tx1"/>
                </a:solidFill>
              </a:rPr>
              <a:t>Simas</a:t>
            </a:r>
            <a:endParaRPr lang="en-US" dirty="0" smtClean="0">
              <a:solidFill>
                <a:schemeClr val="tx1"/>
              </a:solidFill>
            </a:endParaRPr>
          </a:p>
          <a:p>
            <a:pPr lvl="1">
              <a:buClr>
                <a:schemeClr val="accent3"/>
              </a:buClr>
              <a:buFont typeface="Wingdings" pitchFamily="2" charset="2"/>
              <a:buChar char="§"/>
            </a:pPr>
            <a:r>
              <a:rPr lang="en-US" dirty="0" smtClean="0">
                <a:solidFill>
                  <a:schemeClr val="tx1"/>
                </a:solidFill>
              </a:rPr>
              <a:t>Tricia Taylor</a:t>
            </a:r>
          </a:p>
          <a:p>
            <a:pPr lvl="1">
              <a:buClr>
                <a:schemeClr val="accent3"/>
              </a:buClr>
              <a:buFont typeface="Wingdings" pitchFamily="2" charset="2"/>
              <a:buChar char="§"/>
            </a:pPr>
            <a:r>
              <a:rPr lang="en-US" dirty="0" smtClean="0">
                <a:solidFill>
                  <a:schemeClr val="tx1"/>
                </a:solidFill>
              </a:rPr>
              <a:t>Jim Galvin</a:t>
            </a:r>
          </a:p>
          <a:p>
            <a:pPr lvl="1">
              <a:buClr>
                <a:schemeClr val="accent3"/>
              </a:buClr>
              <a:buFont typeface="Wingdings" pitchFamily="2" charset="2"/>
              <a:buChar char="§"/>
            </a:pPr>
            <a:r>
              <a:rPr lang="en-US" dirty="0" err="1" smtClean="0">
                <a:solidFill>
                  <a:schemeClr val="tx1"/>
                </a:solidFill>
              </a:rPr>
              <a:t>Wen-wai</a:t>
            </a:r>
            <a:r>
              <a:rPr lang="en-US" dirty="0" smtClean="0">
                <a:solidFill>
                  <a:schemeClr val="tx1"/>
                </a:solidFill>
              </a:rPr>
              <a:t> </a:t>
            </a:r>
            <a:r>
              <a:rPr lang="en-US" dirty="0" err="1" smtClean="0">
                <a:solidFill>
                  <a:schemeClr val="tx1"/>
                </a:solidFill>
              </a:rPr>
              <a:t>Yim</a:t>
            </a:r>
            <a:endParaRPr lang="en-US" dirty="0" smtClean="0">
              <a:solidFill>
                <a:schemeClr val="tx1"/>
              </a:solidFill>
            </a:endParaRPr>
          </a:p>
          <a:p>
            <a:pPr lvl="1">
              <a:buClr>
                <a:schemeClr val="accent3"/>
              </a:buClr>
              <a:buFont typeface="Wingdings" pitchFamily="2" charset="2"/>
              <a:buChar char="§"/>
            </a:pPr>
            <a:r>
              <a:rPr lang="en-US" dirty="0" smtClean="0">
                <a:solidFill>
                  <a:schemeClr val="tx1"/>
                </a:solidFill>
              </a:rPr>
              <a:t>Olivia Yang</a:t>
            </a:r>
          </a:p>
          <a:p>
            <a:pPr lvl="1">
              <a:buClr>
                <a:schemeClr val="accent3"/>
              </a:buClr>
              <a:buFont typeface="Wingdings" pitchFamily="2" charset="2"/>
              <a:buChar char="§"/>
            </a:pPr>
            <a:r>
              <a:rPr lang="en-US" dirty="0" smtClean="0">
                <a:solidFill>
                  <a:schemeClr val="tx1"/>
                </a:solidFill>
              </a:rPr>
              <a:t>Joshua Wei</a:t>
            </a:r>
          </a:p>
          <a:p>
            <a:pPr lvl="1">
              <a:buClr>
                <a:schemeClr val="accent3"/>
              </a:buClr>
              <a:buFont typeface="Wingdings" pitchFamily="2" charset="2"/>
              <a:buChar char="§"/>
            </a:pPr>
            <a:r>
              <a:rPr lang="en-US" dirty="0" err="1" smtClean="0">
                <a:solidFill>
                  <a:schemeClr val="tx1"/>
                </a:solidFill>
              </a:rPr>
              <a:t>Nadya</a:t>
            </a:r>
            <a:r>
              <a:rPr lang="en-US" dirty="0" smtClean="0">
                <a:solidFill>
                  <a:schemeClr val="tx1"/>
                </a:solidFill>
              </a:rPr>
              <a:t> Williams</a:t>
            </a:r>
          </a:p>
          <a:p>
            <a:endParaRPr lang="en-US" dirty="0" smtClean="0"/>
          </a:p>
          <a:p>
            <a:r>
              <a:rPr lang="en-US" dirty="0" smtClean="0"/>
              <a:t>Host </a:t>
            </a:r>
            <a:r>
              <a:rPr lang="en-US" dirty="0" smtClean="0"/>
              <a:t>Institute (NAIST)</a:t>
            </a:r>
          </a:p>
          <a:p>
            <a:pPr lvl="1">
              <a:buClr>
                <a:schemeClr val="accent3"/>
              </a:buClr>
              <a:buFont typeface="Wingdings" pitchFamily="2" charset="2"/>
              <a:buChar char="§"/>
            </a:pPr>
            <a:r>
              <a:rPr lang="en-US" dirty="0" smtClean="0">
                <a:solidFill>
                  <a:schemeClr val="tx1"/>
                </a:solidFill>
              </a:rPr>
              <a:t>Dr. </a:t>
            </a:r>
            <a:r>
              <a:rPr lang="en-US" dirty="0" err="1" smtClean="0">
                <a:solidFill>
                  <a:schemeClr val="tx1"/>
                </a:solidFill>
              </a:rPr>
              <a:t>Kohei</a:t>
            </a:r>
            <a:r>
              <a:rPr lang="en-US" dirty="0" smtClean="0">
                <a:solidFill>
                  <a:schemeClr val="tx1"/>
                </a:solidFill>
              </a:rPr>
              <a:t> Ichikawa</a:t>
            </a:r>
          </a:p>
          <a:p>
            <a:pPr lvl="1">
              <a:buClr>
                <a:schemeClr val="accent3"/>
              </a:buClr>
              <a:buFont typeface="Wingdings" pitchFamily="2" charset="2"/>
              <a:buChar char="§"/>
            </a:pPr>
            <a:r>
              <a:rPr lang="en-US" dirty="0" smtClean="0">
                <a:solidFill>
                  <a:schemeClr val="tx1"/>
                </a:solidFill>
              </a:rPr>
              <a:t>Dr. </a:t>
            </a:r>
            <a:r>
              <a:rPr lang="en-US" dirty="0" err="1" smtClean="0">
                <a:solidFill>
                  <a:schemeClr val="tx1"/>
                </a:solidFill>
              </a:rPr>
              <a:t>Hajimu</a:t>
            </a:r>
            <a:r>
              <a:rPr lang="en-US" dirty="0" smtClean="0">
                <a:solidFill>
                  <a:schemeClr val="tx1"/>
                </a:solidFill>
              </a:rPr>
              <a:t> Iida</a:t>
            </a:r>
          </a:p>
          <a:p>
            <a:pPr>
              <a:buFont typeface="Arial" pitchFamily="34" charset="0"/>
              <a:buChar char="•"/>
            </a:pPr>
            <a:endParaRPr lang="en-US" dirty="0" smtClean="0"/>
          </a:p>
          <a:p>
            <a:pPr>
              <a:buFont typeface="Arial" pitchFamily="34" charset="0"/>
              <a:buChar char="•"/>
            </a:pPr>
            <a:r>
              <a:rPr lang="en-US" dirty="0" smtClean="0"/>
              <a:t>Funding</a:t>
            </a:r>
            <a:endParaRPr lang="en-US" dirty="0" smtClean="0"/>
          </a:p>
          <a:p>
            <a:pPr lvl="1">
              <a:buClr>
                <a:schemeClr val="accent3"/>
              </a:buClr>
              <a:buFont typeface="Wingdings" pitchFamily="2" charset="2"/>
              <a:buChar char="§"/>
            </a:pPr>
            <a:r>
              <a:rPr lang="en-US" dirty="0" smtClean="0">
                <a:solidFill>
                  <a:schemeClr val="tx1"/>
                </a:solidFill>
              </a:rPr>
              <a:t>JASSO </a:t>
            </a:r>
          </a:p>
          <a:p>
            <a:pPr lvl="1">
              <a:buClr>
                <a:schemeClr val="accent3"/>
              </a:buClr>
              <a:buFont typeface="Wingdings" pitchFamily="2" charset="2"/>
              <a:buChar char="§"/>
            </a:pPr>
            <a:r>
              <a:rPr lang="en-US" dirty="0" smtClean="0">
                <a:solidFill>
                  <a:schemeClr val="tx1"/>
                </a:solidFill>
              </a:rPr>
              <a:t>National Science Foundation</a:t>
            </a:r>
          </a:p>
          <a:p>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71</TotalTime>
  <Words>620</Words>
  <Application>Microsoft Office PowerPoint</Application>
  <PresentationFormat>On-screen Show (4:3)</PresentationFormat>
  <Paragraphs>177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Urban</vt:lpstr>
      <vt:lpstr>Installation and Integration of Virtual Clusters onto Pragma Grid</vt:lpstr>
      <vt:lpstr>Week 6: Getting in Contact</vt:lpstr>
      <vt:lpstr>Week 6: Getting in Contact (Continued)</vt:lpstr>
      <vt:lpstr>Week 6: Getting in Contact (Results)</vt:lpstr>
      <vt:lpstr>Coming Up Next Week</vt:lpstr>
      <vt:lpstr>Exploring the Culture</vt:lpstr>
      <vt:lpstr>Acknowledgment</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Installation and Integration of Virtual Clusters onto Pragma Grid</dc:title>
  <dc:creator>Kevin</dc:creator>
  <cp:lastModifiedBy>Teri Simas</cp:lastModifiedBy>
  <cp:revision>10</cp:revision>
  <dcterms:created xsi:type="dcterms:W3CDTF">2013-08-06T06:59:00Z</dcterms:created>
  <dcterms:modified xsi:type="dcterms:W3CDTF">2013-08-06T16:37:04Z</dcterms:modified>
</cp:coreProperties>
</file>