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62" r:id="rId4"/>
    <p:sldId id="263" r:id="rId5"/>
    <p:sldId id="265" r:id="rId6"/>
    <p:sldId id="267" r:id="rId7"/>
    <p:sldId id="268"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6" autoAdjust="0"/>
    <p:restoredTop sz="93004" autoAdjust="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21B5CC1-A70F-4F64-8CD5-33428DED7906}" type="datetimeFigureOut">
              <a:rPr lang="en-US" smtClean="0"/>
              <a:pPr/>
              <a:t>7/25/2013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78ED5DE-757F-40ED-B401-79C3219D15F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1B5CC1-A70F-4F64-8CD5-33428DED7906}" type="datetimeFigureOut">
              <a:rPr lang="en-US" smtClean="0"/>
              <a:pPr/>
              <a:t>7/25/2013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1B5CC1-A70F-4F64-8CD5-33428DED7906}" type="datetimeFigureOut">
              <a:rPr lang="en-US" smtClean="0"/>
              <a:pPr/>
              <a:t>7/25/2013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1B5CC1-A70F-4F64-8CD5-33428DED7906}" type="datetimeFigureOut">
              <a:rPr lang="en-US" smtClean="0"/>
              <a:pPr/>
              <a:t>7/25/2013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21B5CC1-A70F-4F64-8CD5-33428DED7906}" type="datetimeFigureOut">
              <a:rPr lang="en-US" smtClean="0"/>
              <a:pPr/>
              <a:t>7/25/2013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1B5CC1-A70F-4F64-8CD5-33428DED7906}" type="datetimeFigureOut">
              <a:rPr lang="en-US" smtClean="0"/>
              <a:pPr/>
              <a:t>7/25/2013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21B5CC1-A70F-4F64-8CD5-33428DED7906}" type="datetimeFigureOut">
              <a:rPr lang="en-US" smtClean="0"/>
              <a:pPr/>
              <a:t>7/25/2013</a:t>
            </a:fld>
            <a:endParaRPr lang="en-US"/>
          </a:p>
        </p:txBody>
      </p:sp>
      <p:sp>
        <p:nvSpPr>
          <p:cNvPr id="27" name="Slide Number Placeholder 26"/>
          <p:cNvSpPr>
            <a:spLocks noGrp="1"/>
          </p:cNvSpPr>
          <p:nvPr>
            <p:ph type="sldNum" sz="quarter" idx="11"/>
          </p:nvPr>
        </p:nvSpPr>
        <p:spPr/>
        <p:txBody>
          <a:bodyPr rtlCol="0"/>
          <a:lstStyle/>
          <a:p>
            <a:fld id="{378ED5DE-757F-40ED-B401-79C3219D15FE}"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21B5CC1-A70F-4F64-8CD5-33428DED7906}" type="datetimeFigureOut">
              <a:rPr lang="en-US" smtClean="0"/>
              <a:pPr/>
              <a:t>7/25/2013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378ED5DE-757F-40ED-B401-79C3219D15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B5CC1-A70F-4F64-8CD5-33428DED7906}" type="datetimeFigureOut">
              <a:rPr lang="en-US" smtClean="0"/>
              <a:pPr/>
              <a:t>7/25/2013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1B5CC1-A70F-4F64-8CD5-33428DED7906}" type="datetimeFigureOut">
              <a:rPr lang="en-US" smtClean="0"/>
              <a:pPr/>
              <a:t>7/25/2013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1B5CC1-A70F-4F64-8CD5-33428DED7906}" type="datetimeFigureOut">
              <a:rPr lang="en-US" smtClean="0"/>
              <a:pPr/>
              <a:t>7/25/2013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21B5CC1-A70F-4F64-8CD5-33428DED7906}" type="datetimeFigureOut">
              <a:rPr lang="en-US" smtClean="0"/>
              <a:pPr/>
              <a:t>7/25/2013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78ED5DE-757F-40ED-B401-79C3219D15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3200400"/>
          </a:xfrm>
        </p:spPr>
        <p:txBody>
          <a:bodyPr>
            <a:normAutofit/>
          </a:bodyPr>
          <a:lstStyle/>
          <a:p>
            <a:r>
              <a:rPr lang="en-US" dirty="0" smtClean="0">
                <a:latin typeface="Times New Roman" pitchFamily="18" charset="0"/>
                <a:cs typeface="Times New Roman" pitchFamily="18" charset="0"/>
              </a:rPr>
              <a:t>Week 4:</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Investigation and modeling of the  Avondale Bridge in Christchurch, New Zealand</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228600" y="3733800"/>
            <a:ext cx="5486400" cy="1676400"/>
          </a:xfrm>
        </p:spPr>
        <p:txBody>
          <a:bodyPr>
            <a:normAutofit/>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Erickson Nguon</a:t>
            </a:r>
          </a:p>
          <a:p>
            <a:r>
              <a:rPr lang="en-US" dirty="0" smtClean="0">
                <a:latin typeface="Times New Roman" pitchFamily="18" charset="0"/>
                <a:cs typeface="Times New Roman" pitchFamily="18" charset="0"/>
              </a:rPr>
              <a:t>University of Auckland, New Zealand</a:t>
            </a:r>
          </a:p>
          <a:p>
            <a:r>
              <a:rPr lang="en-US" dirty="0" smtClean="0">
                <a:latin typeface="Times New Roman" pitchFamily="18" charset="0"/>
                <a:cs typeface="Times New Roman" pitchFamily="18" charset="0"/>
              </a:rPr>
              <a:t>July 24, 2013</a:t>
            </a:r>
          </a:p>
          <a:p>
            <a:endParaRPr lang="en-US" dirty="0">
              <a:latin typeface="Times New Roman" pitchFamily="18" charset="0"/>
              <a:cs typeface="Times New Roman" pitchFamily="18" charset="0"/>
            </a:endParaRPr>
          </a:p>
        </p:txBody>
      </p:sp>
      <p:pic>
        <p:nvPicPr>
          <p:cNvPr id="7170" name="Picture 2" descr="http://nzresearch.org.nz/system/images/BAhbBlsHOgZmSSIpMjAxMy8wNC8yNi8xNV8xNl8zMl8xMTlfdW9hX2xvZ28uZ2lmBjoGRVQ/uoa_logo.gif"/>
          <p:cNvPicPr>
            <a:picLocks noChangeAspect="1" noChangeArrowheads="1"/>
          </p:cNvPicPr>
          <p:nvPr/>
        </p:nvPicPr>
        <p:blipFill>
          <a:blip r:embed="rId2" cstate="print"/>
          <a:srcRect/>
          <a:stretch>
            <a:fillRect/>
          </a:stretch>
        </p:blipFill>
        <p:spPr bwMode="auto">
          <a:xfrm>
            <a:off x="5715000" y="5486400"/>
            <a:ext cx="3211394" cy="1219199"/>
          </a:xfrm>
          <a:prstGeom prst="rect">
            <a:avLst/>
          </a:prstGeom>
          <a:noFill/>
        </p:spPr>
      </p:pic>
      <p:sp>
        <p:nvSpPr>
          <p:cNvPr id="7172" name="AutoShape 4" descr="data:image/jpeg;base64,/9j/4AAQSkZJRgABAQAAAQABAAD/2wCEAAkGBxMSEhUTERQWFhUVGRoaFxgVGCIgIRogHR4cHCQbJCAcICosHx4oIB0gJzEiJSk3MTEuHx8zODMvNyotLisBCgoKDgwMFAwMFCwZFBwrLCwrKyssNysrKywsKyssLCw3LCwsNywrLCsrLCsrKysrLCsrKysrKysrLCwrKysrK//AABEIADkA0AMBIgACEQEDEQH/xAAbAAACAwEBAQAAAAAAAAAAAAAABgQFBwMCAf/EADkQAAIBAwIEAwcCBQMFAQAAAAECAwAEERIhBQYxQRMiUQcUMmFxgZFysTRSYrPBIyShFjVCc4IV/8QAFQEBAQAAAAAAAAAAAAAAAAAAAAH/xAAUEQEAAAAAAAAAAAAAAAAAAAAA/9oADAMBAAIRAxEAPwDcaKq+K8cjhyMMz4yFCOQf/pVIFJ3E+ab1Vd4yNskKbdzgemcDOB32oNFopG5V9oMcwWO5Bjl8o1aTh2JxsADjt1NSLnjVxFxeGz8QNDLEZMFBkbuMZGNvL6UDjRVNzfcyw2k00L6HhjdxlQQ2kE4IPbbsaobfma5urpbS2KJohSS4mZdWCwB0quQO/U/jbcHeil6/t7+PQ8M6zAOviRyRqCVJGrSykYIGSARVJyxzNJftKGuY7Z1dlW3CDxMDox8Tr8wBtQPlFKPGJb+2truV50YwqZIWEYGoBSSrrv3GxB7195dlvrm0huBcxh5EDaWgBXftswP3zQNtFLHKfM73Ek9tcRrHc25w4QkqwPRlzuB8vpvVzxq4aOFmQ4IKD8uoP/BoJ1FFIN3zzdS3E0PDrLxxbnDu0gXJ6YAPzB79ulA/UVAh4kFgSa60W5KqXDuMIxG66jjODtS1xznQx3llFbtBJBcltcgOrGCB5WVsd++aB0oqPZX8UyloZEkUHBMbBhn0yp61yt+L28jmKOeJ5F6osilhj1UHIoJtFQ73isEJAmmijLdBI6rn6ajvVBzlzNJaS2SwiNluZdDFgTgZXdcEfzd80DXRXOedUUs7BVG5ZjgD6k1DXjduYnmSaJ40BLMjqQMdsg4zQWFFI3IHNV1xCSR3FukA1aUViZQcjGoZ6YzvgZNPNAUUUUCtx3kW1ucnSUf1Tv8AX5fpIPzrLeKcgXcLZaKZo87vbt4mB+jZht2831re6TvaPzBdWEAngMJBcLpkjY9Qd8rIO49KCLyhy1wuWLMSNKV2f3jVrB+atgD7DFeOabd4OK2d4Y3a3WIxO0alvD3bBIUE6fN1x2NOlndAwpI5VdSKzHoMkA966wXKP8Dq36SD+1Ar828aims54LcmaWaNo0SNSTlxp3wPKBnJLYxVJFYzcMv/AHlonkt54Y0laJS5idQoyQN9OR1A7/nQ57hE3dlX9RA/evccgYZUgj1BzQVllzFbSsFjk1MxwBpYH13yNvvVFzBHwm61C5VC4yC2hlcEehABJ+lNfvkerT4iav5dQz+KVuc+Y7myktgnhOk8ojIZGBXJG+Q+DtntQK1hBdCy4mn+4e08Fxbe8A+I2x6AgEjHy9KZOS+PQw8Pt0fX4iRgMixOzZHbAXrTeLpNWjWur+XUM/ivcsqqMsQo9ScfvQJXJfCZmvLriE8ZiE+Fijf4gox5mHYkAbHfrTLzJ/Dt+qP+4tT4Z1cZRlYeqkH9qgcyfw7fqj/uLQWdYzzmbCKWe7sb1oLtWIaJc4dgcHG3fr1K/IVs1Kd9f8HWZjM9mJlYhtWnUGHrnvQZ3xO/NxdcNk4uCtu0AZsghS3+oNRHbOEJx2PpU3mazsprzhUVsEa1dpBhD5T5xqH5rVGht7uJSVjmiYBkJAZSD0Ioi4Lbro0wxjw/gwg8vfb0oMbeF7eXjUNllQqLhVzsutdWO+yM1Q7gWgtuGf8A5+n37UviaPj1Y31Y7aun9PyrdorCJXaRY0Dv8TBRlvqe9U/ApOHSTzC0WLxoW0ylI8EEkjrgZ3UjI9DVGZRe6G84oeLYEvmEPi7bZbGj540Y+XTvUSy8T3Xg/iZx70/h6v5NUeMfLritrvuD28xDTQxyMOhdQSPzXWfh8T6NcaN4e6ZUeXp09Og6VBnvtjJ1WQmz7qZv9bGcdV64/p1Y++KooLW1k4pOlgFa0a1fxhHvHkKT22+LTj55+dbHc2ySKUkVXU9QwyD9jXCy4XDCpSKJEVuoVQAfrjrQIvsSsYxZmYKPEd2Vn7kA7D7Vo1Uz8Rs7OSK1ykTzEmNFXAJ+wwPvVzQFFFFAVn3tu/7eP/av7Gny6RmRlRtDFSFbAOkkbNg7HB3waTeJck3F5oW/vTLEjavDjiVNR6bkZ7Z6etBw5jSyK2HvsshZVQxW0YLeKcL1RVJIyAN9qq7m4xx2yMUL24ljZZFZVXWAspBIUn0HXfambmPk3x7iC6t5jBNAAq+UMuBnbSfkSPoa+DkwtewX0ty8ksQIIKgKchhgAfCBq+vqaCg5HcXXFL97kB5Im0RK+4RAzLsDsOg/NfObeFNwqxvJLaZwtw64QDAi1Mc6MdMg4q/4nyVm699s52t5z8flDI/1U+uN8H8HerO54K9zBJBeukiyADEaFNJ66hlmOc0FBNy9bjgrKI1yLZpQ+PN4gTXr1ddWoZzmkLi3EZbnhvDWlZtYuWjD9/KcA59QNs+orSm5WuDae5G7HgFfDLeH/qFOmjOrHTbOnpXXiPI1tJZx2a6kWI6o3X4lbc6t+pJJz9aoovaby7bw2BmhjEc0DIUlXZ8lgDlupJznJ71C43bXlzFw6/WIXSJCrS2zd2YbvpPxHf5kEDbrTPxblee8jSC7uQYVILiKPS0mnszFjj7DrU6/4TchkNnciFEQJ4TRB02zhuoIONtj2qCu5D4tZTmX3WH3eby+PEU0nbYHbY+mevr2q75k/h2/VH/cWoHLnLHu001zLKZZ58a20hQAOgCjpVvxW1MsRQEAkqd/kwb/ABQS6w2OEtxPiOmwW+xKfKxA8PzNvv6/4rcqQZ/Z/MLme4t76SAzuWYIvzJAznfGTQVvEON30V1ZWVmsdt4tsh8F1BETEMSMjrpC7AbEiuFnz/dwW9+t1oluLR1RWCgAl2ZNwuBgaSdgPSma15KcXVrdS3LSvboUJZd5M+JuTnbZ8faoHFeS4Io+JT3DvJHc4kKxr5kKszjTvuctVFNPzBxa3NkZ54mW7dDhY1yoYr5Dt6HqPyajf9STwx8Ylh8JJIp4wrLCgJ1TlCWwPOdPdqqeHWhubuyit5bm4SFwS00elYkUg6R+P2Ap8n9nQaO+Txz/AL2RJM6fg0yeJjrv6UFPY808SjnsJLl4ngvgpWNEA0hgCDnGdWGB646jFVvF/aRctLO0VxHAInKxQGBnMwU4yzhSFz6ZH+aeLrkoOvD18Uj3BUA8vx6FVfXb4f8AmoE3s/ljmlksbxrdJmLOhjVwCdzjV0oKHjHtJkkaBI5ltFaFZJZTC0pDEfAFCnbPfH39eE3tGvDZQSoV8UXJhfyDEoChhsfhzkdMfam3jHIjSSRXEFy0NykaxvJoBEmBjUVO2T+K8cR5FkuIIY57ou8UxlMnhgav6cDAAFQUt3dXkV9w2O98CSZ2cswiU6QW2VWKgrgbbfk1XR818Wlhu5Y54glm7aiY11MMkaemMADPrv1rQON8re8XlrdeJp92/wDHGdW+evaq2w5CEVveweMT74SdWn4M5+e/WqKa850vLk2NvZlIprqPxJJGXUF6jYNkY8pPfqB86sORuPXst/dWt5Ij+AoxoQAZyBq9dx2qm5t4JbWSWIee4jmhRlSeCPVspB8wzsfMcfeu3sjsZDc3d0RL4bgKjzjDSHJJY/gfLcDtQajRRRUBRRRQFFFFAUUUUBRRRQFFFFAUUUUBRRRQeVUDoAPpXqiigKKKKAooooCiiig+MoPUZ+tAFfaK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174" name="AutoShape 6" descr="data:image/jpeg;base64,/9j/4AAQSkZJRgABAQAAAQABAAD/2wCEAAkGBxMSEhUTERQWFhUVGRoaFxgVGCIgIRogHR4cHCQbJCAcICosHx4oIB0gJzEiJSk3MTEuHx8zODMvNyotLisBCgoKDgwMFAwMFCwZFBwrLCwrKyssNysrKywsKyssLCw3LCwsNywrLCsrLCsrKysrLCsrKysrKysrLCwrKysrK//AABEIADkA0AMBIgACEQEDEQH/xAAbAAACAwEBAQAAAAAAAAAAAAAABgQFBwMCAf/EADkQAAIBAwIEAwcCBQMFAQAAAAECAwAEERIhBQYxQRMiUQcUMmFxgZFysTRSYrPBIyShFjVCc4IV/8QAFQEBAQAAAAAAAAAAAAAAAAAAAAH/xAAUEQEAAAAAAAAAAAAAAAAAAAAA/9oADAMBAAIRAxEAPwDcaKq+K8cjhyMMz4yFCOQf/pVIFJ3E+ab1Vd4yNskKbdzgemcDOB32oNFopG5V9oMcwWO5Bjl8o1aTh2JxsADjt1NSLnjVxFxeGz8QNDLEZMFBkbuMZGNvL6UDjRVNzfcyw2k00L6HhjdxlQQ2kE4IPbbsaobfma5urpbS2KJohSS4mZdWCwB0quQO/U/jbcHeil6/t7+PQ8M6zAOviRyRqCVJGrSykYIGSARVJyxzNJftKGuY7Z1dlW3CDxMDox8Tr8wBtQPlFKPGJb+2truV50YwqZIWEYGoBSSrrv3GxB7195dlvrm0huBcxh5EDaWgBXftswP3zQNtFLHKfM73Ek9tcRrHc25w4QkqwPRlzuB8vpvVzxq4aOFmQ4IKD8uoP/BoJ1FFIN3zzdS3E0PDrLxxbnDu0gXJ6YAPzB79ulA/UVAh4kFgSa60W5KqXDuMIxG66jjODtS1xznQx3llFbtBJBcltcgOrGCB5WVsd++aB0oqPZX8UyloZEkUHBMbBhn0yp61yt+L28jmKOeJ5F6osilhj1UHIoJtFQ73isEJAmmijLdBI6rn6ajvVBzlzNJaS2SwiNluZdDFgTgZXdcEfzd80DXRXOedUUs7BVG5ZjgD6k1DXjduYnmSaJ40BLMjqQMdsg4zQWFFI3IHNV1xCSR3FukA1aUViZQcjGoZ6YzvgZNPNAUUUUCtx3kW1ucnSUf1Tv8AX5fpIPzrLeKcgXcLZaKZo87vbt4mB+jZht2831re6TvaPzBdWEAngMJBcLpkjY9Qd8rIO49KCLyhy1wuWLMSNKV2f3jVrB+atgD7DFeOabd4OK2d4Y3a3WIxO0alvD3bBIUE6fN1x2NOlndAwpI5VdSKzHoMkA966wXKP8Dq36SD+1Ar828aims54LcmaWaNo0SNSTlxp3wPKBnJLYxVJFYzcMv/AHlonkt54Y0laJS5idQoyQN9OR1A7/nQ57hE3dlX9RA/evccgYZUgj1BzQVllzFbSsFjk1MxwBpYH13yNvvVFzBHwm61C5VC4yC2hlcEehABJ+lNfvkerT4iav5dQz+KVuc+Y7myktgnhOk8ojIZGBXJG+Q+DtntQK1hBdCy4mn+4e08Fxbe8A+I2x6AgEjHy9KZOS+PQw8Pt0fX4iRgMixOzZHbAXrTeLpNWjWur+XUM/ivcsqqMsQo9ScfvQJXJfCZmvLriE8ZiE+Fijf4gox5mHYkAbHfrTLzJ/Dt+qP+4tT4Z1cZRlYeqkH9qgcyfw7fqj/uLQWdYzzmbCKWe7sb1oLtWIaJc4dgcHG3fr1K/IVs1Kd9f8HWZjM9mJlYhtWnUGHrnvQZ3xO/NxdcNk4uCtu0AZsghS3+oNRHbOEJx2PpU3mazsprzhUVsEa1dpBhD5T5xqH5rVGht7uJSVjmiYBkJAZSD0Ioi4Lbro0wxjw/gwg8vfb0oMbeF7eXjUNllQqLhVzsutdWO+yM1Q7gWgtuGf8A5+n37UviaPj1Y31Y7aun9PyrdorCJXaRY0Dv8TBRlvqe9U/ApOHSTzC0WLxoW0ylI8EEkjrgZ3UjI9DVGZRe6G84oeLYEvmEPi7bZbGj540Y+XTvUSy8T3Xg/iZx70/h6v5NUeMfLritrvuD28xDTQxyMOhdQSPzXWfh8T6NcaN4e6ZUeXp09Og6VBnvtjJ1WQmz7qZv9bGcdV64/p1Y++KooLW1k4pOlgFa0a1fxhHvHkKT22+LTj55+dbHc2ySKUkVXU9QwyD9jXCy4XDCpSKJEVuoVQAfrjrQIvsSsYxZmYKPEd2Vn7kA7D7Vo1Uz8Rs7OSK1ykTzEmNFXAJ+wwPvVzQFFFFAVn3tu/7eP/av7Gny6RmRlRtDFSFbAOkkbNg7HB3waTeJck3F5oW/vTLEjavDjiVNR6bkZ7Z6etBw5jSyK2HvsshZVQxW0YLeKcL1RVJIyAN9qq7m4xx2yMUL24ljZZFZVXWAspBIUn0HXfambmPk3x7iC6t5jBNAAq+UMuBnbSfkSPoa+DkwtewX0ty8ksQIIKgKchhgAfCBq+vqaCg5HcXXFL97kB5Im0RK+4RAzLsDsOg/NfObeFNwqxvJLaZwtw64QDAi1Mc6MdMg4q/4nyVm699s52t5z8flDI/1U+uN8H8HerO54K9zBJBeukiyADEaFNJ66hlmOc0FBNy9bjgrKI1yLZpQ+PN4gTXr1ddWoZzmkLi3EZbnhvDWlZtYuWjD9/KcA59QNs+orSm5WuDae5G7HgFfDLeH/qFOmjOrHTbOnpXXiPI1tJZx2a6kWI6o3X4lbc6t+pJJz9aoovaby7bw2BmhjEc0DIUlXZ8lgDlupJznJ71C43bXlzFw6/WIXSJCrS2zd2YbvpPxHf5kEDbrTPxblee8jSC7uQYVILiKPS0mnszFjj7DrU6/4TchkNnciFEQJ4TRB02zhuoIONtj2qCu5D4tZTmX3WH3eby+PEU0nbYHbY+mevr2q75k/h2/VH/cWoHLnLHu001zLKZZ58a20hQAOgCjpVvxW1MsRQEAkqd/kwb/ABQS6w2OEtxPiOmwW+xKfKxA8PzNvv6/4rcqQZ/Z/MLme4t76SAzuWYIvzJAznfGTQVvEON30V1ZWVmsdt4tsh8F1BETEMSMjrpC7AbEiuFnz/dwW9+t1oluLR1RWCgAl2ZNwuBgaSdgPSma15KcXVrdS3LSvboUJZd5M+JuTnbZ8faoHFeS4Io+JT3DvJHc4kKxr5kKszjTvuctVFNPzBxa3NkZ54mW7dDhY1yoYr5Dt6HqPyajf9STwx8Ylh8JJIp4wrLCgJ1TlCWwPOdPdqqeHWhubuyit5bm4SFwS00elYkUg6R+P2Ap8n9nQaO+Txz/AL2RJM6fg0yeJjrv6UFPY808SjnsJLl4ngvgpWNEA0hgCDnGdWGB646jFVvF/aRctLO0VxHAInKxQGBnMwU4yzhSFz6ZH+aeLrkoOvD18Uj3BUA8vx6FVfXb4f8AmoE3s/ljmlksbxrdJmLOhjVwCdzjV0oKHjHtJkkaBI5ltFaFZJZTC0pDEfAFCnbPfH39eE3tGvDZQSoV8UXJhfyDEoChhsfhzkdMfam3jHIjSSRXEFy0NykaxvJoBEmBjUVO2T+K8cR5FkuIIY57ou8UxlMnhgav6cDAAFQUt3dXkV9w2O98CSZ2cswiU6QW2VWKgrgbbfk1XR818Wlhu5Y54glm7aiY11MMkaemMADPrv1rQON8re8XlrdeJp92/wDHGdW+evaq2w5CEVveweMT74SdWn4M5+e/WqKa850vLk2NvZlIprqPxJJGXUF6jYNkY8pPfqB86sORuPXst/dWt5Ij+AoxoQAZyBq9dx2qm5t4JbWSWIee4jmhRlSeCPVspB8wzsfMcfeu3sjsZDc3d0RL4bgKjzjDSHJJY/gfLcDtQajRRRUBRRRQFFFFAUUUUBRRRQFFFFAUUUUBRRRQeVUDoAPpXqiigKKKKAooooCiiig+MoPUZ+tAFfaK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176" name="AutoShape 8" descr="data:image/jpeg;base64,/9j/4AAQSkZJRgABAQAAAQABAAD/2wCEAAkGBxMSEhUTERQWFhUVGRoaFxgVGCIgIRogHR4cHCQbJCAcICosHx4oIB0gJzEiJSk3MTEuHx8zODMvNyotLisBCgoKDgwMFAwMFCwZFBwrLCwrKyssNysrKywsKyssLCw3LCwsNywrLCsrLCsrKysrLCsrKysrKysrLCwrKysrK//AABEIADkA0AMBIgACEQEDEQH/xAAbAAACAwEBAQAAAAAAAAAAAAAABgQFBwMCAf/EADkQAAIBAwIEAwcCBQMFAQAAAAECAwAEERIhBQYxQRMiUQcUMmFxgZFysTRSYrPBIyShFjVCc4IV/8QAFQEBAQAAAAAAAAAAAAAAAAAAAAH/xAAUEQEAAAAAAAAAAAAAAAAAAAAA/9oADAMBAAIRAxEAPwDcaKq+K8cjhyMMz4yFCOQf/pVIFJ3E+ab1Vd4yNskKbdzgemcDOB32oNFopG5V9oMcwWO5Bjl8o1aTh2JxsADjt1NSLnjVxFxeGz8QNDLEZMFBkbuMZGNvL6UDjRVNzfcyw2k00L6HhjdxlQQ2kE4IPbbsaobfma5urpbS2KJohSS4mZdWCwB0quQO/U/jbcHeil6/t7+PQ8M6zAOviRyRqCVJGrSykYIGSARVJyxzNJftKGuY7Z1dlW3CDxMDox8Tr8wBtQPlFKPGJb+2truV50YwqZIWEYGoBSSrrv3GxB7195dlvrm0huBcxh5EDaWgBXftswP3zQNtFLHKfM73Ek9tcRrHc25w4QkqwPRlzuB8vpvVzxq4aOFmQ4IKD8uoP/BoJ1FFIN3zzdS3E0PDrLxxbnDu0gXJ6YAPzB79ulA/UVAh4kFgSa60W5KqXDuMIxG66jjODtS1xznQx3llFbtBJBcltcgOrGCB5WVsd++aB0oqPZX8UyloZEkUHBMbBhn0yp61yt+L28jmKOeJ5F6osilhj1UHIoJtFQ73isEJAmmijLdBI6rn6ajvVBzlzNJaS2SwiNluZdDFgTgZXdcEfzd80DXRXOedUUs7BVG5ZjgD6k1DXjduYnmSaJ40BLMjqQMdsg4zQWFFI3IHNV1xCSR3FukA1aUViZQcjGoZ6YzvgZNPNAUUUUCtx3kW1ucnSUf1Tv8AX5fpIPzrLeKcgXcLZaKZo87vbt4mB+jZht2831re6TvaPzBdWEAngMJBcLpkjY9Qd8rIO49KCLyhy1wuWLMSNKV2f3jVrB+atgD7DFeOabd4OK2d4Y3a3WIxO0alvD3bBIUE6fN1x2NOlndAwpI5VdSKzHoMkA966wXKP8Dq36SD+1Ar828aims54LcmaWaNo0SNSTlxp3wPKBnJLYxVJFYzcMv/AHlonkt54Y0laJS5idQoyQN9OR1A7/nQ57hE3dlX9RA/evccgYZUgj1BzQVllzFbSsFjk1MxwBpYH13yNvvVFzBHwm61C5VC4yC2hlcEehABJ+lNfvkerT4iav5dQz+KVuc+Y7myktgnhOk8ojIZGBXJG+Q+DtntQK1hBdCy4mn+4e08Fxbe8A+I2x6AgEjHy9KZOS+PQw8Pt0fX4iRgMixOzZHbAXrTeLpNWjWur+XUM/ivcsqqMsQo9ScfvQJXJfCZmvLriE8ZiE+Fijf4gox5mHYkAbHfrTLzJ/Dt+qP+4tT4Z1cZRlYeqkH9qgcyfw7fqj/uLQWdYzzmbCKWe7sb1oLtWIaJc4dgcHG3fr1K/IVs1Kd9f8HWZjM9mJlYhtWnUGHrnvQZ3xO/NxdcNk4uCtu0AZsghS3+oNRHbOEJx2PpU3mazsprzhUVsEa1dpBhD5T5xqH5rVGht7uJSVjmiYBkJAZSD0Ioi4Lbro0wxjw/gwg8vfb0oMbeF7eXjUNllQqLhVzsutdWO+yM1Q7gWgtuGf8A5+n37UviaPj1Y31Y7aun9PyrdorCJXaRY0Dv8TBRlvqe9U/ApOHSTzC0WLxoW0ylI8EEkjrgZ3UjI9DVGZRe6G84oeLYEvmEPi7bZbGj540Y+XTvUSy8T3Xg/iZx70/h6v5NUeMfLritrvuD28xDTQxyMOhdQSPzXWfh8T6NcaN4e6ZUeXp09Og6VBnvtjJ1WQmz7qZv9bGcdV64/p1Y++KooLW1k4pOlgFa0a1fxhHvHkKT22+LTj55+dbHc2ySKUkVXU9QwyD9jXCy4XDCpSKJEVuoVQAfrjrQIvsSsYxZmYKPEd2Vn7kA7D7Vo1Uz8Rs7OSK1ykTzEmNFXAJ+wwPvVzQFFFFAVn3tu/7eP/av7Gny6RmRlRtDFSFbAOkkbNg7HB3waTeJck3F5oW/vTLEjavDjiVNR6bkZ7Z6etBw5jSyK2HvsshZVQxW0YLeKcL1RVJIyAN9qq7m4xx2yMUL24ljZZFZVXWAspBIUn0HXfambmPk3x7iC6t5jBNAAq+UMuBnbSfkSPoa+DkwtewX0ty8ksQIIKgKchhgAfCBq+vqaCg5HcXXFL97kB5Im0RK+4RAzLsDsOg/NfObeFNwqxvJLaZwtw64QDAi1Mc6MdMg4q/4nyVm699s52t5z8flDI/1U+uN8H8HerO54K9zBJBeukiyADEaFNJ66hlmOc0FBNy9bjgrKI1yLZpQ+PN4gTXr1ddWoZzmkLi3EZbnhvDWlZtYuWjD9/KcA59QNs+orSm5WuDae5G7HgFfDLeH/qFOmjOrHTbOnpXXiPI1tJZx2a6kWI6o3X4lbc6t+pJJz9aoovaby7bw2BmhjEc0DIUlXZ8lgDlupJznJ71C43bXlzFw6/WIXSJCrS2zd2YbvpPxHf5kEDbrTPxblee8jSC7uQYVILiKPS0mnszFjj7DrU6/4TchkNnciFEQJ4TRB02zhuoIONtj2qCu5D4tZTmX3WH3eby+PEU0nbYHbY+mevr2q75k/h2/VH/cWoHLnLHu001zLKZZ58a20hQAOgCjpVvxW1MsRQEAkqd/kwb/ABQS6w2OEtxPiOmwW+xKfKxA8PzNvv6/4rcqQZ/Z/MLme4t76SAzuWYIvzJAznfGTQVvEON30V1ZWVmsdt4tsh8F1BETEMSMjrpC7AbEiuFnz/dwW9+t1oluLR1RWCgAl2ZNwuBgaSdgPSma15KcXVrdS3LSvboUJZd5M+JuTnbZ8faoHFeS4Io+JT3DvJHc4kKxr5kKszjTvuctVFNPzBxa3NkZ54mW7dDhY1yoYr5Dt6HqPyajf9STwx8Ylh8JJIp4wrLCgJ1TlCWwPOdPdqqeHWhubuyit5bm4SFwS00elYkUg6R+P2Ap8n9nQaO+Txz/AL2RJM6fg0yeJjrv6UFPY808SjnsJLl4ngvgpWNEA0hgCDnGdWGB646jFVvF/aRctLO0VxHAInKxQGBnMwU4yzhSFz6ZH+aeLrkoOvD18Uj3BUA8vx6FVfXb4f8AmoE3s/ljmlksbxrdJmLOhjVwCdzjV0oKHjHtJkkaBI5ltFaFZJZTC0pDEfAFCnbPfH39eE3tGvDZQSoV8UXJhfyDEoChhsfhzkdMfam3jHIjSSRXEFy0NykaxvJoBEmBjUVO2T+K8cR5FkuIIY57ou8UxlMnhgav6cDAAFQUt3dXkV9w2O98CSZ2cswiU6QW2VWKgrgbbfk1XR818Wlhu5Y54glm7aiY11MMkaemMADPrv1rQON8re8XlrdeJp92/wDHGdW+evaq2w5CEVveweMT74SdWn4M5+e/WqKa850vLk2NvZlIprqPxJJGXUF6jYNkY8pPfqB86sORuPXst/dWt5Ij+AoxoQAZyBq9dx2qm5t4JbWSWIee4jmhRlSeCPVspB8wzsfMcfeu3sjsZDc3d0RL4bgKjzjDSHJJY/gfLcDtQajRRRUBRRRQFFFFAUUUUBRRRQFFFFAUUUUBRRRQeVUDoAPpXqiigKKKKAooooCiiig+MoPUZ+tAFfaK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7178" name="Picture 10" descr="http://maseng.ucsd.edu/imgs/jsoe_logo.png"/>
          <p:cNvPicPr>
            <a:picLocks noChangeAspect="1" noChangeArrowheads="1"/>
          </p:cNvPicPr>
          <p:nvPr/>
        </p:nvPicPr>
        <p:blipFill>
          <a:blip r:embed="rId3" cstate="print"/>
          <a:srcRect/>
          <a:stretch>
            <a:fillRect/>
          </a:stretch>
        </p:blipFill>
        <p:spPr bwMode="auto">
          <a:xfrm>
            <a:off x="5638800" y="4419600"/>
            <a:ext cx="3505200" cy="96695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720000"/>
          </a:xfrm>
        </p:spPr>
        <p:txBody>
          <a:bodyPr/>
          <a:lstStyle/>
          <a:p>
            <a:r>
              <a:rPr lang="en-NZ" b="1" dirty="0">
                <a:latin typeface="Times New Roman" pitchFamily="18" charset="0"/>
                <a:cs typeface="Times New Roman" pitchFamily="18" charset="0"/>
              </a:rPr>
              <a:t> </a:t>
            </a:r>
            <a:r>
              <a:rPr lang="en-NZ" b="1" dirty="0" smtClean="0">
                <a:latin typeface="Times New Roman" pitchFamily="18" charset="0"/>
                <a:cs typeface="Times New Roman" pitchFamily="18" charset="0"/>
              </a:rPr>
              <a:t> </a:t>
            </a:r>
            <a:r>
              <a:rPr lang="en-NZ" sz="3600" b="1" dirty="0" smtClean="0">
                <a:latin typeface="Times New Roman" pitchFamily="18" charset="0"/>
                <a:cs typeface="Times New Roman" pitchFamily="18" charset="0"/>
              </a:rPr>
              <a:t>Project Overview</a:t>
            </a:r>
            <a:endParaRPr lang="en-NZ"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752600"/>
            <a:ext cx="8229600" cy="4821936"/>
          </a:xfrm>
        </p:spPr>
        <p:txBody>
          <a:bodyPr>
            <a:normAutofit/>
          </a:bodyPr>
          <a:lstStyle/>
          <a:p>
            <a:r>
              <a:rPr lang="en-NZ" sz="2400" dirty="0">
                <a:latin typeface="Times New Roman" pitchFamily="18" charset="0"/>
                <a:cs typeface="Times New Roman" pitchFamily="18" charset="0"/>
              </a:rPr>
              <a:t>The objective of this project is to investigate and model bridges, specifically the Avondale Bridge in Christchurch. The bridge suffered severe structural damage following the 2011 Christchurch Earthquake. </a:t>
            </a:r>
            <a:endParaRPr lang="en-NZ" sz="2400" dirty="0" smtClean="0">
              <a:latin typeface="Times New Roman" pitchFamily="18" charset="0"/>
              <a:cs typeface="Times New Roman" pitchFamily="18" charset="0"/>
            </a:endParaRPr>
          </a:p>
          <a:p>
            <a:endParaRPr lang="en-NZ" sz="2400" dirty="0" smtClean="0">
              <a:latin typeface="Times New Roman" pitchFamily="18" charset="0"/>
              <a:cs typeface="Times New Roman" pitchFamily="18" charset="0"/>
            </a:endParaRPr>
          </a:p>
          <a:p>
            <a:r>
              <a:rPr lang="en-NZ" sz="2400" dirty="0" smtClean="0">
                <a:latin typeface="Times New Roman" pitchFamily="18" charset="0"/>
                <a:cs typeface="Times New Roman" pitchFamily="18" charset="0"/>
              </a:rPr>
              <a:t>To </a:t>
            </a:r>
            <a:r>
              <a:rPr lang="en-NZ" sz="2400" dirty="0" smtClean="0">
                <a:latin typeface="Times New Roman" pitchFamily="18" charset="0"/>
                <a:cs typeface="Times New Roman" pitchFamily="18" charset="0"/>
              </a:rPr>
              <a:t>create </a:t>
            </a:r>
            <a:r>
              <a:rPr lang="en-NZ" sz="2400" dirty="0">
                <a:latin typeface="Times New Roman" pitchFamily="18" charset="0"/>
                <a:cs typeface="Times New Roman" pitchFamily="18" charset="0"/>
              </a:rPr>
              <a:t>computer generated models of the bridges in SAP2000 with loadings that reflect the Christchurch Earthquake and with this model we can validate it by comparing the data from the model and the actual earthquake.</a:t>
            </a:r>
          </a:p>
          <a:p>
            <a:pPr marL="109728" indent="0">
              <a:buNone/>
            </a:pPr>
            <a:endParaRPr lang="en-NZ" sz="2400" dirty="0"/>
          </a:p>
        </p:txBody>
      </p:sp>
    </p:spTree>
    <p:extLst>
      <p:ext uri="{BB962C8B-B14F-4D97-AF65-F5344CB8AC3E}">
        <p14:creationId xmlns:p14="http://schemas.microsoft.com/office/powerpoint/2010/main" xmlns="" val="4078027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720000"/>
          </a:xfrm>
        </p:spPr>
        <p:txBody>
          <a:bodyPr>
            <a:normAutofit/>
          </a:bodyPr>
          <a:lstStyle/>
          <a:p>
            <a:r>
              <a:rPr lang="en-NZ" sz="3600" b="1" dirty="0" smtClean="0">
                <a:latin typeface="Times New Roman" pitchFamily="18" charset="0"/>
                <a:cs typeface="Times New Roman" pitchFamily="18" charset="0"/>
              </a:rPr>
              <a:t>  Recent Progress</a:t>
            </a:r>
            <a:endParaRPr lang="en-NZ"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712138"/>
            <a:ext cx="4953000" cy="4821936"/>
          </a:xfrm>
        </p:spPr>
        <p:txBody>
          <a:bodyPr>
            <a:normAutofit/>
          </a:bodyPr>
          <a:lstStyle/>
          <a:p>
            <a:r>
              <a:rPr lang="en-NZ" sz="2400" dirty="0" smtClean="0">
                <a:latin typeface="Times New Roman" pitchFamily="18" charset="0"/>
                <a:cs typeface="Times New Roman" pitchFamily="18" charset="0"/>
              </a:rPr>
              <a:t>Adjust force-displacement values for each spring according to their yield strength</a:t>
            </a:r>
          </a:p>
          <a:p>
            <a:endParaRPr lang="en-NZ" sz="2400" dirty="0" smtClean="0">
              <a:latin typeface="Times New Roman" pitchFamily="18" charset="0"/>
              <a:cs typeface="Times New Roman" pitchFamily="18" charset="0"/>
            </a:endParaRPr>
          </a:p>
          <a:p>
            <a:r>
              <a:rPr lang="en-NZ" sz="2400" dirty="0" smtClean="0">
                <a:latin typeface="Times New Roman" pitchFamily="18" charset="0"/>
                <a:cs typeface="Times New Roman" pitchFamily="18" charset="0"/>
              </a:rPr>
              <a:t>Defined </a:t>
            </a:r>
            <a:r>
              <a:rPr lang="en-NZ" sz="2400" dirty="0" smtClean="0">
                <a:latin typeface="Times New Roman" pitchFamily="18" charset="0"/>
                <a:cs typeface="Times New Roman" pitchFamily="18" charset="0"/>
              </a:rPr>
              <a:t>hinges for the model</a:t>
            </a:r>
          </a:p>
          <a:p>
            <a:endParaRPr lang="en-NZ" sz="2400" dirty="0" smtClean="0">
              <a:latin typeface="Times New Roman" pitchFamily="18" charset="0"/>
              <a:cs typeface="Times New Roman" pitchFamily="18" charset="0"/>
            </a:endParaRPr>
          </a:p>
          <a:p>
            <a:r>
              <a:rPr lang="en-NZ" sz="2400" dirty="0" smtClean="0">
                <a:latin typeface="Times New Roman" pitchFamily="18" charset="0"/>
                <a:cs typeface="Times New Roman" pitchFamily="18" charset="0"/>
              </a:rPr>
              <a:t>Ran </a:t>
            </a:r>
            <a:r>
              <a:rPr lang="en-NZ" sz="2400" dirty="0" smtClean="0">
                <a:latin typeface="Times New Roman" pitchFamily="18" charset="0"/>
                <a:cs typeface="Times New Roman" pitchFamily="18" charset="0"/>
              </a:rPr>
              <a:t>an analysis of the model and ran into issues with moments far exceeding the hinge yield moments.</a:t>
            </a:r>
          </a:p>
        </p:txBody>
      </p:sp>
      <p:sp>
        <p:nvSpPr>
          <p:cNvPr id="6" name="TextBox 5"/>
          <p:cNvSpPr txBox="1"/>
          <p:nvPr/>
        </p:nvSpPr>
        <p:spPr>
          <a:xfrm>
            <a:off x="5941893" y="6109164"/>
            <a:ext cx="235878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NZ" sz="1200" b="1" dirty="0" smtClean="0">
                <a:latin typeface="Times New Roman" pitchFamily="18" charset="0"/>
                <a:cs typeface="Times New Roman" pitchFamily="18" charset="0"/>
              </a:rPr>
              <a:t>Figure 1: Displacements results shown from the analysis</a:t>
            </a:r>
            <a:endParaRPr lang="en-NZ" sz="1200" b="1" dirty="0">
              <a:latin typeface="Times New Roman" pitchFamily="18" charset="0"/>
              <a:cs typeface="Times New Roman" pitchFamily="18" charset="0"/>
            </a:endParaRPr>
          </a:p>
        </p:txBody>
      </p:sp>
      <p:pic>
        <p:nvPicPr>
          <p:cNvPr id="1026" name="Picture 2" descr="\\engad.foe.auckland.ac.nz\engdfs\home\engu355\Desktop\South Abutment.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41892" y="1174845"/>
            <a:ext cx="2358787" cy="49391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10080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720000"/>
          </a:xfrm>
        </p:spPr>
        <p:txBody>
          <a:bodyPr/>
          <a:lstStyle/>
          <a:p>
            <a:r>
              <a:rPr lang="en-NZ" b="1" dirty="0" smtClean="0">
                <a:latin typeface="Times New Roman" pitchFamily="18" charset="0"/>
                <a:cs typeface="Times New Roman" pitchFamily="18" charset="0"/>
              </a:rPr>
              <a:t>  </a:t>
            </a:r>
            <a:r>
              <a:rPr lang="en-NZ" sz="3600" b="1" dirty="0" smtClean="0">
                <a:latin typeface="Times New Roman" pitchFamily="18" charset="0"/>
                <a:cs typeface="Times New Roman" pitchFamily="18" charset="0"/>
              </a:rPr>
              <a:t>Projected Progress</a:t>
            </a:r>
            <a:endParaRPr lang="en-NZ"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752600"/>
            <a:ext cx="8229600" cy="4821936"/>
          </a:xfrm>
        </p:spPr>
        <p:txBody>
          <a:bodyPr>
            <a:normAutofit/>
          </a:bodyPr>
          <a:lstStyle/>
          <a:p>
            <a:r>
              <a:rPr lang="en-NZ" sz="2400" dirty="0" smtClean="0"/>
              <a:t>Address moment issues</a:t>
            </a:r>
          </a:p>
          <a:p>
            <a:endParaRPr lang="en-NZ" sz="2400" dirty="0" smtClean="0"/>
          </a:p>
          <a:p>
            <a:r>
              <a:rPr lang="en-NZ" sz="2400" dirty="0" smtClean="0"/>
              <a:t>Run </a:t>
            </a:r>
            <a:r>
              <a:rPr lang="en-NZ" sz="2400" dirty="0" smtClean="0"/>
              <a:t>analysis and check all potential issues: Geometry, Constraints/Restraints, Hinges &amp; Moment Curvature, Soil Springs, and Displacement</a:t>
            </a:r>
          </a:p>
          <a:p>
            <a:endParaRPr lang="en-NZ" sz="2400" dirty="0" smtClean="0"/>
          </a:p>
          <a:p>
            <a:r>
              <a:rPr lang="en-NZ" sz="2400" dirty="0" smtClean="0"/>
              <a:t>Meet </a:t>
            </a:r>
            <a:r>
              <a:rPr lang="en-NZ" sz="2400" dirty="0" smtClean="0"/>
              <a:t>with Liam to review my recent progress of the model bridge</a:t>
            </a:r>
          </a:p>
        </p:txBody>
      </p:sp>
    </p:spTree>
    <p:extLst>
      <p:ext uri="{BB962C8B-B14F-4D97-AF65-F5344CB8AC3E}">
        <p14:creationId xmlns:p14="http://schemas.microsoft.com/office/powerpoint/2010/main" xmlns="" val="4010080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685800"/>
          </a:xfrm>
        </p:spPr>
        <p:txBody>
          <a:bodyPr>
            <a:normAutofit fontScale="90000"/>
          </a:bodyPr>
          <a:lstStyle/>
          <a:p>
            <a:r>
              <a:rPr lang="en-NZ" b="1" dirty="0" smtClean="0">
                <a:latin typeface="Times New Roman" pitchFamily="18" charset="0"/>
                <a:cs typeface="Times New Roman" pitchFamily="18" charset="0"/>
              </a:rPr>
              <a:t/>
            </a:r>
            <a:br>
              <a:rPr lang="en-NZ" b="1" dirty="0" smtClean="0">
                <a:latin typeface="Times New Roman" pitchFamily="18" charset="0"/>
                <a:cs typeface="Times New Roman" pitchFamily="18" charset="0"/>
              </a:rPr>
            </a:br>
            <a:r>
              <a:rPr lang="en-NZ" b="1" dirty="0">
                <a:latin typeface="Times New Roman" pitchFamily="18" charset="0"/>
                <a:cs typeface="Times New Roman" pitchFamily="18" charset="0"/>
              </a:rPr>
              <a:t> </a:t>
            </a:r>
            <a:r>
              <a:rPr lang="en-NZ" b="1" dirty="0" smtClean="0">
                <a:latin typeface="Times New Roman" pitchFamily="18" charset="0"/>
                <a:cs typeface="Times New Roman" pitchFamily="18" charset="0"/>
              </a:rPr>
              <a:t> Russell Birdman Festival </a:t>
            </a:r>
            <a:br>
              <a:rPr lang="en-NZ" b="1" dirty="0" smtClean="0">
                <a:latin typeface="Times New Roman" pitchFamily="18" charset="0"/>
                <a:cs typeface="Times New Roman" pitchFamily="18" charset="0"/>
              </a:rPr>
            </a:br>
            <a:endParaRPr lang="en-NZ" b="1" dirty="0">
              <a:latin typeface="Times New Roman" pitchFamily="18" charset="0"/>
              <a:cs typeface="Times New Roman" pitchFamily="18" charset="0"/>
            </a:endParaRPr>
          </a:p>
        </p:txBody>
      </p:sp>
      <p:pic>
        <p:nvPicPr>
          <p:cNvPr id="21" name="Content Placeholder 20" descr="P7190017.JPG"/>
          <p:cNvPicPr>
            <a:picLocks noGrp="1" noChangeAspect="1"/>
          </p:cNvPicPr>
          <p:nvPr>
            <p:ph sz="half" idx="1"/>
          </p:nvPr>
        </p:nvPicPr>
        <p:blipFill>
          <a:blip r:embed="rId2" cstate="print"/>
          <a:stretch>
            <a:fillRect/>
          </a:stretch>
        </p:blipFill>
        <p:spPr>
          <a:xfrm>
            <a:off x="1066800" y="1371600"/>
            <a:ext cx="3511550" cy="2633663"/>
          </a:xfrm>
        </p:spPr>
      </p:pic>
      <p:sp>
        <p:nvSpPr>
          <p:cNvPr id="13" name="TextBox 12"/>
          <p:cNvSpPr txBox="1"/>
          <p:nvPr/>
        </p:nvSpPr>
        <p:spPr>
          <a:xfrm>
            <a:off x="0" y="1371600"/>
            <a:ext cx="1066800" cy="646331"/>
          </a:xfrm>
          <a:prstGeom prst="rect">
            <a:avLst/>
          </a:prstGeom>
          <a:noFill/>
        </p:spPr>
        <p:txBody>
          <a:bodyPr wrap="square" rtlCol="0">
            <a:spAutoFit/>
          </a:bodyPr>
          <a:lstStyle/>
          <a:p>
            <a:r>
              <a:rPr lang="en-NZ" sz="1200" b="1" dirty="0" smtClean="0">
                <a:latin typeface="Times New Roman" pitchFamily="18" charset="0"/>
                <a:cs typeface="Times New Roman" pitchFamily="18" charset="0"/>
              </a:rPr>
              <a:t>Birdman Festival in Russell</a:t>
            </a:r>
            <a:endParaRPr lang="en-NZ" b="1" dirty="0">
              <a:latin typeface="Times New Roman" pitchFamily="18" charset="0"/>
              <a:cs typeface="Times New Roman" pitchFamily="18" charset="0"/>
            </a:endParaRPr>
          </a:p>
        </p:txBody>
      </p:sp>
      <p:sp>
        <p:nvSpPr>
          <p:cNvPr id="14" name="TextBox 13"/>
          <p:cNvSpPr txBox="1"/>
          <p:nvPr/>
        </p:nvSpPr>
        <p:spPr>
          <a:xfrm>
            <a:off x="0" y="4165538"/>
            <a:ext cx="1066800" cy="1938992"/>
          </a:xfrm>
          <a:prstGeom prst="rect">
            <a:avLst/>
          </a:prstGeom>
          <a:noFill/>
        </p:spPr>
        <p:txBody>
          <a:bodyPr wrap="square" rtlCol="0">
            <a:spAutoFit/>
          </a:bodyPr>
          <a:lstStyle/>
          <a:p>
            <a:r>
              <a:rPr lang="en-NZ" sz="1200" b="1" dirty="0" smtClean="0">
                <a:latin typeface="Times New Roman" pitchFamily="18" charset="0"/>
                <a:cs typeface="Times New Roman" pitchFamily="18" charset="0"/>
              </a:rPr>
              <a:t>People dressed up as Elvis. They danced to Burning Love then jumped as far as they can into the water</a:t>
            </a:r>
            <a:endParaRPr lang="en-NZ" b="1" dirty="0">
              <a:latin typeface="Times New Roman" pitchFamily="18" charset="0"/>
              <a:cs typeface="Times New Roman" pitchFamily="18" charset="0"/>
            </a:endParaRPr>
          </a:p>
        </p:txBody>
      </p:sp>
      <p:sp>
        <p:nvSpPr>
          <p:cNvPr id="15" name="TextBox 14"/>
          <p:cNvSpPr txBox="1"/>
          <p:nvPr/>
        </p:nvSpPr>
        <p:spPr>
          <a:xfrm>
            <a:off x="4554690" y="1360226"/>
            <a:ext cx="1066800" cy="1015663"/>
          </a:xfrm>
          <a:prstGeom prst="rect">
            <a:avLst/>
          </a:prstGeom>
          <a:noFill/>
        </p:spPr>
        <p:txBody>
          <a:bodyPr wrap="square" rtlCol="0">
            <a:spAutoFit/>
          </a:bodyPr>
          <a:lstStyle/>
          <a:p>
            <a:r>
              <a:rPr lang="en-NZ" sz="1200" b="1" dirty="0" smtClean="0">
                <a:latin typeface="Times New Roman" pitchFamily="18" charset="0"/>
                <a:cs typeface="Times New Roman" pitchFamily="18" charset="0"/>
              </a:rPr>
              <a:t>Tony and I Kayaking to Russell to watch the festival</a:t>
            </a:r>
            <a:endParaRPr lang="en-NZ" b="1" dirty="0">
              <a:latin typeface="Times New Roman" pitchFamily="18" charset="0"/>
              <a:cs typeface="Times New Roman" pitchFamily="18" charset="0"/>
            </a:endParaRPr>
          </a:p>
        </p:txBody>
      </p:sp>
      <p:sp>
        <p:nvSpPr>
          <p:cNvPr id="16" name="TextBox 15"/>
          <p:cNvSpPr txBox="1"/>
          <p:nvPr/>
        </p:nvSpPr>
        <p:spPr>
          <a:xfrm>
            <a:off x="4576800" y="4165032"/>
            <a:ext cx="1066800" cy="1569660"/>
          </a:xfrm>
          <a:prstGeom prst="rect">
            <a:avLst/>
          </a:prstGeom>
          <a:noFill/>
        </p:spPr>
        <p:txBody>
          <a:bodyPr wrap="square" rtlCol="0">
            <a:spAutoFit/>
          </a:bodyPr>
          <a:lstStyle/>
          <a:p>
            <a:r>
              <a:rPr lang="en-NZ" sz="1200" b="1" dirty="0" smtClean="0">
                <a:latin typeface="Times New Roman" pitchFamily="18" charset="0"/>
                <a:cs typeface="Times New Roman" pitchFamily="18" charset="0"/>
              </a:rPr>
              <a:t>A man dressed up as a sting ray trying to jump 7meters to win $1000 NZD</a:t>
            </a:r>
            <a:endParaRPr lang="en-NZ" b="1" dirty="0">
              <a:latin typeface="Times New Roman" pitchFamily="18" charset="0"/>
              <a:cs typeface="Times New Roman" pitchFamily="18" charset="0"/>
            </a:endParaRPr>
          </a:p>
        </p:txBody>
      </p:sp>
      <p:pic>
        <p:nvPicPr>
          <p:cNvPr id="22" name="Content Placeholder 21" descr="P7190030.JPG"/>
          <p:cNvPicPr>
            <a:picLocks noGrp="1" noChangeAspect="1"/>
          </p:cNvPicPr>
          <p:nvPr>
            <p:ph sz="half" idx="1"/>
          </p:nvPr>
        </p:nvPicPr>
        <p:blipFill>
          <a:blip r:embed="rId3" cstate="print"/>
          <a:stretch>
            <a:fillRect/>
          </a:stretch>
        </p:blipFill>
        <p:spPr>
          <a:xfrm>
            <a:off x="5632450" y="1371600"/>
            <a:ext cx="3511550" cy="2633663"/>
          </a:xfrm>
        </p:spPr>
      </p:pic>
      <p:pic>
        <p:nvPicPr>
          <p:cNvPr id="24" name="Content Placeholder 23" descr="P7190035.JPG"/>
          <p:cNvPicPr>
            <a:picLocks noGrp="1" noChangeAspect="1"/>
          </p:cNvPicPr>
          <p:nvPr>
            <p:ph sz="half" idx="1"/>
          </p:nvPr>
        </p:nvPicPr>
        <p:blipFill>
          <a:blip r:embed="rId4" cstate="print"/>
          <a:stretch>
            <a:fillRect/>
          </a:stretch>
        </p:blipFill>
        <p:spPr>
          <a:xfrm>
            <a:off x="5632450" y="4224338"/>
            <a:ext cx="3511549" cy="2633662"/>
          </a:xfrm>
        </p:spPr>
      </p:pic>
      <p:pic>
        <p:nvPicPr>
          <p:cNvPr id="23" name="Content Placeholder 22" descr="P7190021.JPG"/>
          <p:cNvPicPr>
            <a:picLocks noGrp="1" noChangeAspect="1"/>
          </p:cNvPicPr>
          <p:nvPr>
            <p:ph sz="half" idx="1"/>
          </p:nvPr>
        </p:nvPicPr>
        <p:blipFill>
          <a:blip r:embed="rId5" cstate="print"/>
          <a:stretch>
            <a:fillRect/>
          </a:stretch>
        </p:blipFill>
        <p:spPr>
          <a:xfrm>
            <a:off x="1066800" y="4224338"/>
            <a:ext cx="3511549" cy="2633662"/>
          </a:xfrm>
        </p:spPr>
      </p:pic>
    </p:spTree>
    <p:extLst>
      <p:ext uri="{BB962C8B-B14F-4D97-AF65-F5344CB8AC3E}">
        <p14:creationId xmlns:p14="http://schemas.microsoft.com/office/powerpoint/2010/main" xmlns="" val="1336326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1066800"/>
          </a:xfrm>
        </p:spPr>
        <p:txBody>
          <a:bodyPr>
            <a:normAutofit/>
          </a:bodyPr>
          <a:lstStyle/>
          <a:p>
            <a:r>
              <a:rPr lang="en-NZ" sz="3600" b="1" dirty="0">
                <a:latin typeface="Times New Roman" pitchFamily="18" charset="0"/>
                <a:cs typeface="Times New Roman" pitchFamily="18" charset="0"/>
              </a:rPr>
              <a:t> </a:t>
            </a:r>
            <a:r>
              <a:rPr lang="en-NZ" sz="3600" b="1" dirty="0" smtClean="0">
                <a:latin typeface="Times New Roman" pitchFamily="18" charset="0"/>
                <a:cs typeface="Times New Roman" pitchFamily="18" charset="0"/>
              </a:rPr>
              <a:t> </a:t>
            </a:r>
            <a:r>
              <a:rPr lang="en-NZ" sz="3600" b="1" dirty="0" err="1" smtClean="0">
                <a:latin typeface="Times New Roman" pitchFamily="18" charset="0"/>
                <a:cs typeface="Times New Roman" pitchFamily="18" charset="0"/>
              </a:rPr>
              <a:t>Paihia</a:t>
            </a:r>
            <a:r>
              <a:rPr lang="en-NZ" sz="3600" b="1" dirty="0" smtClean="0">
                <a:latin typeface="Times New Roman" pitchFamily="18" charset="0"/>
                <a:cs typeface="Times New Roman" pitchFamily="18" charset="0"/>
              </a:rPr>
              <a:t> and </a:t>
            </a:r>
            <a:r>
              <a:rPr lang="en-NZ" sz="3600" b="1" dirty="0" err="1" smtClean="0">
                <a:latin typeface="Times New Roman" pitchFamily="18" charset="0"/>
                <a:cs typeface="Times New Roman" pitchFamily="18" charset="0"/>
              </a:rPr>
              <a:t>Waipoua</a:t>
            </a:r>
            <a:endParaRPr lang="en-NZ" sz="3600" b="1" dirty="0">
              <a:latin typeface="Times New Roman" pitchFamily="18" charset="0"/>
              <a:cs typeface="Times New Roman" pitchFamily="18" charset="0"/>
            </a:endParaRPr>
          </a:p>
        </p:txBody>
      </p:sp>
      <p:pic>
        <p:nvPicPr>
          <p:cNvPr id="12" name="Content Placeholder 11" descr="P7190079.JPG"/>
          <p:cNvPicPr>
            <a:picLocks noGrp="1" noChangeAspect="1"/>
          </p:cNvPicPr>
          <p:nvPr>
            <p:ph sz="half" idx="1"/>
          </p:nvPr>
        </p:nvPicPr>
        <p:blipFill>
          <a:blip r:embed="rId2" cstate="print"/>
          <a:stretch>
            <a:fillRect/>
          </a:stretch>
        </p:blipFill>
        <p:spPr>
          <a:xfrm>
            <a:off x="1066800" y="1371600"/>
            <a:ext cx="3511550" cy="2633663"/>
          </a:xfrm>
        </p:spPr>
      </p:pic>
      <p:sp>
        <p:nvSpPr>
          <p:cNvPr id="13" name="TextBox 12"/>
          <p:cNvSpPr txBox="1"/>
          <p:nvPr/>
        </p:nvSpPr>
        <p:spPr>
          <a:xfrm>
            <a:off x="0" y="1371600"/>
            <a:ext cx="1066800" cy="646331"/>
          </a:xfrm>
          <a:prstGeom prst="rect">
            <a:avLst/>
          </a:prstGeom>
          <a:noFill/>
        </p:spPr>
        <p:txBody>
          <a:bodyPr wrap="square" rtlCol="0">
            <a:spAutoFit/>
          </a:bodyPr>
          <a:lstStyle/>
          <a:p>
            <a:r>
              <a:rPr lang="en-NZ" sz="1200" b="1" dirty="0" smtClean="0">
                <a:latin typeface="Times New Roman" pitchFamily="18" charset="0"/>
                <a:cs typeface="Times New Roman" pitchFamily="18" charset="0"/>
              </a:rPr>
              <a:t>Meditating at </a:t>
            </a:r>
            <a:r>
              <a:rPr lang="en-NZ" sz="1200" b="1" dirty="0" err="1" smtClean="0">
                <a:latin typeface="Times New Roman" pitchFamily="18" charset="0"/>
                <a:cs typeface="Times New Roman" pitchFamily="18" charset="0"/>
              </a:rPr>
              <a:t>Haruru</a:t>
            </a:r>
            <a:r>
              <a:rPr lang="en-NZ" sz="1200" b="1" dirty="0" smtClean="0">
                <a:latin typeface="Times New Roman" pitchFamily="18" charset="0"/>
                <a:cs typeface="Times New Roman" pitchFamily="18" charset="0"/>
              </a:rPr>
              <a:t> Falls</a:t>
            </a:r>
            <a:endParaRPr lang="en-NZ" b="1" dirty="0">
              <a:latin typeface="Times New Roman" pitchFamily="18" charset="0"/>
              <a:cs typeface="Times New Roman" pitchFamily="18" charset="0"/>
            </a:endParaRPr>
          </a:p>
        </p:txBody>
      </p:sp>
      <p:sp>
        <p:nvSpPr>
          <p:cNvPr id="15" name="TextBox 14"/>
          <p:cNvSpPr txBox="1"/>
          <p:nvPr/>
        </p:nvSpPr>
        <p:spPr>
          <a:xfrm>
            <a:off x="5181600" y="6211669"/>
            <a:ext cx="3962400" cy="461665"/>
          </a:xfrm>
          <a:prstGeom prst="rect">
            <a:avLst/>
          </a:prstGeom>
          <a:noFill/>
        </p:spPr>
        <p:txBody>
          <a:bodyPr wrap="square" rtlCol="0">
            <a:spAutoFit/>
          </a:bodyPr>
          <a:lstStyle/>
          <a:p>
            <a:r>
              <a:rPr lang="en-NZ" sz="1200" b="1" dirty="0" smtClean="0">
                <a:latin typeface="Times New Roman" pitchFamily="18" charset="0"/>
                <a:cs typeface="Times New Roman" pitchFamily="18" charset="0"/>
              </a:rPr>
              <a:t>Widest Tree in New Zealand, </a:t>
            </a:r>
            <a:r>
              <a:rPr lang="en-NZ" sz="1200" b="1" dirty="0" err="1" smtClean="0">
                <a:latin typeface="Times New Roman" pitchFamily="18" charset="0"/>
                <a:cs typeface="Times New Roman" pitchFamily="18" charset="0"/>
              </a:rPr>
              <a:t>Tane</a:t>
            </a:r>
            <a:r>
              <a:rPr lang="en-NZ" sz="1200" b="1" dirty="0" smtClean="0">
                <a:latin typeface="Times New Roman" pitchFamily="18" charset="0"/>
                <a:cs typeface="Times New Roman" pitchFamily="18" charset="0"/>
              </a:rPr>
              <a:t> </a:t>
            </a:r>
            <a:r>
              <a:rPr lang="en-NZ" sz="1200" b="1" dirty="0" err="1" smtClean="0">
                <a:latin typeface="Times New Roman" pitchFamily="18" charset="0"/>
                <a:cs typeface="Times New Roman" pitchFamily="18" charset="0"/>
              </a:rPr>
              <a:t>Mahuta</a:t>
            </a:r>
            <a:r>
              <a:rPr lang="en-NZ" sz="1200" b="1" dirty="0" smtClean="0">
                <a:latin typeface="Times New Roman" pitchFamily="18" charset="0"/>
                <a:cs typeface="Times New Roman" pitchFamily="18" charset="0"/>
              </a:rPr>
              <a:t>-The Lord of the Forest</a:t>
            </a:r>
            <a:endParaRPr lang="en-NZ" b="1" dirty="0">
              <a:latin typeface="Times New Roman" pitchFamily="18" charset="0"/>
              <a:cs typeface="Times New Roman" pitchFamily="18" charset="0"/>
            </a:endParaRPr>
          </a:p>
        </p:txBody>
      </p:sp>
      <p:pic>
        <p:nvPicPr>
          <p:cNvPr id="17" name="Content Placeholder 16" descr="P7200098.JPG"/>
          <p:cNvPicPr>
            <a:picLocks noGrp="1" noChangeAspect="1"/>
          </p:cNvPicPr>
          <p:nvPr>
            <p:ph sz="half" idx="1"/>
          </p:nvPr>
        </p:nvPicPr>
        <p:blipFill>
          <a:blip r:embed="rId3" cstate="print"/>
          <a:stretch>
            <a:fillRect/>
          </a:stretch>
        </p:blipFill>
        <p:spPr>
          <a:xfrm>
            <a:off x="5181600" y="762000"/>
            <a:ext cx="3962400" cy="5283200"/>
          </a:xfrm>
        </p:spPr>
      </p:pic>
      <p:pic>
        <p:nvPicPr>
          <p:cNvPr id="21" name="Content Placeholder 20" descr="P7200179.JPG"/>
          <p:cNvPicPr>
            <a:picLocks noGrp="1" noChangeAspect="1"/>
          </p:cNvPicPr>
          <p:nvPr>
            <p:ph sz="half" idx="1"/>
          </p:nvPr>
        </p:nvPicPr>
        <p:blipFill>
          <a:blip r:embed="rId4" cstate="print"/>
          <a:stretch>
            <a:fillRect/>
          </a:stretch>
        </p:blipFill>
        <p:spPr>
          <a:xfrm>
            <a:off x="1066800" y="4224338"/>
            <a:ext cx="3511549" cy="2633661"/>
          </a:xfrm>
        </p:spPr>
      </p:pic>
    </p:spTree>
    <p:extLst>
      <p:ext uri="{BB962C8B-B14F-4D97-AF65-F5344CB8AC3E}">
        <p14:creationId xmlns:p14="http://schemas.microsoft.com/office/powerpoint/2010/main" xmlns="" val="1336326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1066800"/>
          </a:xfrm>
        </p:spPr>
        <p:txBody>
          <a:bodyPr>
            <a:normAutofit/>
          </a:bodyPr>
          <a:lstStyle/>
          <a:p>
            <a:r>
              <a:rPr lang="en-NZ" sz="3600" b="1" dirty="0">
                <a:latin typeface="Times New Roman" pitchFamily="18" charset="0"/>
                <a:cs typeface="Times New Roman" pitchFamily="18" charset="0"/>
              </a:rPr>
              <a:t> </a:t>
            </a:r>
            <a:r>
              <a:rPr lang="en-NZ" sz="3600" b="1" dirty="0" smtClean="0">
                <a:latin typeface="Times New Roman" pitchFamily="18" charset="0"/>
                <a:cs typeface="Times New Roman" pitchFamily="18" charset="0"/>
              </a:rPr>
              <a:t> Back from Winter Break</a:t>
            </a:r>
            <a:endParaRPr lang="en-NZ" sz="3600" b="1" dirty="0">
              <a:latin typeface="Times New Roman" pitchFamily="18" charset="0"/>
              <a:cs typeface="Times New Roman" pitchFamily="18" charset="0"/>
            </a:endParaRPr>
          </a:p>
        </p:txBody>
      </p:sp>
      <p:sp>
        <p:nvSpPr>
          <p:cNvPr id="13" name="TextBox 12"/>
          <p:cNvSpPr txBox="1"/>
          <p:nvPr/>
        </p:nvSpPr>
        <p:spPr>
          <a:xfrm>
            <a:off x="304800" y="4057092"/>
            <a:ext cx="2971800" cy="276999"/>
          </a:xfrm>
          <a:prstGeom prst="rect">
            <a:avLst/>
          </a:prstGeom>
          <a:noFill/>
        </p:spPr>
        <p:txBody>
          <a:bodyPr wrap="square" rtlCol="0">
            <a:spAutoFit/>
          </a:bodyPr>
          <a:lstStyle/>
          <a:p>
            <a:r>
              <a:rPr lang="en-NZ" sz="1200" b="1" dirty="0" smtClean="0">
                <a:latin typeface="Times New Roman" pitchFamily="18" charset="0"/>
                <a:cs typeface="Times New Roman" pitchFamily="18" charset="0"/>
              </a:rPr>
              <a:t>Student Organization Showcase</a:t>
            </a:r>
            <a:endParaRPr lang="en-NZ" b="1" dirty="0">
              <a:latin typeface="Times New Roman" pitchFamily="18" charset="0"/>
              <a:cs typeface="Times New Roman" pitchFamily="18" charset="0"/>
            </a:endParaRPr>
          </a:p>
        </p:txBody>
      </p:sp>
      <p:sp>
        <p:nvSpPr>
          <p:cNvPr id="15" name="TextBox 14"/>
          <p:cNvSpPr txBox="1"/>
          <p:nvPr/>
        </p:nvSpPr>
        <p:spPr>
          <a:xfrm>
            <a:off x="5181600" y="5257800"/>
            <a:ext cx="3962400" cy="276999"/>
          </a:xfrm>
          <a:prstGeom prst="rect">
            <a:avLst/>
          </a:prstGeom>
          <a:noFill/>
        </p:spPr>
        <p:txBody>
          <a:bodyPr wrap="square" rtlCol="0">
            <a:spAutoFit/>
          </a:bodyPr>
          <a:lstStyle/>
          <a:p>
            <a:r>
              <a:rPr lang="en-NZ" sz="1200" b="1" dirty="0" smtClean="0">
                <a:latin typeface="Times New Roman" pitchFamily="18" charset="0"/>
                <a:cs typeface="Times New Roman" pitchFamily="18" charset="0"/>
              </a:rPr>
              <a:t>Meat Club!!!! Where the members eat meat!</a:t>
            </a:r>
            <a:endParaRPr lang="en-NZ" b="1" dirty="0">
              <a:latin typeface="Times New Roman" pitchFamily="18" charset="0"/>
              <a:cs typeface="Times New Roman" pitchFamily="18" charset="0"/>
            </a:endParaRPr>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304800" y="1478339"/>
            <a:ext cx="4605868" cy="2590800"/>
          </a:xfrm>
        </p:spPr>
      </p:pic>
      <p:pic>
        <p:nvPicPr>
          <p:cNvPr id="2050" name="Picture 2" descr="\\engad.foe.auckland.ac.nz\engdfs\home\engu355\Desktop\540770_566888396662767_329870708_n.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81600" y="2667000"/>
            <a:ext cx="3673416" cy="2433638"/>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engad.foe.auckland.ac.nz\engdfs\home\engu355\Desktop\P7220182.JPG"/>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l="25572" t="26245" r="27978" b="34698"/>
          <a:stretch/>
        </p:blipFill>
        <p:spPr bwMode="auto">
          <a:xfrm>
            <a:off x="1562100" y="4676299"/>
            <a:ext cx="2283582" cy="14400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Box 13"/>
          <p:cNvSpPr txBox="1"/>
          <p:nvPr/>
        </p:nvSpPr>
        <p:spPr>
          <a:xfrm>
            <a:off x="1562100" y="6116299"/>
            <a:ext cx="3962400" cy="276999"/>
          </a:xfrm>
          <a:prstGeom prst="rect">
            <a:avLst/>
          </a:prstGeom>
          <a:noFill/>
        </p:spPr>
        <p:txBody>
          <a:bodyPr wrap="square" rtlCol="0">
            <a:spAutoFit/>
          </a:bodyPr>
          <a:lstStyle/>
          <a:p>
            <a:r>
              <a:rPr lang="en-NZ" sz="1200" b="1" dirty="0" smtClean="0">
                <a:latin typeface="Times New Roman" pitchFamily="18" charset="0"/>
                <a:cs typeface="Times New Roman" pitchFamily="18" charset="0"/>
              </a:rPr>
              <a:t>Meat Club 2013 Sticker!</a:t>
            </a:r>
            <a:endParaRPr lang="en-NZ"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062689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720000"/>
          </a:xfrm>
        </p:spPr>
        <p:txBody>
          <a:bodyPr/>
          <a:lstStyle/>
          <a:p>
            <a:r>
              <a:rPr lang="en-NZ" b="1" dirty="0" smtClean="0">
                <a:latin typeface="Times New Roman" pitchFamily="18" charset="0"/>
                <a:cs typeface="Times New Roman" pitchFamily="18" charset="0"/>
              </a:rPr>
              <a:t>   Acknowledgments</a:t>
            </a:r>
            <a:endParaRPr lang="en-NZ"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752600"/>
            <a:ext cx="8229600" cy="4821936"/>
          </a:xfrm>
        </p:spPr>
        <p:txBody>
          <a:bodyPr>
            <a:normAutofit/>
          </a:bodyPr>
          <a:lstStyle/>
          <a:p>
            <a:pPr>
              <a:buNone/>
            </a:pPr>
            <a:r>
              <a:rPr lang="en-NZ" sz="2400" dirty="0" smtClean="0"/>
              <a:t>Thank you to:</a:t>
            </a:r>
          </a:p>
          <a:p>
            <a:r>
              <a:rPr lang="en-NZ" sz="2400" b="1" dirty="0" smtClean="0"/>
              <a:t>PRIME: </a:t>
            </a:r>
            <a:r>
              <a:rPr lang="en-NZ" sz="2400" dirty="0"/>
              <a:t>Peter </a:t>
            </a:r>
            <a:r>
              <a:rPr lang="en-NZ" sz="2400" dirty="0" smtClean="0"/>
              <a:t>Arzberger, Gabriele Wienhausen, Teri Simas</a:t>
            </a:r>
            <a:endParaRPr lang="en-NZ" sz="2400" dirty="0"/>
          </a:p>
          <a:p>
            <a:r>
              <a:rPr lang="en-NZ" sz="2400" b="1" dirty="0"/>
              <a:t>UCSD Mentor:</a:t>
            </a:r>
            <a:r>
              <a:rPr lang="en-NZ" sz="2400" dirty="0"/>
              <a:t> Lelli Van Den Einde</a:t>
            </a:r>
          </a:p>
          <a:p>
            <a:r>
              <a:rPr lang="en-NZ" sz="2400" b="1" dirty="0" smtClean="0"/>
              <a:t>UofA: </a:t>
            </a:r>
            <a:r>
              <a:rPr lang="en-NZ" sz="2400" dirty="0"/>
              <a:t>Liam </a:t>
            </a:r>
            <a:r>
              <a:rPr lang="en-NZ" sz="2400" dirty="0" smtClean="0"/>
              <a:t>Wotherspoon, Dmytro Dizhur</a:t>
            </a:r>
            <a:endParaRPr lang="en-NZ" sz="2400" dirty="0"/>
          </a:p>
          <a:p>
            <a:endParaRPr lang="en-NZ" sz="2400" dirty="0"/>
          </a:p>
        </p:txBody>
      </p:sp>
      <p:pic>
        <p:nvPicPr>
          <p:cNvPr id="4" name="Picture 10" descr="http://maseng.ucsd.edu/imgs/jsoe_logo.png"/>
          <p:cNvPicPr>
            <a:picLocks noChangeAspect="1" noChangeArrowheads="1"/>
          </p:cNvPicPr>
          <p:nvPr/>
        </p:nvPicPr>
        <p:blipFill>
          <a:blip r:embed="rId2" cstate="print"/>
          <a:srcRect/>
          <a:stretch>
            <a:fillRect/>
          </a:stretch>
        </p:blipFill>
        <p:spPr bwMode="auto">
          <a:xfrm>
            <a:off x="4073572" y="4748047"/>
            <a:ext cx="3505200" cy="966952"/>
          </a:xfrm>
          <a:prstGeom prst="rect">
            <a:avLst/>
          </a:prstGeom>
          <a:noFill/>
        </p:spPr>
      </p:pic>
      <p:pic>
        <p:nvPicPr>
          <p:cNvPr id="5" name="Picture 2" descr="http://nzresearch.org.nz/system/images/BAhbBlsHOgZmSSIpMjAxMy8wNC8yNi8xNV8xNl8zMl8xMTlfdW9hX2xvZ28uZ2lmBjoGRVQ/uoa_logo.gif"/>
          <p:cNvPicPr>
            <a:picLocks noChangeAspect="1" noChangeArrowheads="1"/>
          </p:cNvPicPr>
          <p:nvPr/>
        </p:nvPicPr>
        <p:blipFill>
          <a:blip r:embed="rId3" cstate="print"/>
          <a:srcRect/>
          <a:stretch>
            <a:fillRect/>
          </a:stretch>
        </p:blipFill>
        <p:spPr bwMode="auto">
          <a:xfrm>
            <a:off x="838200" y="4495800"/>
            <a:ext cx="3211394" cy="1219199"/>
          </a:xfrm>
          <a:prstGeom prst="rect">
            <a:avLst/>
          </a:prstGeom>
          <a:noFill/>
        </p:spPr>
      </p:pic>
      <p:pic>
        <p:nvPicPr>
          <p:cNvPr id="1026" name="Picture 2" descr="\\engad.foe.auckland.ac.nz\engdfs\home\engu355\Desktop\Capture.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38200" y="5854700"/>
            <a:ext cx="6724650" cy="8096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100805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865</TotalTime>
  <Words>297</Words>
  <Application>Microsoft Office PowerPoint</Application>
  <PresentationFormat>On-screen Show (4:3)</PresentationFormat>
  <Paragraphs>39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Urban</vt:lpstr>
      <vt:lpstr>Week 4: Investigation and modeling of the  Avondale Bridge in Christchurch, New Zealand</vt:lpstr>
      <vt:lpstr>  Project Overview</vt:lpstr>
      <vt:lpstr>  Recent Progress</vt:lpstr>
      <vt:lpstr>  Projected Progress</vt:lpstr>
      <vt:lpstr>   Russell Birdman Festival  </vt:lpstr>
      <vt:lpstr>  Paihia and Waipoua</vt:lpstr>
      <vt:lpstr>  Back from Winter Break</vt:lpstr>
      <vt:lpstr>   Acknowledgments</vt:lpstr>
    </vt:vector>
  </TitlesOfParts>
  <Company>Windows User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bridge damage due to liquefaction on the Avon Bridge in Christchurch, New Zealand</dc:title>
  <dc:creator>Erickson</dc:creator>
  <cp:lastModifiedBy>Teri Simas</cp:lastModifiedBy>
  <cp:revision>79</cp:revision>
  <dcterms:created xsi:type="dcterms:W3CDTF">2013-06-28T03:11:32Z</dcterms:created>
  <dcterms:modified xsi:type="dcterms:W3CDTF">2013-07-25T17:34:57Z</dcterms:modified>
</cp:coreProperties>
</file>