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60" r:id="rId3"/>
    <p:sldId id="257" r:id="rId4"/>
    <p:sldId id="258"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8ACDB3CC-F982-40F9-8DD6-BCC9AFBF44BD}" type="datetime1">
              <a:rPr lang="en-US" smtClean="0"/>
              <a:pPr/>
              <a:t>7/19/2013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91475" y="6429375"/>
            <a:ext cx="876300" cy="292100"/>
          </a:xfrm>
        </p:spPr>
        <p:txBody>
          <a:bodyPr/>
          <a:lstStyle/>
          <a:p>
            <a:fld id="{AC5B1FEA-406A-7749-A5C3-DDCB5F67A4CE}" type="slidenum">
              <a:rPr lang="en-US" smtClean="0"/>
              <a:pPr/>
              <a:t>‹#›</a:t>
            </a:fld>
            <a:endParaRPr lang="en-US"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pPr/>
              <a:t>7/19/2013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D11B8-38B1-498E-A757-0CDDCF653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pPr/>
              <a:t>7/19/2013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D11B8-38B1-498E-A757-0CDDCF6534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pPr/>
              <a:t>7/19/2013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D11B8-38B1-498E-A757-0CDDCF65342B}" type="slidenum">
              <a:rPr lang="en-US" smtClean="0"/>
              <a:pPr/>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64DDAE5B-B07C-441A-8026-C23A427A74DC}" type="datetime1">
              <a:rPr lang="en-US" smtClean="0"/>
              <a:pPr/>
              <a:t>7/19/2013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8E7311E-2C9A-4FDB-86CC-A99CECE4506D}" type="datetimeFigureOut">
              <a:rPr lang="en-US" smtClean="0"/>
              <a:pPr/>
              <a:t>7/19/2013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D11B8-38B1-498E-A757-0CDDCF65342B}" type="slidenum">
              <a:rPr lang="en-US" smtClean="0"/>
              <a:pPr/>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8E7311E-2C9A-4FDB-86CC-A99CECE4506D}" type="datetimeFigureOut">
              <a:rPr lang="en-US" smtClean="0"/>
              <a:pPr/>
              <a:t>7/19/2013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D11B8-38B1-498E-A757-0CDDCF65342B}" type="slidenum">
              <a:rPr lang="en-US" smtClean="0"/>
              <a:pPr/>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58E7311E-2C9A-4FDB-86CC-A99CECE4506D}" type="datetimeFigureOut">
              <a:rPr lang="en-US" smtClean="0"/>
              <a:pPr/>
              <a:t>7/19/2013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D11B8-38B1-498E-A757-0CDDCF65342B}" type="slidenum">
              <a:rPr lang="en-US" smtClean="0"/>
              <a:pPr/>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7311E-2C9A-4FDB-86CC-A99CECE4506D}" type="datetimeFigureOut">
              <a:rPr lang="en-US" smtClean="0"/>
              <a:pPr/>
              <a:t>7/19/2013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D11B8-38B1-498E-A757-0CDDCF6534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pPr/>
              <a:t>7/19/2013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pPr/>
              <a:t>7/19/2013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D11B8-38B1-498E-A757-0CDDCF65342B}" type="slidenum">
              <a:rPr lang="en-US" smtClean="0"/>
              <a:pPr/>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58E7311E-2C9A-4FDB-86CC-A99CECE4506D}" type="datetimeFigureOut">
              <a:rPr lang="en-US" smtClean="0"/>
              <a:pPr/>
              <a:t>7/19/2013</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2C8D11B8-38B1-498E-A757-0CDDCF6534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43323" y="4362450"/>
            <a:ext cx="5120640" cy="1581150"/>
          </a:xfrm>
        </p:spPr>
        <p:txBody>
          <a:bodyPr>
            <a:normAutofit/>
          </a:bodyPr>
          <a:lstStyle/>
          <a:p>
            <a:r>
              <a:rPr lang="en-US" dirty="0" smtClean="0"/>
              <a:t>Nara Institute of Science and Technology, Nara Prefecture, Japan</a:t>
            </a:r>
            <a:endParaRPr lang="en-US" dirty="0"/>
          </a:p>
        </p:txBody>
      </p:sp>
      <p:sp>
        <p:nvSpPr>
          <p:cNvPr id="2" name="Title 1"/>
          <p:cNvSpPr>
            <a:spLocks noGrp="1"/>
          </p:cNvSpPr>
          <p:nvPr>
            <p:ph type="title"/>
          </p:nvPr>
        </p:nvSpPr>
        <p:spPr>
          <a:xfrm>
            <a:off x="3581400" y="1124712"/>
            <a:ext cx="5410200" cy="2304288"/>
          </a:xfrm>
        </p:spPr>
        <p:txBody>
          <a:bodyPr>
            <a:noAutofit/>
          </a:bodyPr>
          <a:lstStyle/>
          <a:p>
            <a:pPr lvl="0"/>
            <a:r>
              <a:rPr lang="en-US" sz="3200" dirty="0" smtClean="0"/>
              <a:t>Configuration and Deployment of a scalable virtual machine cluster for molecular docking</a:t>
            </a:r>
            <a:endParaRPr lang="en-US" sz="3200" dirty="0"/>
          </a:p>
        </p:txBody>
      </p:sp>
      <p:sp>
        <p:nvSpPr>
          <p:cNvPr id="4" name="TextBox 3"/>
          <p:cNvSpPr txBox="1"/>
          <p:nvPr/>
        </p:nvSpPr>
        <p:spPr>
          <a:xfrm>
            <a:off x="6477000" y="6019800"/>
            <a:ext cx="2514600" cy="646331"/>
          </a:xfrm>
          <a:prstGeom prst="rect">
            <a:avLst/>
          </a:prstGeom>
          <a:noFill/>
        </p:spPr>
        <p:txBody>
          <a:bodyPr wrap="square" rtlCol="0">
            <a:spAutoFit/>
          </a:bodyPr>
          <a:lstStyle/>
          <a:p>
            <a:pPr algn="r"/>
            <a:r>
              <a:rPr lang="en-US" dirty="0" smtClean="0"/>
              <a:t>Karen Rodriguez</a:t>
            </a:r>
          </a:p>
          <a:p>
            <a:pPr algn="r"/>
            <a:r>
              <a:rPr lang="en-US" dirty="0"/>
              <a:t>7</a:t>
            </a:r>
            <a:r>
              <a:rPr lang="en-US" dirty="0" smtClean="0"/>
              <a:t>/10/2013</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838200"/>
          </a:xfrm>
        </p:spPr>
        <p:txBody>
          <a:bodyPr/>
          <a:lstStyle/>
          <a:p>
            <a:r>
              <a:rPr lang="en-US" sz="4000" dirty="0" smtClean="0"/>
              <a:t>Overview</a:t>
            </a:r>
            <a:endParaRPr lang="en-US" dirty="0"/>
          </a:p>
        </p:txBody>
      </p:sp>
      <p:sp>
        <p:nvSpPr>
          <p:cNvPr id="3" name="Content Placeholder 2"/>
          <p:cNvSpPr>
            <a:spLocks noGrp="1"/>
          </p:cNvSpPr>
          <p:nvPr>
            <p:ph sz="quarter" idx="13"/>
          </p:nvPr>
        </p:nvSpPr>
        <p:spPr>
          <a:xfrm>
            <a:off x="274320" y="1143000"/>
            <a:ext cx="8595360" cy="5257800"/>
          </a:xfrm>
        </p:spPr>
        <p:txBody>
          <a:bodyPr>
            <a:noAutofit/>
          </a:bodyPr>
          <a:lstStyle/>
          <a:p>
            <a:r>
              <a:rPr lang="en-US" sz="2400" dirty="0" smtClean="0"/>
              <a:t>Virtual machines (VMs) have been observed to yield molecular docking results that are far more consistent than those obtained from a grid configuration.</a:t>
            </a:r>
          </a:p>
          <a:p>
            <a:pPr lvl="1"/>
            <a:endParaRPr lang="en-US" sz="800" dirty="0" smtClean="0"/>
          </a:p>
          <a:p>
            <a:pPr lvl="1"/>
            <a:r>
              <a:rPr lang="en-US" dirty="0" smtClean="0"/>
              <a:t>Inhomogeneous </a:t>
            </a:r>
            <a:r>
              <a:rPr lang="en-US" dirty="0" smtClean="0"/>
              <a:t>results  obtained from a grid are thought to be due to physical differences in the cluster’s components. This is eliminated by creating and networking cloned VMs. </a:t>
            </a:r>
          </a:p>
          <a:p>
            <a:pPr marL="170752" lvl="1" indent="0">
              <a:buNone/>
            </a:pPr>
            <a:endParaRPr lang="en-US" sz="800" dirty="0" smtClean="0"/>
          </a:p>
          <a:p>
            <a:r>
              <a:rPr lang="en-US" sz="2400" dirty="0" smtClean="0"/>
              <a:t>This study’s objectives consist of constructing a clustered VM environment that is scalable according to job demand and which yields consistent dock results. </a:t>
            </a:r>
          </a:p>
          <a:p>
            <a:pPr lvl="1"/>
            <a:endParaRPr lang="en-US" sz="800" dirty="0" smtClean="0"/>
          </a:p>
          <a:p>
            <a:pPr lvl="1"/>
            <a:r>
              <a:rPr lang="en-US" dirty="0" smtClean="0"/>
              <a:t>This </a:t>
            </a:r>
            <a:r>
              <a:rPr lang="en-US" dirty="0" smtClean="0"/>
              <a:t>system is to be tested, packaged, and deployed on the PRAGMA grid. This will provide sufficient computing resources to perform a full-scale docking project of large protein databases.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304800"/>
            <a:ext cx="8591550" cy="762000"/>
          </a:xfrm>
        </p:spPr>
        <p:txBody>
          <a:bodyPr>
            <a:normAutofit/>
          </a:bodyPr>
          <a:lstStyle/>
          <a:p>
            <a:r>
              <a:rPr lang="en-US" sz="4000" dirty="0" smtClean="0"/>
              <a:t>Week</a:t>
            </a:r>
            <a:r>
              <a:rPr lang="en-US" dirty="0" smtClean="0"/>
              <a:t> 2:</a:t>
            </a:r>
            <a:endParaRPr lang="en-US" dirty="0"/>
          </a:p>
        </p:txBody>
      </p:sp>
      <p:sp>
        <p:nvSpPr>
          <p:cNvPr id="3" name="Content Placeholder 2"/>
          <p:cNvSpPr>
            <a:spLocks noGrp="1"/>
          </p:cNvSpPr>
          <p:nvPr>
            <p:ph sz="quarter" idx="13"/>
          </p:nvPr>
        </p:nvSpPr>
        <p:spPr>
          <a:xfrm>
            <a:off x="274320" y="1234440"/>
            <a:ext cx="8595360" cy="4937760"/>
          </a:xfrm>
        </p:spPr>
        <p:txBody>
          <a:bodyPr>
            <a:noAutofit/>
          </a:bodyPr>
          <a:lstStyle/>
          <a:p>
            <a:r>
              <a:rPr lang="en-US" dirty="0" smtClean="0"/>
              <a:t>Fixed dock-install issues.</a:t>
            </a:r>
          </a:p>
          <a:p>
            <a:endParaRPr lang="en-US" dirty="0" smtClean="0"/>
          </a:p>
          <a:p>
            <a:r>
              <a:rPr lang="en-US" dirty="0" smtClean="0"/>
              <a:t>Dealt </a:t>
            </a:r>
            <a:r>
              <a:rPr lang="en-US" dirty="0" smtClean="0"/>
              <a:t>with network issues with the help of Ichikawa-sensei.</a:t>
            </a:r>
          </a:p>
          <a:p>
            <a:endParaRPr lang="en-US" dirty="0" smtClean="0"/>
          </a:p>
          <a:p>
            <a:r>
              <a:rPr lang="en-US" dirty="0" smtClean="0"/>
              <a:t>Due </a:t>
            </a:r>
            <a:r>
              <a:rPr lang="en-US" dirty="0" smtClean="0"/>
              <a:t>to unforeseen storage issues, had to wipe the lab computer and reinstall OS, KVM but backed up VMs such that we wouldn’t have to start from scratch.</a:t>
            </a:r>
          </a:p>
          <a:p>
            <a:endParaRPr lang="en-US" dirty="0" smtClean="0"/>
          </a:p>
          <a:p>
            <a:r>
              <a:rPr lang="en-US" dirty="0" smtClean="0"/>
              <a:t>Added </a:t>
            </a:r>
            <a:r>
              <a:rPr lang="en-US" dirty="0" smtClean="0"/>
              <a:t>a fifth VM and designated it as the master node; others are slaves.</a:t>
            </a:r>
          </a:p>
          <a:p>
            <a:endParaRPr lang="en-US" dirty="0" smtClean="0"/>
          </a:p>
          <a:p>
            <a:r>
              <a:rPr lang="en-US" dirty="0" smtClean="0"/>
              <a:t>MPI </a:t>
            </a:r>
            <a:r>
              <a:rPr lang="en-US" dirty="0" smtClean="0"/>
              <a:t>is up and running, host machine is able to SSH log into slave nodes without password prompt.</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914400"/>
          </a:xfrm>
        </p:spPr>
        <p:txBody>
          <a:bodyPr>
            <a:normAutofit/>
          </a:bodyPr>
          <a:lstStyle/>
          <a:p>
            <a:r>
              <a:rPr lang="en-US" sz="4000" dirty="0" smtClean="0"/>
              <a:t>Future Plans</a:t>
            </a:r>
            <a:endParaRPr lang="en-US" sz="4000" dirty="0"/>
          </a:p>
        </p:txBody>
      </p:sp>
      <p:sp>
        <p:nvSpPr>
          <p:cNvPr id="3" name="Content Placeholder 2"/>
          <p:cNvSpPr>
            <a:spLocks noGrp="1"/>
          </p:cNvSpPr>
          <p:nvPr>
            <p:ph sz="quarter" idx="13"/>
          </p:nvPr>
        </p:nvSpPr>
        <p:spPr>
          <a:xfrm>
            <a:off x="457200" y="1775191"/>
            <a:ext cx="8229600" cy="3939809"/>
          </a:xfrm>
        </p:spPr>
        <p:txBody>
          <a:bodyPr>
            <a:normAutofit/>
          </a:bodyPr>
          <a:lstStyle/>
          <a:p>
            <a:endParaRPr lang="en-US" dirty="0" smtClean="0"/>
          </a:p>
          <a:p>
            <a:endParaRPr lang="en-US" dirty="0" smtClean="0"/>
          </a:p>
          <a:p>
            <a:pPr marL="0" indent="0">
              <a:buNone/>
            </a:pPr>
            <a:endParaRPr lang="en-US" dirty="0"/>
          </a:p>
        </p:txBody>
      </p:sp>
      <p:sp>
        <p:nvSpPr>
          <p:cNvPr id="4" name="Content Placeholder 2"/>
          <p:cNvSpPr txBox="1">
            <a:spLocks/>
          </p:cNvSpPr>
          <p:nvPr/>
        </p:nvSpPr>
        <p:spPr>
          <a:xfrm>
            <a:off x="274320" y="1371600"/>
            <a:ext cx="8595360" cy="4648200"/>
          </a:xfrm>
          <a:prstGeom prst="rect">
            <a:avLst/>
          </a:prstGeom>
        </p:spPr>
        <p:txBody>
          <a:bodyPr vert="horz" lIns="91440" tIns="45720" rIns="91440" bIns="45720" rtlCol="0">
            <a:norm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pPr marL="0" indent="0">
              <a:buNone/>
            </a:pPr>
            <a:endParaRPr lang="en-US" dirty="0" smtClean="0"/>
          </a:p>
          <a:p>
            <a:r>
              <a:rPr lang="en-US" dirty="0" smtClean="0"/>
              <a:t>MPI appears to run grid-based dock, but we are not sure yet because nothing happens. Need to modify scripts to make sure that the correct inputs are being used and try to get some feedback from this process.</a:t>
            </a:r>
            <a:endParaRPr lang="en-US" dirty="0"/>
          </a:p>
          <a:p>
            <a:pPr marL="170752" lvl="1" indent="0">
              <a:buNone/>
            </a:pPr>
            <a:endParaRPr lang="en-US" sz="2200" dirty="0"/>
          </a:p>
          <a:p>
            <a:r>
              <a:rPr lang="en-US" dirty="0" smtClean="0"/>
              <a:t>Run a dock test run on virtual cluster, compare results with those obtained from running the same protein on PRAGMA clusters.</a:t>
            </a:r>
          </a:p>
          <a:p>
            <a:endParaRPr lang="en-US" dirty="0"/>
          </a:p>
          <a:p>
            <a:r>
              <a:rPr lang="en-US" dirty="0" smtClean="0"/>
              <a:t>Look into documents provided by Ichikawa-sensei on cluster packaging and uploading to NAIST server.</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DSCN0389.JPG"/>
          <p:cNvPicPr>
            <a:picLocks noChangeAspect="1"/>
          </p:cNvPicPr>
          <p:nvPr/>
        </p:nvPicPr>
        <p:blipFill rotWithShape="1">
          <a:blip r:embed="rId2" cstate="email">
            <a:extLst>
              <a:ext uri="{28A0092B-C50C-407E-A947-70E740481C1C}">
                <a14:useLocalDpi xmlns:a14="http://schemas.microsoft.com/office/drawing/2010/main" xmlns=""/>
              </a:ext>
            </a:extLst>
          </a:blip>
          <a:srcRect/>
          <a:stretch/>
        </p:blipFill>
        <p:spPr>
          <a:xfrm>
            <a:off x="-1" y="2971800"/>
            <a:ext cx="2767143" cy="1962913"/>
          </a:xfrm>
          <a:prstGeom prst="rect">
            <a:avLst/>
          </a:prstGeom>
        </p:spPr>
      </p:pic>
      <p:sp>
        <p:nvSpPr>
          <p:cNvPr id="2" name="Title 1"/>
          <p:cNvSpPr>
            <a:spLocks noGrp="1"/>
          </p:cNvSpPr>
          <p:nvPr>
            <p:ph type="title"/>
          </p:nvPr>
        </p:nvSpPr>
        <p:spPr>
          <a:xfrm>
            <a:off x="276225" y="228601"/>
            <a:ext cx="8591550" cy="609600"/>
          </a:xfrm>
        </p:spPr>
        <p:txBody>
          <a:bodyPr>
            <a:noAutofit/>
          </a:bodyPr>
          <a:lstStyle/>
          <a:p>
            <a:r>
              <a:rPr lang="en-US" sz="4000" dirty="0" smtClean="0"/>
              <a:t>This Week: Osaka!</a:t>
            </a:r>
            <a:endParaRPr lang="en-US" sz="4000" dirty="0"/>
          </a:p>
        </p:txBody>
      </p:sp>
      <p:pic>
        <p:nvPicPr>
          <p:cNvPr id="14" name="Picture 13" descr="DSCN0337.JPG"/>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0" y="914400"/>
            <a:ext cx="2844800" cy="2133600"/>
          </a:xfrm>
          <a:prstGeom prst="rect">
            <a:avLst/>
          </a:prstGeom>
        </p:spPr>
      </p:pic>
      <p:pic>
        <p:nvPicPr>
          <p:cNvPr id="16" name="Picture 15" descr="DSCN0357.JPG"/>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2590800" y="1885972"/>
            <a:ext cx="2819150" cy="2000212"/>
          </a:xfrm>
          <a:prstGeom prst="rect">
            <a:avLst/>
          </a:prstGeom>
        </p:spPr>
      </p:pic>
      <p:pic>
        <p:nvPicPr>
          <p:cNvPr id="17" name="Picture 16" descr="DSCN0366.JPG"/>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5384800" y="914400"/>
            <a:ext cx="3759200" cy="2971800"/>
          </a:xfrm>
          <a:prstGeom prst="rect">
            <a:avLst/>
          </a:prstGeom>
        </p:spPr>
      </p:pic>
      <p:pic>
        <p:nvPicPr>
          <p:cNvPr id="19" name="Picture 18" descr="DSCN0548.JPG"/>
          <p:cNvPicPr>
            <a:picLocks noChangeAspect="1"/>
          </p:cNvPicPr>
          <p:nvPr/>
        </p:nvPicPr>
        <p:blipFill>
          <a:blip r:embed="rId6" cstate="email">
            <a:extLst>
              <a:ext uri="{28A0092B-C50C-407E-A947-70E740481C1C}">
                <a14:useLocalDpi xmlns:a14="http://schemas.microsoft.com/office/drawing/2010/main" xmlns=""/>
              </a:ext>
            </a:extLst>
          </a:blip>
          <a:stretch>
            <a:fillRect/>
          </a:stretch>
        </p:blipFill>
        <p:spPr>
          <a:xfrm>
            <a:off x="2590800" y="3810000"/>
            <a:ext cx="2314847" cy="3070148"/>
          </a:xfrm>
          <a:prstGeom prst="rect">
            <a:avLst/>
          </a:prstGeom>
        </p:spPr>
      </p:pic>
      <p:pic>
        <p:nvPicPr>
          <p:cNvPr id="20" name="Picture 19" descr="DSCN0539.JPG"/>
          <p:cNvPicPr>
            <a:picLocks noChangeAspect="1"/>
          </p:cNvPicPr>
          <p:nvPr/>
        </p:nvPicPr>
        <p:blipFill>
          <a:blip r:embed="rId7" cstate="email">
            <a:extLst>
              <a:ext uri="{28A0092B-C50C-407E-A947-70E740481C1C}">
                <a14:useLocalDpi xmlns:a14="http://schemas.microsoft.com/office/drawing/2010/main" xmlns=""/>
              </a:ext>
            </a:extLst>
          </a:blip>
          <a:stretch>
            <a:fillRect/>
          </a:stretch>
        </p:blipFill>
        <p:spPr>
          <a:xfrm>
            <a:off x="0" y="4693885"/>
            <a:ext cx="2590800" cy="2184387"/>
          </a:xfrm>
          <a:prstGeom prst="rect">
            <a:avLst/>
          </a:prstGeom>
        </p:spPr>
      </p:pic>
      <p:pic>
        <p:nvPicPr>
          <p:cNvPr id="22" name="Picture 21" descr="DSCN0447.JPG"/>
          <p:cNvPicPr>
            <a:picLocks noChangeAspect="1"/>
          </p:cNvPicPr>
          <p:nvPr/>
        </p:nvPicPr>
        <p:blipFill rotWithShape="1">
          <a:blip r:embed="rId8" cstate="email">
            <a:extLst>
              <a:ext uri="{28A0092B-C50C-407E-A947-70E740481C1C}">
                <a14:useLocalDpi xmlns:a14="http://schemas.microsoft.com/office/drawing/2010/main" xmlns=""/>
              </a:ext>
            </a:extLst>
          </a:blip>
          <a:srcRect/>
          <a:stretch/>
        </p:blipFill>
        <p:spPr>
          <a:xfrm>
            <a:off x="2590801" y="914400"/>
            <a:ext cx="2819400" cy="1219200"/>
          </a:xfrm>
          <a:prstGeom prst="rect">
            <a:avLst/>
          </a:prstGeom>
        </p:spPr>
      </p:pic>
      <p:pic>
        <p:nvPicPr>
          <p:cNvPr id="15" name="Picture 14" descr="DSCN0346.JPG"/>
          <p:cNvPicPr>
            <a:picLocks noChangeAspect="1"/>
          </p:cNvPicPr>
          <p:nvPr/>
        </p:nvPicPr>
        <p:blipFill>
          <a:blip r:embed="rId9" cstate="email">
            <a:extLst>
              <a:ext uri="{28A0092B-C50C-407E-A947-70E740481C1C}">
                <a14:useLocalDpi xmlns:a14="http://schemas.microsoft.com/office/drawing/2010/main" xmlns=""/>
              </a:ext>
            </a:extLst>
          </a:blip>
          <a:stretch>
            <a:fillRect/>
          </a:stretch>
        </p:blipFill>
        <p:spPr>
          <a:xfrm>
            <a:off x="4876800" y="3810000"/>
            <a:ext cx="4267200" cy="308372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685799"/>
          </a:xfrm>
        </p:spPr>
        <p:txBody>
          <a:bodyPr>
            <a:noAutofit/>
          </a:bodyPr>
          <a:lstStyle/>
          <a:p>
            <a:r>
              <a:rPr lang="en-US" sz="4000" dirty="0" smtClean="0"/>
              <a:t>Acknowledgments</a:t>
            </a:r>
            <a:endParaRPr lang="en-US" sz="4000" dirty="0"/>
          </a:p>
        </p:txBody>
      </p:sp>
      <p:sp>
        <p:nvSpPr>
          <p:cNvPr id="3" name="Content Placeholder 2"/>
          <p:cNvSpPr>
            <a:spLocks noGrp="1"/>
          </p:cNvSpPr>
          <p:nvPr>
            <p:ph sz="quarter" idx="13"/>
          </p:nvPr>
        </p:nvSpPr>
        <p:spPr>
          <a:xfrm>
            <a:off x="274320" y="914400"/>
            <a:ext cx="8595360" cy="5638800"/>
          </a:xfrm>
        </p:spPr>
        <p:txBody>
          <a:bodyPr>
            <a:noAutofit/>
          </a:bodyPr>
          <a:lstStyle/>
          <a:p>
            <a:r>
              <a:rPr lang="en-US" sz="1900" dirty="0" smtClean="0"/>
              <a:t>Mentors</a:t>
            </a:r>
          </a:p>
          <a:p>
            <a:pPr lvl="1"/>
            <a:r>
              <a:rPr lang="en-US" sz="1900" dirty="0" smtClean="0"/>
              <a:t>Dr. Jason </a:t>
            </a:r>
            <a:r>
              <a:rPr lang="en-US" sz="1900" dirty="0" err="1" smtClean="0"/>
              <a:t>Haga</a:t>
            </a:r>
            <a:r>
              <a:rPr lang="en-US" sz="1900" dirty="0" smtClean="0"/>
              <a:t>, UC San Diego Bioengineering</a:t>
            </a:r>
          </a:p>
          <a:p>
            <a:pPr lvl="1"/>
            <a:r>
              <a:rPr lang="en-US" sz="1900" dirty="0" smtClean="0"/>
              <a:t>Dr. </a:t>
            </a:r>
            <a:r>
              <a:rPr lang="en-US" sz="1900" dirty="0" err="1" smtClean="0"/>
              <a:t>Kohei</a:t>
            </a:r>
            <a:r>
              <a:rPr lang="en-US" sz="1900" dirty="0" smtClean="0"/>
              <a:t> Ichikawa, Nara Institute of Science and Technology </a:t>
            </a:r>
          </a:p>
          <a:p>
            <a:r>
              <a:rPr lang="en-US" sz="1900" dirty="0" smtClean="0"/>
              <a:t>UCSD PRIME Program</a:t>
            </a:r>
          </a:p>
          <a:p>
            <a:pPr lvl="1"/>
            <a:r>
              <a:rPr lang="en-US" sz="1900" dirty="0" smtClean="0"/>
              <a:t>Teri </a:t>
            </a:r>
            <a:r>
              <a:rPr lang="en-US" sz="1900" dirty="0" err="1" smtClean="0"/>
              <a:t>Simas</a:t>
            </a:r>
            <a:endParaRPr lang="en-US" sz="1900" dirty="0" smtClean="0"/>
          </a:p>
          <a:p>
            <a:pPr lvl="1"/>
            <a:r>
              <a:rPr lang="en-US" sz="1900" dirty="0" smtClean="0"/>
              <a:t>Jim Galvin</a:t>
            </a:r>
          </a:p>
          <a:p>
            <a:pPr lvl="1"/>
            <a:r>
              <a:rPr lang="en-US" sz="1900" dirty="0" smtClean="0"/>
              <a:t>Dr. Gabrielle </a:t>
            </a:r>
            <a:r>
              <a:rPr lang="en-US" sz="1900" dirty="0" err="1" smtClean="0"/>
              <a:t>Wienhausen</a:t>
            </a:r>
            <a:endParaRPr lang="en-US" sz="1900" dirty="0" smtClean="0"/>
          </a:p>
          <a:p>
            <a:pPr lvl="1"/>
            <a:r>
              <a:rPr lang="en-US" sz="1900" dirty="0" smtClean="0"/>
              <a:t>Dr. Peter </a:t>
            </a:r>
            <a:r>
              <a:rPr lang="en-US" sz="1900" dirty="0" err="1" smtClean="0"/>
              <a:t>Arzberger</a:t>
            </a:r>
            <a:endParaRPr lang="en-US" sz="1900" dirty="0" smtClean="0"/>
          </a:p>
          <a:p>
            <a:pPr lvl="1"/>
            <a:r>
              <a:rPr lang="en-US" sz="1900" dirty="0" smtClean="0"/>
              <a:t>Tricia Taylor</a:t>
            </a:r>
          </a:p>
          <a:p>
            <a:r>
              <a:rPr lang="en-US" sz="1900" dirty="0" smtClean="0"/>
              <a:t>Funding</a:t>
            </a:r>
          </a:p>
          <a:p>
            <a:pPr lvl="1"/>
            <a:r>
              <a:rPr lang="en-US" sz="1900" dirty="0" smtClean="0"/>
              <a:t>NAIST</a:t>
            </a:r>
          </a:p>
          <a:p>
            <a:pPr lvl="2"/>
            <a:r>
              <a:rPr lang="en-US" sz="1900" dirty="0" smtClean="0"/>
              <a:t>Japanese Student Services Organization (JASSO) </a:t>
            </a:r>
          </a:p>
          <a:p>
            <a:pPr lvl="1"/>
            <a:r>
              <a:rPr lang="en-US" sz="1900" dirty="0" smtClean="0"/>
              <a:t>PRIME</a:t>
            </a:r>
          </a:p>
          <a:p>
            <a:pPr lvl="2"/>
            <a:r>
              <a:rPr lang="en-US" sz="1900" dirty="0" smtClean="0"/>
              <a:t>PRIME alumna Haley Hunter-</a:t>
            </a:r>
            <a:r>
              <a:rPr lang="en-US" sz="1900" dirty="0" err="1" smtClean="0"/>
              <a:t>Zinck</a:t>
            </a:r>
            <a:endParaRPr lang="en-US" sz="1900" dirty="0" smtClean="0"/>
          </a:p>
          <a:p>
            <a:pPr lvl="2"/>
            <a:r>
              <a:rPr lang="en-US" sz="1900" dirty="0" smtClean="0"/>
              <a:t>National Science Foundation</a:t>
            </a:r>
          </a:p>
        </p:txBody>
      </p:sp>
    </p:spTree>
    <p:extLst>
      <p:ext uri="{BB962C8B-B14F-4D97-AF65-F5344CB8AC3E}">
        <p14:creationId xmlns:p14="http://schemas.microsoft.com/office/powerpoint/2010/main" xmlns="" val="3988154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536</TotalTime>
  <Words>365</Words>
  <Application>Microsoft Office PowerPoint</Application>
  <PresentationFormat>On-screen Show (4:3)</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Soho</vt:lpstr>
      <vt:lpstr>Configuration and Deployment of a scalable virtual machine cluster for molecular docking</vt:lpstr>
      <vt:lpstr>Overview</vt:lpstr>
      <vt:lpstr>Week 2:</vt:lpstr>
      <vt:lpstr>Future Plans</vt:lpstr>
      <vt:lpstr>This Week: Osaka!</vt:lpstr>
      <vt:lpstr>Acknowledgments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Screening for High Specificity Inhibitors of SSH-2</dc:title>
  <dc:creator>JW</dc:creator>
  <cp:lastModifiedBy>Teri Simas</cp:lastModifiedBy>
  <cp:revision>71</cp:revision>
  <dcterms:created xsi:type="dcterms:W3CDTF">2012-06-28T11:40:14Z</dcterms:created>
  <dcterms:modified xsi:type="dcterms:W3CDTF">2013-07-19T16:32:26Z</dcterms:modified>
</cp:coreProperties>
</file>