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DDAE5B-B07C-441A-8026-C23A427A74DC}" type="datetime1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4362450"/>
            <a:ext cx="5120640" cy="1581150"/>
          </a:xfrm>
        </p:spPr>
        <p:txBody>
          <a:bodyPr>
            <a:normAutofit/>
          </a:bodyPr>
          <a:lstStyle/>
          <a:p>
            <a:r>
              <a:rPr lang="en-US" dirty="0" smtClean="0"/>
              <a:t>Nara Institute of Science and Technology, Nara Prefecture, Japan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124712"/>
            <a:ext cx="5410200" cy="2304288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>Configuration and Deployment of a scalable virtual machine cluster for molecular docking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019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Karen Rodriguez</a:t>
            </a:r>
          </a:p>
          <a:p>
            <a:pPr algn="r"/>
            <a:r>
              <a:rPr lang="en-US" dirty="0"/>
              <a:t>7</a:t>
            </a:r>
            <a:r>
              <a:rPr lang="en-US" dirty="0" smtClean="0"/>
              <a:t>/24/2013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38200"/>
          </a:xfrm>
        </p:spPr>
        <p:txBody>
          <a:bodyPr/>
          <a:lstStyle/>
          <a:p>
            <a:r>
              <a:rPr lang="en-US" sz="4000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143000"/>
            <a:ext cx="859536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Virtual machines (VMs) have been observed to yield molecular docking results that are far more consistent than those obtained from a grid configuration.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Inhomogeneous </a:t>
            </a:r>
            <a:r>
              <a:rPr lang="en-US" dirty="0" smtClean="0"/>
              <a:t>results  obtained from a grid are thought to be due to physical differences in the cluster’s components. This is eliminated by creating and networking cloned VMs. </a:t>
            </a:r>
          </a:p>
          <a:p>
            <a:pPr marL="170752" lvl="1" indent="0">
              <a:buNone/>
            </a:pPr>
            <a:endParaRPr lang="en-US" dirty="0" smtClean="0"/>
          </a:p>
          <a:p>
            <a:r>
              <a:rPr lang="en-US" sz="2400" dirty="0" smtClean="0"/>
              <a:t>This study’s objectives consist of constructing a clustered VM environment that is scalable according to job demand and which yields consistent dock results.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system is to be tested, packaged, and deployed on the PRAGMA grid. This will provide sufficient computing resources to perform a full-scale docking project of large protein databases.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52400"/>
            <a:ext cx="859155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Week</a:t>
            </a:r>
            <a:r>
              <a:rPr lang="en-US" dirty="0" smtClean="0"/>
              <a:t>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914400"/>
            <a:ext cx="8595360" cy="4937760"/>
          </a:xfrm>
        </p:spPr>
        <p:txBody>
          <a:bodyPr>
            <a:noAutofit/>
          </a:bodyPr>
          <a:lstStyle/>
          <a:p>
            <a:r>
              <a:rPr lang="en-US" sz="2100" dirty="0" smtClean="0"/>
              <a:t>Enabled MPICH (an MPI-based application necessary for job distribution to nodes) on master and slave VMs. Performed necessary configurations for proper execution</a:t>
            </a:r>
            <a:r>
              <a:rPr lang="en-US" dirty="0" smtClean="0"/>
              <a:t>.</a:t>
            </a:r>
          </a:p>
          <a:p>
            <a:endParaRPr lang="en-US" sz="800" dirty="0" smtClean="0"/>
          </a:p>
          <a:p>
            <a:r>
              <a:rPr lang="en-US" sz="2100" dirty="0" smtClean="0"/>
              <a:t>Tested </a:t>
            </a:r>
            <a:r>
              <a:rPr lang="en-US" sz="2100" dirty="0" err="1" smtClean="0"/>
              <a:t>MPICH+Dock</a:t>
            </a:r>
            <a:r>
              <a:rPr lang="en-US" sz="2100" dirty="0" smtClean="0"/>
              <a:t> job runs; all jobs were distributed as desired, output automatically compiled, and results were not found to be different from </a:t>
            </a:r>
            <a:r>
              <a:rPr lang="en-US" sz="2100" dirty="0" err="1" smtClean="0"/>
              <a:t>MPI+Dock</a:t>
            </a:r>
            <a:r>
              <a:rPr lang="en-US" sz="2100" dirty="0" smtClean="0"/>
              <a:t> or Dock-alone test runs.</a:t>
            </a:r>
          </a:p>
          <a:p>
            <a:endParaRPr lang="en-US" sz="800" dirty="0" smtClean="0"/>
          </a:p>
          <a:p>
            <a:r>
              <a:rPr lang="en-US" sz="2100" dirty="0" smtClean="0"/>
              <a:t>Dock </a:t>
            </a:r>
            <a:r>
              <a:rPr lang="en-US" sz="2100" dirty="0" smtClean="0"/>
              <a:t>6.4 was installed and tested. Results were compared to developer’s scores from the Dock Test Suite (using Dock 5) and last week’s results (using Dock 6.2). </a:t>
            </a:r>
            <a:endParaRPr lang="en-US" sz="2100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much of a difference between 6.4 and 6.2, but both differ similarly from 5.</a:t>
            </a:r>
          </a:p>
          <a:p>
            <a:endParaRPr lang="en-US" sz="800" dirty="0" smtClean="0"/>
          </a:p>
          <a:p>
            <a:r>
              <a:rPr lang="en-US" sz="2100" dirty="0" smtClean="0"/>
              <a:t>Tested </a:t>
            </a:r>
            <a:r>
              <a:rPr lang="en-US" sz="2100" dirty="0" smtClean="0"/>
              <a:t>an older version of the Dock Test Suite’s results against those published in </a:t>
            </a:r>
            <a:r>
              <a:rPr lang="en-US" sz="2100" i="1" dirty="0" smtClean="0"/>
              <a:t>Grid </a:t>
            </a:r>
            <a:r>
              <a:rPr lang="en-US" sz="2100" i="1" dirty="0"/>
              <a:t>Heterogeneity in In-</a:t>
            </a:r>
            <a:r>
              <a:rPr lang="en-US" sz="2100" i="1" dirty="0" err="1"/>
              <a:t>silico</a:t>
            </a:r>
            <a:r>
              <a:rPr lang="en-US" sz="2100" i="1" dirty="0"/>
              <a:t> Experiments: An Exploration of Drug Screening Using DOCK on Cloud Environments </a:t>
            </a:r>
            <a:r>
              <a:rPr lang="en-US" sz="2100" dirty="0" smtClean="0"/>
              <a:t>(</a:t>
            </a:r>
            <a:r>
              <a:rPr lang="en-US" sz="2100" dirty="0" err="1" smtClean="0"/>
              <a:t>Yim</a:t>
            </a:r>
            <a:r>
              <a:rPr lang="en-US" sz="2100" dirty="0" smtClean="0"/>
              <a:t> et al.)</a:t>
            </a:r>
            <a:endParaRPr lang="en-US" sz="2100" i="1" dirty="0"/>
          </a:p>
          <a:p>
            <a:endParaRPr lang="en-US" dirty="0"/>
          </a:p>
          <a:p>
            <a:pPr marL="17075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52400"/>
            <a:ext cx="859155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Future Plans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775191"/>
            <a:ext cx="8229600" cy="39398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320" y="1371600"/>
            <a:ext cx="859536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424478" y="31989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7129" y="22826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1310640"/>
            <a:ext cx="8595360" cy="4937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Have yet to find a firewall configuration that will allow MPICH to run (have done without for now).</a:t>
            </a:r>
          </a:p>
          <a:p>
            <a:endParaRPr lang="en-US" sz="800" dirty="0" smtClean="0"/>
          </a:p>
          <a:p>
            <a:r>
              <a:rPr lang="en-US" sz="2600" dirty="0" smtClean="0"/>
              <a:t>Need </a:t>
            </a:r>
            <a:r>
              <a:rPr lang="en-US" sz="2600" dirty="0" smtClean="0"/>
              <a:t>to verify that results with current </a:t>
            </a:r>
            <a:r>
              <a:rPr lang="en-US" sz="2600" dirty="0" err="1" smtClean="0"/>
              <a:t>gcc</a:t>
            </a:r>
            <a:r>
              <a:rPr lang="en-US" sz="2600" dirty="0" smtClean="0"/>
              <a:t> compiler version are accurate enough for our purposes. If not, will need to downgrade operating system and compiler.</a:t>
            </a:r>
          </a:p>
          <a:p>
            <a:endParaRPr lang="en-US" sz="800" dirty="0" smtClean="0"/>
          </a:p>
          <a:p>
            <a:r>
              <a:rPr lang="en-US" sz="2600" dirty="0" smtClean="0"/>
              <a:t>Once </a:t>
            </a:r>
            <a:r>
              <a:rPr lang="en-US" sz="2600" dirty="0" smtClean="0"/>
              <a:t>dock results are as desired, cluster will be packaged into an image that we can upload to the local (NAIST) server.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200" dirty="0" smtClean="0"/>
              <a:t>Implementation </a:t>
            </a:r>
            <a:r>
              <a:rPr lang="en-US" sz="2200" dirty="0" smtClean="0"/>
              <a:t>of Amazon elastic cloud service will follow in order to make cluster scalable according to demand.</a:t>
            </a:r>
          </a:p>
          <a:p>
            <a:endParaRPr lang="en-US" sz="2400" dirty="0" smtClean="0"/>
          </a:p>
          <a:p>
            <a:pPr marL="170752" lvl="1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609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Osaka 2.0</a:t>
            </a:r>
            <a:endParaRPr lang="en-US" sz="4000" dirty="0"/>
          </a:p>
        </p:txBody>
      </p:sp>
      <p:pic>
        <p:nvPicPr>
          <p:cNvPr id="3" name="Picture 2" descr="DSCN088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4343400"/>
            <a:ext cx="3556000" cy="2514600"/>
          </a:xfrm>
          <a:prstGeom prst="rect">
            <a:avLst/>
          </a:prstGeom>
        </p:spPr>
      </p:pic>
      <p:pic>
        <p:nvPicPr>
          <p:cNvPr id="4" name="Picture 3" descr="DSCN0894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505200" y="3733800"/>
            <a:ext cx="2889504" cy="3124200"/>
          </a:xfrm>
          <a:prstGeom prst="rect">
            <a:avLst/>
          </a:prstGeom>
        </p:spPr>
      </p:pic>
      <p:pic>
        <p:nvPicPr>
          <p:cNvPr id="5" name="Picture 4" descr="DSCN0900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81600" y="838200"/>
            <a:ext cx="3962400" cy="2895600"/>
          </a:xfrm>
          <a:prstGeom prst="rect">
            <a:avLst/>
          </a:prstGeom>
        </p:spPr>
      </p:pic>
      <p:pic>
        <p:nvPicPr>
          <p:cNvPr id="6" name="Picture 5" descr="DSCN0901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838200"/>
            <a:ext cx="5181600" cy="3886200"/>
          </a:xfrm>
          <a:prstGeom prst="rect">
            <a:avLst/>
          </a:prstGeom>
        </p:spPr>
      </p:pic>
      <p:pic>
        <p:nvPicPr>
          <p:cNvPr id="9" name="Picture 8" descr="RSCN0769.JP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400800" y="3733800"/>
            <a:ext cx="2743200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52400"/>
            <a:ext cx="8591550" cy="685799"/>
          </a:xfrm>
        </p:spPr>
        <p:txBody>
          <a:bodyPr>
            <a:noAutofit/>
          </a:bodyPr>
          <a:lstStyle/>
          <a:p>
            <a:r>
              <a:rPr lang="en-US" sz="4000" dirty="0" smtClean="0"/>
              <a:t>Acknowledgments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914400"/>
            <a:ext cx="8595360" cy="5638800"/>
          </a:xfrm>
        </p:spPr>
        <p:txBody>
          <a:bodyPr>
            <a:noAutofit/>
          </a:bodyPr>
          <a:lstStyle/>
          <a:p>
            <a:r>
              <a:rPr lang="en-US" sz="1900" dirty="0" smtClean="0"/>
              <a:t>Mentors</a:t>
            </a:r>
          </a:p>
          <a:p>
            <a:pPr lvl="1"/>
            <a:r>
              <a:rPr lang="en-US" sz="1900" dirty="0" smtClean="0"/>
              <a:t>Dr. Jason Haga, UC San Diego Bioengineering</a:t>
            </a:r>
          </a:p>
          <a:p>
            <a:pPr lvl="1"/>
            <a:r>
              <a:rPr lang="en-US" sz="1900" dirty="0" smtClean="0"/>
              <a:t>Dr. Kohei Ichikawa, Nara Institute of Science and Technology </a:t>
            </a:r>
          </a:p>
          <a:p>
            <a:r>
              <a:rPr lang="en-US" sz="1900" dirty="0" smtClean="0"/>
              <a:t>UCSD PRIME Program</a:t>
            </a:r>
          </a:p>
          <a:p>
            <a:pPr lvl="1"/>
            <a:r>
              <a:rPr lang="en-US" sz="1900" dirty="0" smtClean="0"/>
              <a:t>Teri Simas</a:t>
            </a:r>
          </a:p>
          <a:p>
            <a:pPr lvl="1"/>
            <a:r>
              <a:rPr lang="en-US" sz="1900" dirty="0" smtClean="0"/>
              <a:t>Jim Galvin</a:t>
            </a:r>
          </a:p>
          <a:p>
            <a:pPr lvl="1"/>
            <a:r>
              <a:rPr lang="en-US" sz="1900" dirty="0" smtClean="0"/>
              <a:t>Dr. Gabrielle </a:t>
            </a:r>
            <a:r>
              <a:rPr lang="en-US" sz="1900" dirty="0" err="1" smtClean="0"/>
              <a:t>Wienhausen</a:t>
            </a:r>
            <a:endParaRPr lang="en-US" sz="1900" dirty="0" smtClean="0"/>
          </a:p>
          <a:p>
            <a:pPr lvl="1"/>
            <a:r>
              <a:rPr lang="en-US" sz="1900" dirty="0" smtClean="0"/>
              <a:t>Dr. Peter Arzberger</a:t>
            </a:r>
          </a:p>
          <a:p>
            <a:pPr lvl="1"/>
            <a:r>
              <a:rPr lang="en-US" sz="1900" dirty="0" smtClean="0"/>
              <a:t>Tricia Taylor</a:t>
            </a:r>
          </a:p>
          <a:p>
            <a:r>
              <a:rPr lang="en-US" sz="1900" dirty="0" smtClean="0"/>
              <a:t>Funding</a:t>
            </a:r>
          </a:p>
          <a:p>
            <a:pPr lvl="1"/>
            <a:r>
              <a:rPr lang="en-US" sz="1900" dirty="0" smtClean="0"/>
              <a:t>NAIST</a:t>
            </a:r>
          </a:p>
          <a:p>
            <a:pPr lvl="2"/>
            <a:r>
              <a:rPr lang="en-US" sz="1900" dirty="0" smtClean="0"/>
              <a:t>Japanese Student Services Organization (JASSO) </a:t>
            </a:r>
          </a:p>
          <a:p>
            <a:pPr lvl="1"/>
            <a:r>
              <a:rPr lang="en-US" sz="1900" dirty="0" smtClean="0"/>
              <a:t>PRIME</a:t>
            </a:r>
          </a:p>
          <a:p>
            <a:pPr lvl="2"/>
            <a:r>
              <a:rPr lang="en-US" sz="1900" dirty="0" smtClean="0"/>
              <a:t>PRIME alumna Haley Hunter-Zinck</a:t>
            </a:r>
          </a:p>
          <a:p>
            <a:pPr lvl="2"/>
            <a:r>
              <a:rPr lang="en-US" sz="1900" dirty="0" smtClean="0"/>
              <a:t>National Science Foundation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88154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739</TotalTime>
  <Words>436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Soho</vt:lpstr>
      <vt:lpstr>Configuration and Deployment of a scalable virtual machine cluster for molecular docking</vt:lpstr>
      <vt:lpstr>Overview</vt:lpstr>
      <vt:lpstr>Week 4:</vt:lpstr>
      <vt:lpstr>Future Plans</vt:lpstr>
      <vt:lpstr>Osaka 2.0</vt:lpstr>
      <vt:lpstr>Acknowledgments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Screening for High Specificity Inhibitors of SSH-2</dc:title>
  <dc:creator>JW</dc:creator>
  <cp:lastModifiedBy>Teri Simas</cp:lastModifiedBy>
  <cp:revision>92</cp:revision>
  <dcterms:created xsi:type="dcterms:W3CDTF">2012-06-28T11:40:14Z</dcterms:created>
  <dcterms:modified xsi:type="dcterms:W3CDTF">2013-07-25T17:18:05Z</dcterms:modified>
</cp:coreProperties>
</file>