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sldIdLst>
    <p:sldId id="256" r:id="rId2"/>
    <p:sldId id="260" r:id="rId3"/>
    <p:sldId id="257" r:id="rId4"/>
    <p:sldId id="262" r:id="rId5"/>
    <p:sldId id="258"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8ACDB3CC-F982-40F9-8DD6-BCC9AFBF44BD}" type="datetime1">
              <a:rPr lang="en-US" smtClean="0"/>
              <a:pPr/>
              <a:t>8/6/2013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91475" y="6429375"/>
            <a:ext cx="876300" cy="292100"/>
          </a:xfrm>
        </p:spPr>
        <p:txBody>
          <a:bodyPr/>
          <a:lstStyle/>
          <a:p>
            <a:fld id="{AC5B1FEA-406A-7749-A5C3-DDCB5F67A4CE}" type="slidenum">
              <a:rPr lang="en-US" smtClean="0"/>
              <a:pPr/>
              <a:t>‹#›</a:t>
            </a:fld>
            <a:endParaRPr lang="en-US" dirty="0"/>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7311E-2C9A-4FDB-86CC-A99CECE4506D}" type="datetimeFigureOut">
              <a:rPr lang="en-US" smtClean="0"/>
              <a:pPr/>
              <a:t>8/6/2013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7311E-2C9A-4FDB-86CC-A99CECE4506D}" type="datetimeFigureOut">
              <a:rPr lang="en-US" smtClean="0"/>
              <a:pPr/>
              <a:t>8/6/2013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Date Placeholder 3"/>
          <p:cNvSpPr>
            <a:spLocks noGrp="1"/>
          </p:cNvSpPr>
          <p:nvPr>
            <p:ph type="dt" sz="half" idx="10"/>
          </p:nvPr>
        </p:nvSpPr>
        <p:spPr/>
        <p:txBody>
          <a:bodyPr/>
          <a:lstStyle/>
          <a:p>
            <a:fld id="{58E7311E-2C9A-4FDB-86CC-A99CECE4506D}" type="datetimeFigureOut">
              <a:rPr lang="en-US" smtClean="0"/>
              <a:pPr/>
              <a:t>8/6/2013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pPr/>
              <a:t>‹#›</a:t>
            </a:fld>
            <a:endParaRPr lang="en-US" dirty="0"/>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64DDAE5B-B07C-441A-8026-C23A427A74DC}" type="datetime1">
              <a:rPr lang="en-US" smtClean="0"/>
              <a:pPr/>
              <a:t>8/6/2013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dirty="0"/>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8E7311E-2C9A-4FDB-86CC-A99CECE4506D}" type="datetimeFigureOut">
              <a:rPr lang="en-US" smtClean="0"/>
              <a:pPr/>
              <a:t>8/6/2013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D11B8-38B1-498E-A757-0CDDCF65342B}" type="slidenum">
              <a:rPr lang="en-US" smtClean="0"/>
              <a:pPr/>
              <a:t>‹#›</a:t>
            </a:fld>
            <a:endParaRPr lang="en-US" dirty="0"/>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8E7311E-2C9A-4FDB-86CC-A99CECE4506D}" type="datetimeFigureOut">
              <a:rPr lang="en-US" smtClean="0"/>
              <a:pPr/>
              <a:t>8/6/2013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8D11B8-38B1-498E-A757-0CDDCF65342B}" type="slidenum">
              <a:rPr lang="en-US" smtClean="0"/>
              <a:pPr/>
              <a:t>‹#›</a:t>
            </a:fld>
            <a:endParaRPr lang="en-US" dirty="0"/>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58E7311E-2C9A-4FDB-86CC-A99CECE4506D}" type="datetimeFigureOut">
              <a:rPr lang="en-US" smtClean="0"/>
              <a:pPr/>
              <a:t>8/6/2013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8D11B8-38B1-498E-A757-0CDDCF65342B}" type="slidenum">
              <a:rPr lang="en-US" smtClean="0"/>
              <a:pPr/>
              <a:t>‹#›</a:t>
            </a:fld>
            <a:endParaRPr lang="en-US" dirty="0"/>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7311E-2C9A-4FDB-86CC-A99CECE4506D}" type="datetimeFigureOut">
              <a:rPr lang="en-US" smtClean="0"/>
              <a:pPr/>
              <a:t>8/6/2013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8D11B8-38B1-498E-A757-0CDDCF6534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58E7311E-2C9A-4FDB-86CC-A99CECE4506D}" type="datetimeFigureOut">
              <a:rPr lang="en-US" smtClean="0"/>
              <a:pPr/>
              <a:t>8/6/2013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dirty="0"/>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58E7311E-2C9A-4FDB-86CC-A99CECE4506D}" type="datetimeFigureOut">
              <a:rPr lang="en-US" smtClean="0"/>
              <a:pPr/>
              <a:t>8/6/2013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D11B8-38B1-498E-A757-0CDDCF65342B}" type="slidenum">
              <a:rPr lang="en-US" smtClean="0"/>
              <a:pPr/>
              <a:t>‹#›</a:t>
            </a:fld>
            <a:endParaRPr lang="en-US" dirty="0"/>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58E7311E-2C9A-4FDB-86CC-A99CECE4506D}" type="datetimeFigureOut">
              <a:rPr lang="en-US" smtClean="0"/>
              <a:pPr/>
              <a:t>8/6/2013</a:t>
            </a:fld>
            <a:endParaRPr lang="en-US" dirty="0"/>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dirty="0"/>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2C8D11B8-38B1-498E-A757-0CDDCF6534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43323" y="4362450"/>
            <a:ext cx="5120640" cy="1581150"/>
          </a:xfrm>
        </p:spPr>
        <p:txBody>
          <a:bodyPr>
            <a:normAutofit/>
          </a:bodyPr>
          <a:lstStyle/>
          <a:p>
            <a:r>
              <a:rPr lang="en-US" dirty="0" smtClean="0"/>
              <a:t>Nara Institute of Science and Technology, Nara Prefecture, Japan</a:t>
            </a:r>
            <a:endParaRPr lang="en-US" dirty="0"/>
          </a:p>
        </p:txBody>
      </p:sp>
      <p:sp>
        <p:nvSpPr>
          <p:cNvPr id="2" name="Title 1"/>
          <p:cNvSpPr>
            <a:spLocks noGrp="1"/>
          </p:cNvSpPr>
          <p:nvPr>
            <p:ph type="title"/>
          </p:nvPr>
        </p:nvSpPr>
        <p:spPr>
          <a:xfrm>
            <a:off x="3581400" y="1124712"/>
            <a:ext cx="5410200" cy="2304288"/>
          </a:xfrm>
        </p:spPr>
        <p:txBody>
          <a:bodyPr>
            <a:noAutofit/>
          </a:bodyPr>
          <a:lstStyle/>
          <a:p>
            <a:pPr lvl="0"/>
            <a:r>
              <a:rPr lang="en-US" sz="3200" dirty="0" smtClean="0"/>
              <a:t>Configuration and Deployment of a scalable virtual machine cluster for molecular docking</a:t>
            </a:r>
            <a:endParaRPr lang="en-US" sz="3200" dirty="0"/>
          </a:p>
        </p:txBody>
      </p:sp>
      <p:sp>
        <p:nvSpPr>
          <p:cNvPr id="4" name="TextBox 3"/>
          <p:cNvSpPr txBox="1"/>
          <p:nvPr/>
        </p:nvSpPr>
        <p:spPr>
          <a:xfrm>
            <a:off x="6477000" y="6019800"/>
            <a:ext cx="2514600" cy="646331"/>
          </a:xfrm>
          <a:prstGeom prst="rect">
            <a:avLst/>
          </a:prstGeom>
          <a:noFill/>
        </p:spPr>
        <p:txBody>
          <a:bodyPr wrap="square" rtlCol="0">
            <a:spAutoFit/>
          </a:bodyPr>
          <a:lstStyle/>
          <a:p>
            <a:pPr algn="r"/>
            <a:r>
              <a:rPr lang="en-US" dirty="0" smtClean="0"/>
              <a:t>Karen Rodriguez</a:t>
            </a:r>
          </a:p>
          <a:p>
            <a:pPr algn="r"/>
            <a:r>
              <a:rPr lang="en-US" dirty="0"/>
              <a:t>8</a:t>
            </a:r>
            <a:r>
              <a:rPr lang="en-US" dirty="0" smtClean="0"/>
              <a:t>/7/2013</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838200"/>
          </a:xfrm>
        </p:spPr>
        <p:txBody>
          <a:bodyPr/>
          <a:lstStyle/>
          <a:p>
            <a:r>
              <a:rPr lang="en-US" sz="4000" dirty="0" smtClean="0"/>
              <a:t>Overview</a:t>
            </a:r>
            <a:endParaRPr lang="en-US" dirty="0"/>
          </a:p>
        </p:txBody>
      </p:sp>
      <p:sp>
        <p:nvSpPr>
          <p:cNvPr id="3" name="Content Placeholder 2"/>
          <p:cNvSpPr>
            <a:spLocks noGrp="1"/>
          </p:cNvSpPr>
          <p:nvPr>
            <p:ph sz="quarter" idx="13"/>
          </p:nvPr>
        </p:nvSpPr>
        <p:spPr>
          <a:xfrm>
            <a:off x="274320" y="1143000"/>
            <a:ext cx="8595360" cy="5257800"/>
          </a:xfrm>
        </p:spPr>
        <p:txBody>
          <a:bodyPr>
            <a:noAutofit/>
          </a:bodyPr>
          <a:lstStyle/>
          <a:p>
            <a:r>
              <a:rPr lang="en-US" sz="2400" dirty="0" smtClean="0"/>
              <a:t>Virtual machines (VMs) have been observed to yield molecular docking results that are far more consistent than those obtained from a grid configuration.</a:t>
            </a:r>
          </a:p>
          <a:p>
            <a:pPr lvl="1"/>
            <a:endParaRPr lang="en-US" sz="800" dirty="0" smtClean="0"/>
          </a:p>
          <a:p>
            <a:pPr lvl="1"/>
            <a:r>
              <a:rPr lang="en-US" dirty="0" smtClean="0"/>
              <a:t>Inhomogeneous </a:t>
            </a:r>
            <a:r>
              <a:rPr lang="en-US" dirty="0" smtClean="0"/>
              <a:t>results  obtained from a grid are thought to be due to physical differences in the cluster’s components. This is eliminated by creating and networking cloned VMs. </a:t>
            </a:r>
          </a:p>
          <a:p>
            <a:pPr marL="170752" lvl="1" indent="0">
              <a:buNone/>
            </a:pPr>
            <a:endParaRPr lang="en-US" sz="800" dirty="0" smtClean="0"/>
          </a:p>
          <a:p>
            <a:r>
              <a:rPr lang="en-US" sz="2400" dirty="0" smtClean="0"/>
              <a:t>This study’s objectives consist of constructing a clustered VM environment that is scalable according to job demand and which yields consistent dock results. </a:t>
            </a:r>
          </a:p>
          <a:p>
            <a:pPr lvl="1"/>
            <a:endParaRPr lang="en-US" sz="800" dirty="0" smtClean="0"/>
          </a:p>
          <a:p>
            <a:pPr lvl="1"/>
            <a:r>
              <a:rPr lang="en-US" dirty="0" smtClean="0"/>
              <a:t>This </a:t>
            </a:r>
            <a:r>
              <a:rPr lang="en-US" dirty="0" smtClean="0"/>
              <a:t>system is to be tested, packaged, and deployed on the PRAGMA grid. This will provide sufficient computing resources to perform a full-scale docking project of large protein databases.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304800"/>
            <a:ext cx="8591550" cy="762000"/>
          </a:xfrm>
        </p:spPr>
        <p:txBody>
          <a:bodyPr>
            <a:normAutofit/>
          </a:bodyPr>
          <a:lstStyle/>
          <a:p>
            <a:r>
              <a:rPr lang="en-US" sz="4000" dirty="0" smtClean="0"/>
              <a:t>Week</a:t>
            </a:r>
            <a:r>
              <a:rPr lang="en-US" dirty="0" smtClean="0"/>
              <a:t> 6:</a:t>
            </a:r>
            <a:endParaRPr lang="en-US" dirty="0"/>
          </a:p>
        </p:txBody>
      </p:sp>
      <p:sp>
        <p:nvSpPr>
          <p:cNvPr id="3" name="Content Placeholder 2"/>
          <p:cNvSpPr>
            <a:spLocks noGrp="1"/>
          </p:cNvSpPr>
          <p:nvPr>
            <p:ph sz="quarter" idx="13"/>
          </p:nvPr>
        </p:nvSpPr>
        <p:spPr>
          <a:xfrm>
            <a:off x="274320" y="1066800"/>
            <a:ext cx="8595360" cy="4937760"/>
          </a:xfrm>
        </p:spPr>
        <p:txBody>
          <a:bodyPr>
            <a:noAutofit/>
          </a:bodyPr>
          <a:lstStyle/>
          <a:p>
            <a:r>
              <a:rPr lang="en-US" sz="2100" dirty="0" smtClean="0"/>
              <a:t>Continued working with PRAGMA </a:t>
            </a:r>
            <a:r>
              <a:rPr lang="en-US" sz="2100" dirty="0" smtClean="0"/>
              <a:t>administration to </a:t>
            </a:r>
            <a:r>
              <a:rPr lang="en-US" sz="2100" dirty="0" smtClean="0"/>
              <a:t>upload VM (</a:t>
            </a:r>
            <a:r>
              <a:rPr lang="en-US" sz="2100" dirty="0" err="1" smtClean="0"/>
              <a:t>CentOS</a:t>
            </a:r>
            <a:r>
              <a:rPr lang="en-US" sz="2100" dirty="0" smtClean="0"/>
              <a:t> </a:t>
            </a:r>
            <a:r>
              <a:rPr lang="en-US" sz="2100" dirty="0" smtClean="0"/>
              <a:t>5.9, gcc 4.1.2, Dock 6.2). However, some problems may arise because this is a 32-bit machine </a:t>
            </a:r>
            <a:r>
              <a:rPr lang="en-US" sz="2100" dirty="0" smtClean="0"/>
              <a:t>&amp; OS</a:t>
            </a:r>
            <a:r>
              <a:rPr lang="en-US" sz="2100" dirty="0" smtClean="0"/>
              <a:t>. Most VM’s on PRAGMA are 64-bit. </a:t>
            </a:r>
            <a:endParaRPr lang="en-US" sz="2100" dirty="0"/>
          </a:p>
          <a:p>
            <a:pPr lvl="1"/>
            <a:endParaRPr lang="en-US" sz="600" dirty="0" smtClean="0"/>
          </a:p>
          <a:p>
            <a:pPr lvl="1"/>
            <a:r>
              <a:rPr lang="en-US" sz="1900" dirty="0" smtClean="0"/>
              <a:t>Since </a:t>
            </a:r>
            <a:r>
              <a:rPr lang="en-US" sz="1900" dirty="0" smtClean="0"/>
              <a:t>we are not sure if this will work, built another VM (Sailboat) with the same configurations, but in 64-bit OS and architecture. However Sailboat does not work as expected, as Dock test scores do not match and MPICH cannot be enabled due to missing parts of compiled library. </a:t>
            </a:r>
          </a:p>
          <a:p>
            <a:pPr lvl="1"/>
            <a:endParaRPr lang="en-US" sz="600" dirty="0" smtClean="0"/>
          </a:p>
          <a:p>
            <a:pPr lvl="1"/>
            <a:r>
              <a:rPr lang="en-US" sz="1900" dirty="0" smtClean="0"/>
              <a:t>Another </a:t>
            </a:r>
            <a:r>
              <a:rPr lang="en-US" sz="1900" dirty="0" smtClean="0"/>
              <a:t>option was to build a VM (Master) with CentOS 5.9, gcc 4.1.2, and Dock 6.2. It has a 64-bit structure (to fit PRAGMA standards) but 32-bit OS (to match correct test scores). Test scores seem to be just as accurate the machines we originally wanted to use; this is the primary backup if those do not work.</a:t>
            </a:r>
          </a:p>
          <a:p>
            <a:pPr lvl="1"/>
            <a:endParaRPr lang="en-US" sz="600" dirty="0" smtClean="0"/>
          </a:p>
          <a:p>
            <a:pPr lvl="1"/>
            <a:r>
              <a:rPr lang="en-US" sz="1900" dirty="0" smtClean="0"/>
              <a:t>CentOS5  </a:t>
            </a:r>
            <a:r>
              <a:rPr lang="en-US" sz="1900" dirty="0" smtClean="0"/>
              <a:t>scores (with Dock 6.6) seem to match developer’s scores but we are not too sure about docking outputs viewed on Chimera. </a:t>
            </a:r>
            <a:r>
              <a:rPr lang="en-US" sz="1900" dirty="0"/>
              <a:t>T</a:t>
            </a:r>
            <a:r>
              <a:rPr lang="en-US" sz="1900" dirty="0" smtClean="0"/>
              <a:t>his will be a second alternative</a:t>
            </a:r>
            <a:r>
              <a:rPr lang="en-US" sz="1900" dirty="0"/>
              <a:t> </a:t>
            </a:r>
            <a:r>
              <a:rPr lang="en-US" sz="1900" dirty="0" smtClean="0"/>
              <a:t>if it can be figured out.</a:t>
            </a:r>
          </a:p>
          <a:p>
            <a:pPr marL="170752" lvl="1" indent="0">
              <a:buNone/>
            </a:pPr>
            <a:endParaRPr lang="en-US" dirty="0" smtClean="0"/>
          </a:p>
          <a:p>
            <a:endParaRPr lang="en-US" dirty="0"/>
          </a:p>
          <a:p>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304800"/>
            <a:ext cx="8591550" cy="762000"/>
          </a:xfrm>
        </p:spPr>
        <p:txBody>
          <a:bodyPr>
            <a:normAutofit/>
          </a:bodyPr>
          <a:lstStyle/>
          <a:p>
            <a:r>
              <a:rPr lang="en-US" sz="4000" dirty="0" smtClean="0"/>
              <a:t>Week</a:t>
            </a:r>
            <a:r>
              <a:rPr lang="en-US" dirty="0" smtClean="0"/>
              <a:t> 6:</a:t>
            </a:r>
            <a:endParaRPr lang="en-US" dirty="0"/>
          </a:p>
        </p:txBody>
      </p:sp>
      <p:pic>
        <p:nvPicPr>
          <p:cNvPr id="8" name="Content Placeholder 7" descr="Screen Shot 2013-08-04 at 10.43.12 PM.png"/>
          <p:cNvPicPr>
            <a:picLocks noGrp="1" noChangeAspect="1"/>
          </p:cNvPicPr>
          <p:nvPr>
            <p:ph sz="quarter" idx="13"/>
          </p:nvPr>
        </p:nvPicPr>
        <p:blipFill rotWithShape="1">
          <a:blip r:embed="rId2" cstate="email">
            <a:extLst>
              <a:ext uri="{28A0092B-C50C-407E-A947-70E740481C1C}">
                <a14:useLocalDpi xmlns:a14="http://schemas.microsoft.com/office/drawing/2010/main" xmlns=""/>
              </a:ext>
            </a:extLst>
          </a:blip>
          <a:srcRect t="295" b="-147"/>
          <a:stretch/>
        </p:blipFill>
        <p:spPr>
          <a:xfrm>
            <a:off x="274638" y="1112520"/>
            <a:ext cx="8594725" cy="4297680"/>
          </a:xfrm>
        </p:spPr>
      </p:pic>
      <p:sp>
        <p:nvSpPr>
          <p:cNvPr id="9" name="TextBox 8"/>
          <p:cNvSpPr txBox="1"/>
          <p:nvPr/>
        </p:nvSpPr>
        <p:spPr>
          <a:xfrm>
            <a:off x="304800" y="5410200"/>
            <a:ext cx="8610600" cy="923330"/>
          </a:xfrm>
          <a:prstGeom prst="rect">
            <a:avLst/>
          </a:prstGeom>
          <a:noFill/>
        </p:spPr>
        <p:txBody>
          <a:bodyPr wrap="square" rtlCol="0">
            <a:spAutoFit/>
          </a:bodyPr>
          <a:lstStyle/>
          <a:p>
            <a:r>
              <a:rPr lang="en-US" dirty="0" smtClean="0"/>
              <a:t>Table of docking Results: Machine bit does not seem to make as much of a difference as OS bit. Masternode and Slavenode1 are currently being processed for uploading to PRAGMA. Master and CentOS5 are backups should the 32-bit VMs not work.</a:t>
            </a:r>
            <a:endParaRPr lang="en-US" dirty="0"/>
          </a:p>
        </p:txBody>
      </p:sp>
    </p:spTree>
    <p:extLst>
      <p:ext uri="{BB962C8B-B14F-4D97-AF65-F5344CB8AC3E}">
        <p14:creationId xmlns:p14="http://schemas.microsoft.com/office/powerpoint/2010/main" xmlns="" val="25563380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400"/>
            <a:ext cx="8591550" cy="914400"/>
          </a:xfrm>
        </p:spPr>
        <p:txBody>
          <a:bodyPr>
            <a:normAutofit/>
          </a:bodyPr>
          <a:lstStyle/>
          <a:p>
            <a:r>
              <a:rPr lang="en-US" sz="4000" dirty="0" smtClean="0"/>
              <a:t>Future Plans</a:t>
            </a:r>
            <a:endParaRPr lang="en-US" sz="4000" dirty="0"/>
          </a:p>
        </p:txBody>
      </p:sp>
      <p:sp>
        <p:nvSpPr>
          <p:cNvPr id="3" name="Content Placeholder 2"/>
          <p:cNvSpPr>
            <a:spLocks noGrp="1"/>
          </p:cNvSpPr>
          <p:nvPr>
            <p:ph sz="quarter" idx="13"/>
          </p:nvPr>
        </p:nvSpPr>
        <p:spPr>
          <a:xfrm>
            <a:off x="457200" y="1775191"/>
            <a:ext cx="8229600" cy="3939809"/>
          </a:xfrm>
        </p:spPr>
        <p:txBody>
          <a:bodyPr>
            <a:normAutofit/>
          </a:bodyPr>
          <a:lstStyle/>
          <a:p>
            <a:endParaRPr lang="en-US" dirty="0" smtClean="0"/>
          </a:p>
          <a:p>
            <a:endParaRPr lang="en-US" dirty="0" smtClean="0"/>
          </a:p>
          <a:p>
            <a:pPr marL="0" indent="0">
              <a:buNone/>
            </a:pPr>
            <a:endParaRPr lang="en-US" dirty="0"/>
          </a:p>
        </p:txBody>
      </p:sp>
      <p:sp>
        <p:nvSpPr>
          <p:cNvPr id="4" name="Content Placeholder 2"/>
          <p:cNvSpPr txBox="1">
            <a:spLocks/>
          </p:cNvSpPr>
          <p:nvPr/>
        </p:nvSpPr>
        <p:spPr>
          <a:xfrm>
            <a:off x="274320" y="1371600"/>
            <a:ext cx="8595360" cy="4648200"/>
          </a:xfrm>
          <a:prstGeom prst="rect">
            <a:avLst/>
          </a:prstGeom>
        </p:spPr>
        <p:txBody>
          <a:bodyPr vert="horz" lIns="91440" tIns="45720" rIns="91440" bIns="45720" rtlCol="0">
            <a:norm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endParaRPr lang="en-US" sz="2800" dirty="0" smtClean="0"/>
          </a:p>
          <a:p>
            <a:endParaRPr lang="en-US" sz="2800" dirty="0"/>
          </a:p>
          <a:p>
            <a:pPr marL="0" indent="0">
              <a:buNone/>
            </a:pPr>
            <a:endParaRPr lang="en-US" sz="2800" dirty="0"/>
          </a:p>
        </p:txBody>
      </p:sp>
      <p:sp>
        <p:nvSpPr>
          <p:cNvPr id="5" name="TextBox 4"/>
          <p:cNvSpPr txBox="1"/>
          <p:nvPr/>
        </p:nvSpPr>
        <p:spPr>
          <a:xfrm>
            <a:off x="3424478" y="3198926"/>
            <a:ext cx="184666" cy="369332"/>
          </a:xfrm>
          <a:prstGeom prst="rect">
            <a:avLst/>
          </a:prstGeom>
          <a:noFill/>
        </p:spPr>
        <p:txBody>
          <a:bodyPr wrap="none" rtlCol="0">
            <a:spAutoFit/>
          </a:bodyPr>
          <a:lstStyle/>
          <a:p>
            <a:endParaRPr lang="en-US" dirty="0"/>
          </a:p>
        </p:txBody>
      </p:sp>
      <p:sp>
        <p:nvSpPr>
          <p:cNvPr id="6" name="TextBox 5"/>
          <p:cNvSpPr txBox="1"/>
          <p:nvPr/>
        </p:nvSpPr>
        <p:spPr>
          <a:xfrm>
            <a:off x="1897129" y="2282651"/>
            <a:ext cx="184666" cy="369332"/>
          </a:xfrm>
          <a:prstGeom prst="rect">
            <a:avLst/>
          </a:prstGeom>
          <a:noFill/>
        </p:spPr>
        <p:txBody>
          <a:bodyPr wrap="none" rtlCol="0">
            <a:spAutoFit/>
          </a:bodyPr>
          <a:lstStyle/>
          <a:p>
            <a:endParaRPr lang="en-US" dirty="0"/>
          </a:p>
        </p:txBody>
      </p:sp>
      <p:sp>
        <p:nvSpPr>
          <p:cNvPr id="7" name="Content Placeholder 2"/>
          <p:cNvSpPr txBox="1">
            <a:spLocks/>
          </p:cNvSpPr>
          <p:nvPr/>
        </p:nvSpPr>
        <p:spPr>
          <a:xfrm>
            <a:off x="274320" y="1066800"/>
            <a:ext cx="8595360" cy="4937760"/>
          </a:xfrm>
          <a:prstGeom prst="rect">
            <a:avLst/>
          </a:prstGeom>
        </p:spPr>
        <p:txBody>
          <a:bodyPr vert="horz" lIns="91440" tIns="45720" rIns="91440" bIns="45720" rtlCol="0">
            <a:no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r>
              <a:rPr lang="en-US" sz="2400" dirty="0" smtClean="0"/>
              <a:t>Continue working with PRAGMA administration to upload Masternode and Slavenode1 (32-bit OS on 32-bit machines).</a:t>
            </a:r>
          </a:p>
          <a:p>
            <a:pPr lvl="1"/>
            <a:endParaRPr lang="en-US" sz="600" dirty="0" smtClean="0"/>
          </a:p>
          <a:p>
            <a:pPr lvl="1"/>
            <a:r>
              <a:rPr lang="en-US" dirty="0" smtClean="0"/>
              <a:t>Virtual </a:t>
            </a:r>
            <a:r>
              <a:rPr lang="en-US" dirty="0" smtClean="0"/>
              <a:t>machine images have been provided. Now we are waiting until they can be uploaded to Gfarm pool.</a:t>
            </a:r>
          </a:p>
          <a:p>
            <a:pPr lvl="1"/>
            <a:endParaRPr lang="en-US" sz="600" dirty="0" smtClean="0"/>
          </a:p>
          <a:p>
            <a:pPr lvl="1"/>
            <a:r>
              <a:rPr lang="en-US" dirty="0" smtClean="0"/>
              <a:t>Once </a:t>
            </a:r>
            <a:r>
              <a:rPr lang="en-US" dirty="0" smtClean="0"/>
              <a:t>the images have been uploaded, they need to be retrieved at their respective sites. This will be done initially with a deployment script similar to those published on the PRAGMA wiki, and the process will be customized as needed in consultation with administrators of remote clusters.</a:t>
            </a:r>
          </a:p>
          <a:p>
            <a:pPr lvl="2"/>
            <a:endParaRPr lang="en-US" sz="600" dirty="0" smtClean="0"/>
          </a:p>
          <a:p>
            <a:pPr lvl="2"/>
            <a:r>
              <a:rPr lang="en-US" dirty="0" err="1" smtClean="0"/>
              <a:t>Masternode</a:t>
            </a:r>
            <a:r>
              <a:rPr lang="en-US" dirty="0" smtClean="0"/>
              <a:t> </a:t>
            </a:r>
            <a:r>
              <a:rPr lang="en-US" dirty="0" smtClean="0"/>
              <a:t>will be moved to the Rocks cluster such that the network can be controlled from the server in San Diego. Slavenode copies will be distributed to remote clusters that can support KVM.</a:t>
            </a:r>
          </a:p>
          <a:p>
            <a:endParaRPr lang="en-US" sz="600" dirty="0" smtClean="0"/>
          </a:p>
          <a:p>
            <a:r>
              <a:rPr lang="en-US" dirty="0" smtClean="0"/>
              <a:t>Machines </a:t>
            </a:r>
            <a:r>
              <a:rPr lang="en-US" dirty="0" smtClean="0"/>
              <a:t>will be networked utilizing VPN’s N2N service.</a:t>
            </a:r>
          </a:p>
          <a:p>
            <a:pPr marL="170752" lvl="1" indent="0">
              <a:buFont typeface="Arial" pitchFamily="34" charset="0"/>
              <a:buNone/>
            </a:pPr>
            <a:endParaRPr lang="en-US" dirty="0" smtClean="0"/>
          </a:p>
          <a:p>
            <a:pPr marL="0" indent="0">
              <a:buFont typeface="Arial" pitchFamily="34" charset="0"/>
              <a:buNone/>
            </a:pPr>
            <a:endParaRPr lang="en-US" sz="2800" dirty="0" smtClean="0"/>
          </a:p>
        </p:txBody>
      </p:sp>
      <p:sp>
        <p:nvSpPr>
          <p:cNvPr id="8" name="Content Placeholder 2"/>
          <p:cNvSpPr txBox="1">
            <a:spLocks/>
          </p:cNvSpPr>
          <p:nvPr/>
        </p:nvSpPr>
        <p:spPr>
          <a:xfrm>
            <a:off x="426720" y="1219200"/>
            <a:ext cx="8595360" cy="4937760"/>
          </a:xfrm>
          <a:prstGeom prst="rect">
            <a:avLst/>
          </a:prstGeom>
        </p:spPr>
        <p:txBody>
          <a:bodyPr vert="horz" lIns="91440" tIns="45720" rIns="91440" bIns="45720" rtlCol="0">
            <a:no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400"/>
            <a:ext cx="8591550" cy="685799"/>
          </a:xfrm>
        </p:spPr>
        <p:txBody>
          <a:bodyPr>
            <a:noAutofit/>
          </a:bodyPr>
          <a:lstStyle/>
          <a:p>
            <a:r>
              <a:rPr lang="en-US" sz="4000" dirty="0" smtClean="0"/>
              <a:t>Acknowledgments</a:t>
            </a:r>
            <a:endParaRPr lang="en-US" sz="4000" dirty="0"/>
          </a:p>
        </p:txBody>
      </p:sp>
      <p:sp>
        <p:nvSpPr>
          <p:cNvPr id="3" name="Content Placeholder 2"/>
          <p:cNvSpPr>
            <a:spLocks noGrp="1"/>
          </p:cNvSpPr>
          <p:nvPr>
            <p:ph sz="quarter" idx="13"/>
          </p:nvPr>
        </p:nvSpPr>
        <p:spPr>
          <a:xfrm>
            <a:off x="274320" y="838200"/>
            <a:ext cx="8595360" cy="5638800"/>
          </a:xfrm>
        </p:spPr>
        <p:txBody>
          <a:bodyPr>
            <a:noAutofit/>
          </a:bodyPr>
          <a:lstStyle/>
          <a:p>
            <a:r>
              <a:rPr lang="en-US" sz="1900" dirty="0" smtClean="0"/>
              <a:t>Mentors</a:t>
            </a:r>
          </a:p>
          <a:p>
            <a:pPr lvl="1"/>
            <a:r>
              <a:rPr lang="en-US" sz="1800" dirty="0" smtClean="0"/>
              <a:t>Dr. Jason Haga, UC San Diego Bioengineering</a:t>
            </a:r>
          </a:p>
          <a:p>
            <a:pPr lvl="1"/>
            <a:r>
              <a:rPr lang="en-US" sz="1800" dirty="0" smtClean="0"/>
              <a:t>Dr. Kohei Ichikawa, Nara Institute of Science and Technology </a:t>
            </a:r>
          </a:p>
          <a:p>
            <a:endParaRPr lang="en-US" sz="600" dirty="0" smtClean="0"/>
          </a:p>
          <a:p>
            <a:r>
              <a:rPr lang="en-US" sz="1900" dirty="0" smtClean="0"/>
              <a:t>UCSD </a:t>
            </a:r>
            <a:r>
              <a:rPr lang="en-US" sz="1900" dirty="0" smtClean="0"/>
              <a:t>PRIME Program</a:t>
            </a:r>
          </a:p>
          <a:p>
            <a:pPr lvl="1"/>
            <a:r>
              <a:rPr lang="en-US" sz="1800" dirty="0" smtClean="0"/>
              <a:t>Teri Simas</a:t>
            </a:r>
          </a:p>
          <a:p>
            <a:pPr lvl="1"/>
            <a:r>
              <a:rPr lang="en-US" sz="1800" dirty="0" smtClean="0"/>
              <a:t>Jim Galvin</a:t>
            </a:r>
          </a:p>
          <a:p>
            <a:pPr lvl="1"/>
            <a:r>
              <a:rPr lang="en-US" sz="1800" dirty="0" smtClean="0"/>
              <a:t>Dr. Gabrielle Wienhausen</a:t>
            </a:r>
          </a:p>
          <a:p>
            <a:pPr lvl="1"/>
            <a:r>
              <a:rPr lang="en-US" sz="1800" dirty="0" smtClean="0"/>
              <a:t>Dr. Peter Arzberger</a:t>
            </a:r>
          </a:p>
          <a:p>
            <a:pPr lvl="1"/>
            <a:r>
              <a:rPr lang="en-US" sz="1800" dirty="0" smtClean="0"/>
              <a:t>Tricia Taylor</a:t>
            </a:r>
          </a:p>
          <a:p>
            <a:endParaRPr lang="en-US" sz="600" dirty="0" smtClean="0"/>
          </a:p>
          <a:p>
            <a:r>
              <a:rPr lang="en-US" sz="1900" dirty="0" smtClean="0"/>
              <a:t>Funding</a:t>
            </a:r>
            <a:endParaRPr lang="en-US" sz="1900" dirty="0" smtClean="0"/>
          </a:p>
          <a:p>
            <a:pPr lvl="1"/>
            <a:r>
              <a:rPr lang="en-US" sz="1800" dirty="0" smtClean="0"/>
              <a:t>NAIST</a:t>
            </a:r>
          </a:p>
          <a:p>
            <a:pPr lvl="2"/>
            <a:r>
              <a:rPr lang="en-US" dirty="0" smtClean="0"/>
              <a:t>Japanese Student Services Organization (JASSO) </a:t>
            </a:r>
          </a:p>
          <a:p>
            <a:pPr lvl="1"/>
            <a:endParaRPr lang="en-US" sz="600" dirty="0" smtClean="0"/>
          </a:p>
          <a:p>
            <a:pPr lvl="1"/>
            <a:r>
              <a:rPr lang="en-US" sz="1900" dirty="0" smtClean="0"/>
              <a:t>PRIME</a:t>
            </a:r>
            <a:endParaRPr lang="en-US" sz="1900" dirty="0" smtClean="0"/>
          </a:p>
          <a:p>
            <a:pPr lvl="2"/>
            <a:r>
              <a:rPr lang="en-US" dirty="0" smtClean="0"/>
              <a:t>PRIME alumna Haley Hunter-Zinck</a:t>
            </a:r>
          </a:p>
          <a:p>
            <a:pPr lvl="2"/>
            <a:r>
              <a:rPr lang="en-US" dirty="0" smtClean="0"/>
              <a:t>National Science Foundation</a:t>
            </a:r>
          </a:p>
        </p:txBody>
      </p:sp>
    </p:spTree>
    <p:extLst>
      <p:ext uri="{BB962C8B-B14F-4D97-AF65-F5344CB8AC3E}">
        <p14:creationId xmlns:p14="http://schemas.microsoft.com/office/powerpoint/2010/main" xmlns="" val="3988154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1582</TotalTime>
  <Words>583</Words>
  <Application>Microsoft Office PowerPoint</Application>
  <PresentationFormat>On-screen Show (4:3)</PresentationFormat>
  <Paragraphs>54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Soho</vt:lpstr>
      <vt:lpstr>Configuration and Deployment of a scalable virtual machine cluster for molecular docking</vt:lpstr>
      <vt:lpstr>Overview</vt:lpstr>
      <vt:lpstr>Week 6:</vt:lpstr>
      <vt:lpstr>Week 6:</vt:lpstr>
      <vt:lpstr>Future Plans</vt:lpstr>
      <vt:lpstr>Acknowledgments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Screening for High Specificity Inhibitors of SSH-2</dc:title>
  <dc:creator>JW</dc:creator>
  <cp:lastModifiedBy>Teri Simas</cp:lastModifiedBy>
  <cp:revision>117</cp:revision>
  <dcterms:created xsi:type="dcterms:W3CDTF">2012-06-28T11:40:14Z</dcterms:created>
  <dcterms:modified xsi:type="dcterms:W3CDTF">2013-08-06T16:47:46Z</dcterms:modified>
</cp:coreProperties>
</file>