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sldIdLst>
    <p:sldId id="256" r:id="rId2"/>
    <p:sldId id="260" r:id="rId3"/>
    <p:sldId id="257" r:id="rId4"/>
    <p:sldId id="258" r:id="rId5"/>
    <p:sldId id="263"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2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8ACDB3CC-F982-40F9-8DD6-BCC9AFBF44BD}" type="datetime1">
              <a:rPr lang="en-US" smtClean="0"/>
              <a:pPr/>
              <a:t>8/13/13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91475" y="6429375"/>
            <a:ext cx="876300" cy="292100"/>
          </a:xfrm>
        </p:spPr>
        <p:txBody>
          <a:bodyPr/>
          <a:lstStyle/>
          <a:p>
            <a:fld id="{AC5B1FEA-406A-7749-A5C3-DDCB5F67A4CE}" type="slidenum">
              <a:rPr lang="en-US" smtClean="0"/>
              <a:pPr/>
              <a:t>‹#›</a:t>
            </a:fld>
            <a:endParaRPr lang="en-US" dirty="0"/>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en-US" smtClean="0"/>
              <a:t>Click to edit Master title style</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7311E-2C9A-4FDB-86CC-A99CECE4506D}" type="datetimeFigureOut">
              <a:rPr lang="en-US" smtClean="0"/>
              <a:t>8/13/13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D11B8-38B1-498E-A757-0CDDCF6534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7311E-2C9A-4FDB-86CC-A99CECE4506D}" type="datetimeFigureOut">
              <a:rPr lang="en-US" smtClean="0"/>
              <a:t>8/13/13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D11B8-38B1-498E-A757-0CDDCF6534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Date Placeholder 3"/>
          <p:cNvSpPr>
            <a:spLocks noGrp="1"/>
          </p:cNvSpPr>
          <p:nvPr>
            <p:ph type="dt" sz="half" idx="10"/>
          </p:nvPr>
        </p:nvSpPr>
        <p:spPr/>
        <p:txBody>
          <a:bodyPr/>
          <a:lstStyle/>
          <a:p>
            <a:fld id="{58E7311E-2C9A-4FDB-86CC-A99CECE4506D}" type="datetimeFigureOut">
              <a:rPr lang="en-US" smtClean="0"/>
              <a:t>8/13/13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D11B8-38B1-498E-A757-0CDDCF65342B}" type="slidenum">
              <a:rPr lang="en-US" smtClean="0"/>
              <a:t>‹#›</a:t>
            </a:fld>
            <a:endParaRPr lang="en-US" dirty="0"/>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64DDAE5B-B07C-441A-8026-C23A427A74DC}" type="datetime1">
              <a:rPr lang="en-US" smtClean="0"/>
              <a:pPr/>
              <a:t>8/13/13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dirty="0"/>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8E7311E-2C9A-4FDB-86CC-A99CECE4506D}" type="datetimeFigureOut">
              <a:rPr lang="en-US" smtClean="0"/>
              <a:t>8/13/13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D11B8-38B1-498E-A757-0CDDCF65342B}" type="slidenum">
              <a:rPr lang="en-US" smtClean="0"/>
              <a:t>‹#›</a:t>
            </a:fld>
            <a:endParaRPr lang="en-US" dirty="0"/>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8E7311E-2C9A-4FDB-86CC-A99CECE4506D}" type="datetimeFigureOut">
              <a:rPr lang="en-US" smtClean="0"/>
              <a:t>8/13/13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C8D11B8-38B1-498E-A757-0CDDCF65342B}" type="slidenum">
              <a:rPr lang="en-US" smtClean="0"/>
              <a:t>‹#›</a:t>
            </a:fld>
            <a:endParaRPr lang="en-US" dirty="0"/>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58E7311E-2C9A-4FDB-86CC-A99CECE4506D}" type="datetimeFigureOut">
              <a:rPr lang="en-US" smtClean="0"/>
              <a:t>8/13/13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8D11B8-38B1-498E-A757-0CDDCF65342B}" type="slidenum">
              <a:rPr lang="en-US" smtClean="0"/>
              <a:t>‹#›</a:t>
            </a:fld>
            <a:endParaRPr lang="en-US" dirty="0"/>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7311E-2C9A-4FDB-86CC-A99CECE4506D}" type="datetimeFigureOut">
              <a:rPr lang="en-US" smtClean="0"/>
              <a:t>8/13/13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8D11B8-38B1-498E-A757-0CDDCF6534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58E7311E-2C9A-4FDB-86CC-A99CECE4506D}" type="datetimeFigureOut">
              <a:rPr lang="en-US" smtClean="0"/>
              <a:t>8/13/13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dirty="0"/>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58E7311E-2C9A-4FDB-86CC-A99CECE4506D}" type="datetimeFigureOut">
              <a:rPr lang="en-US" smtClean="0"/>
              <a:t>8/13/13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D11B8-38B1-498E-A757-0CDDCF65342B}" type="slidenum">
              <a:rPr lang="en-US" smtClean="0"/>
              <a:t>‹#›</a:t>
            </a:fld>
            <a:endParaRPr lang="en-US" dirty="0"/>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58E7311E-2C9A-4FDB-86CC-A99CECE4506D}" type="datetimeFigureOut">
              <a:rPr lang="en-US" smtClean="0"/>
              <a:t>8/13/13</a:t>
            </a:fld>
            <a:endParaRPr lang="en-US" dirty="0"/>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dirty="0"/>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2C8D11B8-38B1-498E-A757-0CDDCF6534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image" Target="../media/image11.jpeg"/><Relationship Id="rId12"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jpeg"/><Relationship Id="rId9" Type="http://schemas.openxmlformats.org/officeDocument/2006/relationships/image" Target="../media/image9.jpeg"/><Relationship Id="rId10"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43323" y="4362450"/>
            <a:ext cx="5120640" cy="1581150"/>
          </a:xfrm>
        </p:spPr>
        <p:txBody>
          <a:bodyPr>
            <a:normAutofit/>
          </a:bodyPr>
          <a:lstStyle/>
          <a:p>
            <a:r>
              <a:rPr lang="en-US" dirty="0" smtClean="0"/>
              <a:t>Nara Institute of Science and Technology, Nara Prefecture, Japan</a:t>
            </a:r>
            <a:endParaRPr lang="en-US" dirty="0"/>
          </a:p>
        </p:txBody>
      </p:sp>
      <p:sp>
        <p:nvSpPr>
          <p:cNvPr id="2" name="Title 1"/>
          <p:cNvSpPr>
            <a:spLocks noGrp="1"/>
          </p:cNvSpPr>
          <p:nvPr>
            <p:ph type="title"/>
          </p:nvPr>
        </p:nvSpPr>
        <p:spPr>
          <a:xfrm>
            <a:off x="3581400" y="1124712"/>
            <a:ext cx="5410200" cy="2304288"/>
          </a:xfrm>
        </p:spPr>
        <p:txBody>
          <a:bodyPr>
            <a:noAutofit/>
          </a:bodyPr>
          <a:lstStyle/>
          <a:p>
            <a:pPr lvl="0"/>
            <a:r>
              <a:rPr lang="en-US" sz="3200" dirty="0" smtClean="0"/>
              <a:t>Configuration and Deployment of a scalable virtual machine cluster for molecular docking</a:t>
            </a:r>
            <a:endParaRPr lang="en-US" sz="3200" dirty="0"/>
          </a:p>
        </p:txBody>
      </p:sp>
      <p:sp>
        <p:nvSpPr>
          <p:cNvPr id="4" name="TextBox 3"/>
          <p:cNvSpPr txBox="1"/>
          <p:nvPr/>
        </p:nvSpPr>
        <p:spPr>
          <a:xfrm>
            <a:off x="6477000" y="6019800"/>
            <a:ext cx="2514600" cy="646331"/>
          </a:xfrm>
          <a:prstGeom prst="rect">
            <a:avLst/>
          </a:prstGeom>
          <a:noFill/>
        </p:spPr>
        <p:txBody>
          <a:bodyPr wrap="square" rtlCol="0">
            <a:spAutoFit/>
          </a:bodyPr>
          <a:lstStyle/>
          <a:p>
            <a:pPr algn="r"/>
            <a:r>
              <a:rPr lang="en-US" dirty="0" smtClean="0"/>
              <a:t>Karen Rodriguez</a:t>
            </a:r>
          </a:p>
          <a:p>
            <a:pPr algn="r"/>
            <a:r>
              <a:rPr lang="en-US" dirty="0"/>
              <a:t>8</a:t>
            </a:r>
            <a:r>
              <a:rPr lang="en-US" dirty="0" smtClean="0"/>
              <a:t>/14/2013</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838200"/>
          </a:xfrm>
        </p:spPr>
        <p:txBody>
          <a:bodyPr/>
          <a:lstStyle/>
          <a:p>
            <a:r>
              <a:rPr lang="en-US" sz="4000" dirty="0" smtClean="0"/>
              <a:t>Overview</a:t>
            </a:r>
            <a:endParaRPr lang="en-US" dirty="0"/>
          </a:p>
        </p:txBody>
      </p:sp>
      <p:sp>
        <p:nvSpPr>
          <p:cNvPr id="3" name="Content Placeholder 2"/>
          <p:cNvSpPr>
            <a:spLocks noGrp="1"/>
          </p:cNvSpPr>
          <p:nvPr>
            <p:ph sz="quarter" idx="13"/>
          </p:nvPr>
        </p:nvSpPr>
        <p:spPr>
          <a:xfrm>
            <a:off x="274320" y="1143000"/>
            <a:ext cx="8595360" cy="5257800"/>
          </a:xfrm>
        </p:spPr>
        <p:txBody>
          <a:bodyPr>
            <a:noAutofit/>
          </a:bodyPr>
          <a:lstStyle/>
          <a:p>
            <a:r>
              <a:rPr lang="en-US" sz="2400" dirty="0" smtClean="0"/>
              <a:t>Virtual machines (VMs) have been observed to yield molecular docking results that are far more consistent than those obtained from a grid configuration.</a:t>
            </a:r>
          </a:p>
          <a:p>
            <a:pPr lvl="1"/>
            <a:r>
              <a:rPr lang="en-US" dirty="0" smtClean="0"/>
              <a:t>Inhomogeneous results  obtained from a grid are thought to be due to physical differences in the cluster’s components. This is eliminated by creating and networking cloned VMs. </a:t>
            </a:r>
          </a:p>
          <a:p>
            <a:pPr marL="170752" lvl="1" indent="0">
              <a:buNone/>
            </a:pPr>
            <a:endParaRPr lang="en-US" dirty="0" smtClean="0"/>
          </a:p>
          <a:p>
            <a:r>
              <a:rPr lang="en-US" sz="2400" dirty="0" smtClean="0"/>
              <a:t>This study’s objectives consist of constructing a clustered VM environment that is scalable according to job demand and which yields consistent dock results. </a:t>
            </a:r>
          </a:p>
          <a:p>
            <a:pPr lvl="1"/>
            <a:r>
              <a:rPr lang="en-US" dirty="0" smtClean="0"/>
              <a:t>This system is to be tested, packaged, and deployed on the PRAGMA grid. This will provide sufficient computing resources to perform a full-scale docking project of large protein databases.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304800"/>
            <a:ext cx="8591550" cy="762000"/>
          </a:xfrm>
        </p:spPr>
        <p:txBody>
          <a:bodyPr>
            <a:normAutofit/>
          </a:bodyPr>
          <a:lstStyle/>
          <a:p>
            <a:r>
              <a:rPr lang="en-US" sz="4000" dirty="0" smtClean="0"/>
              <a:t>Week</a:t>
            </a:r>
            <a:r>
              <a:rPr lang="en-US" dirty="0" smtClean="0"/>
              <a:t> 7:</a:t>
            </a:r>
            <a:endParaRPr lang="en-US" dirty="0"/>
          </a:p>
        </p:txBody>
      </p:sp>
      <p:sp>
        <p:nvSpPr>
          <p:cNvPr id="3" name="Content Placeholder 2"/>
          <p:cNvSpPr>
            <a:spLocks noGrp="1"/>
          </p:cNvSpPr>
          <p:nvPr>
            <p:ph sz="quarter" idx="13"/>
          </p:nvPr>
        </p:nvSpPr>
        <p:spPr>
          <a:xfrm>
            <a:off x="274320" y="1066800"/>
            <a:ext cx="8595360" cy="4937760"/>
          </a:xfrm>
        </p:spPr>
        <p:txBody>
          <a:bodyPr>
            <a:noAutofit/>
          </a:bodyPr>
          <a:lstStyle/>
          <a:p>
            <a:r>
              <a:rPr lang="en-US" sz="1900" dirty="0" smtClean="0"/>
              <a:t>PRAGMA Admin uploaded the VM images to the Rocks cluster (UCSD) and modified them to allow remote access.</a:t>
            </a:r>
          </a:p>
          <a:p>
            <a:pPr lvl="1"/>
            <a:r>
              <a:rPr lang="en-US" sz="1900" dirty="0" smtClean="0"/>
              <a:t>The machines required minimal modification before they could be tested (</a:t>
            </a:r>
            <a:r>
              <a:rPr lang="en-US" sz="1900" dirty="0" err="1" smtClean="0"/>
              <a:t>Nadya</a:t>
            </a:r>
            <a:r>
              <a:rPr lang="en-US" sz="1900" dirty="0" smtClean="0"/>
              <a:t> had already configured network scripts, we only had to stop the firewall and edit the machine file to include their new IP addresses).</a:t>
            </a:r>
          </a:p>
          <a:p>
            <a:pPr lvl="1"/>
            <a:r>
              <a:rPr lang="en-US" sz="1900" dirty="0" smtClean="0"/>
              <a:t>These machines (</a:t>
            </a:r>
            <a:r>
              <a:rPr lang="en-US" sz="1900" dirty="0" err="1" smtClean="0"/>
              <a:t>Masternode</a:t>
            </a:r>
            <a:r>
              <a:rPr lang="en-US" sz="1900" dirty="0" smtClean="0"/>
              <a:t> and Slavenode1) were tested using the dock 6.2 test suite. Results match those obtained when the machines were tested from the physical host. </a:t>
            </a:r>
          </a:p>
          <a:p>
            <a:r>
              <a:rPr lang="en-US" sz="1900" dirty="0" smtClean="0"/>
              <a:t>At the suggestion of </a:t>
            </a:r>
            <a:r>
              <a:rPr lang="en-US" sz="1900" dirty="0" err="1" smtClean="0"/>
              <a:t>Nadya</a:t>
            </a:r>
            <a:r>
              <a:rPr lang="en-US" sz="1900" dirty="0" smtClean="0"/>
              <a:t>, the VM images were modified (from the original physical host, not the uploaded copies). They were allocated more storage capacity (from 8G to 28G) and a user account was implemented in both machines to protect VM settings.</a:t>
            </a:r>
          </a:p>
          <a:p>
            <a:pPr lvl="1"/>
            <a:r>
              <a:rPr lang="en-US" sz="1900" dirty="0" smtClean="0"/>
              <a:t>Users can log into account “duck1” and run Dock and MPICH from there. Any modifications will have to go through root account, which is not </a:t>
            </a:r>
            <a:r>
              <a:rPr lang="en-US" sz="1900" dirty="0" smtClean="0"/>
              <a:t>accessible </a:t>
            </a:r>
            <a:r>
              <a:rPr lang="en-US" sz="1900" dirty="0" smtClean="0"/>
              <a:t>to everyone through </a:t>
            </a:r>
            <a:r>
              <a:rPr lang="en-US" sz="1900" dirty="0" err="1" smtClean="0"/>
              <a:t>ssh</a:t>
            </a:r>
            <a:r>
              <a:rPr lang="en-US" sz="1900" dirty="0" smtClean="0"/>
              <a:t>.</a:t>
            </a:r>
          </a:p>
          <a:p>
            <a:pPr lvl="1"/>
            <a:r>
              <a:rPr lang="en-US" sz="1900" dirty="0" smtClean="0"/>
              <a:t>Having a separate root account also makes VM managing easier. </a:t>
            </a:r>
            <a:endParaRPr lang="en-US" sz="19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52400"/>
            <a:ext cx="8591550" cy="914400"/>
          </a:xfrm>
        </p:spPr>
        <p:txBody>
          <a:bodyPr>
            <a:normAutofit/>
          </a:bodyPr>
          <a:lstStyle/>
          <a:p>
            <a:r>
              <a:rPr lang="en-US" sz="4000" dirty="0" smtClean="0"/>
              <a:t>Future Plans</a:t>
            </a:r>
            <a:endParaRPr lang="en-US" sz="4000" dirty="0"/>
          </a:p>
        </p:txBody>
      </p:sp>
      <p:sp>
        <p:nvSpPr>
          <p:cNvPr id="3" name="Content Placeholder 2"/>
          <p:cNvSpPr>
            <a:spLocks noGrp="1"/>
          </p:cNvSpPr>
          <p:nvPr>
            <p:ph sz="quarter" idx="13"/>
          </p:nvPr>
        </p:nvSpPr>
        <p:spPr>
          <a:xfrm>
            <a:off x="457200" y="1775191"/>
            <a:ext cx="8229600" cy="3939809"/>
          </a:xfrm>
        </p:spPr>
        <p:txBody>
          <a:bodyPr>
            <a:normAutofit/>
          </a:bodyPr>
          <a:lstStyle/>
          <a:p>
            <a:endParaRPr lang="en-US" dirty="0" smtClean="0"/>
          </a:p>
          <a:p>
            <a:endParaRPr lang="en-US" dirty="0" smtClean="0"/>
          </a:p>
          <a:p>
            <a:pPr marL="0" indent="0">
              <a:buNone/>
            </a:pPr>
            <a:endParaRPr lang="en-US" dirty="0"/>
          </a:p>
        </p:txBody>
      </p:sp>
      <p:sp>
        <p:nvSpPr>
          <p:cNvPr id="4" name="Content Placeholder 2"/>
          <p:cNvSpPr txBox="1">
            <a:spLocks/>
          </p:cNvSpPr>
          <p:nvPr/>
        </p:nvSpPr>
        <p:spPr>
          <a:xfrm>
            <a:off x="274320" y="1371600"/>
            <a:ext cx="8595360" cy="4648200"/>
          </a:xfrm>
          <a:prstGeom prst="rect">
            <a:avLst/>
          </a:prstGeom>
        </p:spPr>
        <p:txBody>
          <a:bodyPr vert="horz" lIns="91440" tIns="45720" rIns="91440" bIns="45720" rtlCol="0">
            <a:normAutofit/>
          </a:bodyPr>
          <a:lst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a:lstStyle>
          <a:p>
            <a:endParaRPr lang="en-US" sz="2800" dirty="0" smtClean="0"/>
          </a:p>
          <a:p>
            <a:endParaRPr lang="en-US" sz="2800" dirty="0"/>
          </a:p>
          <a:p>
            <a:pPr marL="0" indent="0">
              <a:buNone/>
            </a:pPr>
            <a:endParaRPr lang="en-US" sz="2800" dirty="0"/>
          </a:p>
        </p:txBody>
      </p:sp>
      <p:sp>
        <p:nvSpPr>
          <p:cNvPr id="5" name="TextBox 4"/>
          <p:cNvSpPr txBox="1"/>
          <p:nvPr/>
        </p:nvSpPr>
        <p:spPr>
          <a:xfrm>
            <a:off x="3424478" y="3198926"/>
            <a:ext cx="184666" cy="369332"/>
          </a:xfrm>
          <a:prstGeom prst="rect">
            <a:avLst/>
          </a:prstGeom>
          <a:noFill/>
        </p:spPr>
        <p:txBody>
          <a:bodyPr wrap="none" rtlCol="0">
            <a:spAutoFit/>
          </a:bodyPr>
          <a:lstStyle/>
          <a:p>
            <a:endParaRPr lang="en-US" dirty="0"/>
          </a:p>
        </p:txBody>
      </p:sp>
      <p:sp>
        <p:nvSpPr>
          <p:cNvPr id="6" name="TextBox 5"/>
          <p:cNvSpPr txBox="1"/>
          <p:nvPr/>
        </p:nvSpPr>
        <p:spPr>
          <a:xfrm>
            <a:off x="1897129" y="2282651"/>
            <a:ext cx="184666" cy="369332"/>
          </a:xfrm>
          <a:prstGeom prst="rect">
            <a:avLst/>
          </a:prstGeom>
          <a:noFill/>
        </p:spPr>
        <p:txBody>
          <a:bodyPr wrap="none" rtlCol="0">
            <a:spAutoFit/>
          </a:bodyPr>
          <a:lstStyle/>
          <a:p>
            <a:endParaRPr lang="en-US" dirty="0"/>
          </a:p>
        </p:txBody>
      </p:sp>
      <p:sp>
        <p:nvSpPr>
          <p:cNvPr id="7" name="Content Placeholder 2"/>
          <p:cNvSpPr txBox="1">
            <a:spLocks/>
          </p:cNvSpPr>
          <p:nvPr/>
        </p:nvSpPr>
        <p:spPr>
          <a:xfrm>
            <a:off x="274320" y="1066800"/>
            <a:ext cx="8595360" cy="4937760"/>
          </a:xfrm>
          <a:prstGeom prst="rect">
            <a:avLst/>
          </a:prstGeom>
        </p:spPr>
        <p:txBody>
          <a:bodyPr vert="horz" lIns="91440" tIns="45720" rIns="91440" bIns="45720" rtlCol="0">
            <a:noAutofit/>
          </a:bodyPr>
          <a:lst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a:lstStyle>
          <a:p>
            <a:r>
              <a:rPr lang="en-US" sz="2000" dirty="0" smtClean="0"/>
              <a:t>The images of the modified machines will be sent to </a:t>
            </a:r>
            <a:r>
              <a:rPr lang="en-US" sz="2000" dirty="0" err="1" smtClean="0"/>
              <a:t>Nadya</a:t>
            </a:r>
            <a:r>
              <a:rPr lang="en-US" sz="2000" dirty="0" smtClean="0"/>
              <a:t>. These will be uploaded onto the </a:t>
            </a:r>
            <a:r>
              <a:rPr lang="en-US" sz="2000" dirty="0" err="1" smtClean="0"/>
              <a:t>Gfarm</a:t>
            </a:r>
            <a:r>
              <a:rPr lang="en-US" sz="2000" dirty="0" smtClean="0"/>
              <a:t> pool, where administrators of remote clusters will be able to retrieve and deploy them.</a:t>
            </a:r>
          </a:p>
          <a:p>
            <a:pPr lvl="1"/>
            <a:r>
              <a:rPr lang="en-US" sz="1900" dirty="0" smtClean="0"/>
              <a:t>This will be done with the help and guidance of PRAGMA administrator </a:t>
            </a:r>
            <a:r>
              <a:rPr lang="en-US" sz="1900" dirty="0" err="1" smtClean="0"/>
              <a:t>Nadya</a:t>
            </a:r>
            <a:r>
              <a:rPr lang="en-US" sz="1900" dirty="0" smtClean="0"/>
              <a:t> Williams, who has already uploaded the machines to the UCSD server and is familiar with making the changes necessary to get them to work.</a:t>
            </a:r>
          </a:p>
          <a:p>
            <a:pPr lvl="1"/>
            <a:r>
              <a:rPr lang="en-US" sz="1900" dirty="0" smtClean="0"/>
              <a:t>We will also be communicating with the admin of remote clusters to provide the necessary information to tailor deployment scripts to our VMs.</a:t>
            </a:r>
          </a:p>
          <a:p>
            <a:r>
              <a:rPr lang="en-US" sz="2000" dirty="0" smtClean="0"/>
              <a:t>Machines will be networked with the aid of VPN tools once they are all deployed. </a:t>
            </a:r>
          </a:p>
          <a:p>
            <a:pPr lvl="1"/>
            <a:r>
              <a:rPr lang="en-US" sz="1900" dirty="0" smtClean="0"/>
              <a:t>The purpose of this is to designate ports that can be accessed by MPICH for parallel processing. </a:t>
            </a:r>
          </a:p>
          <a:p>
            <a:pPr lvl="1"/>
            <a:r>
              <a:rPr lang="en-US" sz="1900" dirty="0" smtClean="0"/>
              <a:t>These ports can be exempt from firewall settings, such that it is still active (for the protection of the VMs) but the machines will still be able to pass messages through.</a:t>
            </a:r>
          </a:p>
          <a:p>
            <a:pPr marL="0" indent="0">
              <a:buFont typeface="Arial" pitchFamily="34" charset="0"/>
              <a:buNone/>
            </a:pPr>
            <a:endParaRPr lang="en-US" sz="2800" dirty="0" smtClean="0"/>
          </a:p>
        </p:txBody>
      </p:sp>
      <p:sp>
        <p:nvSpPr>
          <p:cNvPr id="8" name="Content Placeholder 2"/>
          <p:cNvSpPr txBox="1">
            <a:spLocks/>
          </p:cNvSpPr>
          <p:nvPr/>
        </p:nvSpPr>
        <p:spPr>
          <a:xfrm>
            <a:off x="426720" y="1219200"/>
            <a:ext cx="8595360" cy="4937760"/>
          </a:xfrm>
          <a:prstGeom prst="rect">
            <a:avLst/>
          </a:prstGeom>
        </p:spPr>
        <p:txBody>
          <a:bodyPr vert="horz" lIns="91440" tIns="45720" rIns="91440" bIns="45720" rtlCol="0">
            <a:noAutofit/>
          </a:bodyPr>
          <a:lst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a:lstStyle>
          <a:p>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DSCN1005.JP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52600" y="1828800"/>
            <a:ext cx="2624328" cy="1670440"/>
          </a:xfrm>
          <a:prstGeom prst="rect">
            <a:avLst/>
          </a:prstGeom>
        </p:spPr>
      </p:pic>
      <p:pic>
        <p:nvPicPr>
          <p:cNvPr id="16" name="Picture 15" descr="DSCN1104.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52600" y="3429000"/>
            <a:ext cx="1678646" cy="1524000"/>
          </a:xfrm>
          <a:prstGeom prst="rect">
            <a:avLst/>
          </a:prstGeom>
        </p:spPr>
      </p:pic>
      <p:sp>
        <p:nvSpPr>
          <p:cNvPr id="2" name="Title 1"/>
          <p:cNvSpPr>
            <a:spLocks noGrp="1"/>
          </p:cNvSpPr>
          <p:nvPr>
            <p:ph type="title"/>
          </p:nvPr>
        </p:nvSpPr>
        <p:spPr>
          <a:xfrm>
            <a:off x="276225" y="228601"/>
            <a:ext cx="8591550" cy="609600"/>
          </a:xfrm>
        </p:spPr>
        <p:txBody>
          <a:bodyPr>
            <a:noAutofit/>
          </a:bodyPr>
          <a:lstStyle/>
          <a:p>
            <a:r>
              <a:rPr lang="en-US" sz="4000" dirty="0" smtClean="0"/>
              <a:t>Kobe</a:t>
            </a:r>
            <a:endParaRPr lang="en-US" sz="4000" dirty="0"/>
          </a:p>
        </p:txBody>
      </p:sp>
      <p:pic>
        <p:nvPicPr>
          <p:cNvPr id="12" name="Picture 11" descr="DSCN1030.JPG"/>
          <p:cNvPicPr>
            <a:picLocks noChangeAspect="1"/>
          </p:cNvPicPr>
          <p:nvPr/>
        </p:nvPicPr>
        <p:blipFill rotWithShape="1">
          <a:blip r:embed="rId4" cstate="email">
            <a:extLst>
              <a:ext uri="{28A0092B-C50C-407E-A947-70E740481C1C}">
                <a14:useLocalDpi xmlns:a14="http://schemas.microsoft.com/office/drawing/2010/main"/>
              </a:ext>
            </a:extLst>
          </a:blip>
          <a:srcRect r="-155" b="-9023"/>
          <a:stretch/>
        </p:blipFill>
        <p:spPr>
          <a:xfrm>
            <a:off x="6190488" y="838200"/>
            <a:ext cx="2953512" cy="4419600"/>
          </a:xfrm>
          <a:prstGeom prst="rect">
            <a:avLst/>
          </a:prstGeom>
        </p:spPr>
      </p:pic>
      <p:pic>
        <p:nvPicPr>
          <p:cNvPr id="13" name="Picture 12" descr="DSCN1031.JP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172200" y="4629150"/>
            <a:ext cx="2971800" cy="2228850"/>
          </a:xfrm>
          <a:prstGeom prst="rect">
            <a:avLst/>
          </a:prstGeom>
        </p:spPr>
      </p:pic>
      <p:pic>
        <p:nvPicPr>
          <p:cNvPr id="14" name="Picture 13" descr="DSCN1036.JPG"/>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0" y="1905000"/>
            <a:ext cx="1828800" cy="2362200"/>
          </a:xfrm>
          <a:prstGeom prst="rect">
            <a:avLst/>
          </a:prstGeom>
        </p:spPr>
      </p:pic>
      <p:pic>
        <p:nvPicPr>
          <p:cNvPr id="11" name="Picture 10" descr="DSCN1011.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752600" y="4876800"/>
            <a:ext cx="1466850" cy="1981200"/>
          </a:xfrm>
          <a:prstGeom prst="rect">
            <a:avLst/>
          </a:prstGeom>
        </p:spPr>
      </p:pic>
      <p:pic>
        <p:nvPicPr>
          <p:cNvPr id="15" name="Picture 14" descr="DSCN1032.JPG"/>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5056" y="838200"/>
            <a:ext cx="4424656" cy="1124712"/>
          </a:xfrm>
          <a:prstGeom prst="rect">
            <a:avLst/>
          </a:prstGeom>
        </p:spPr>
      </p:pic>
      <p:pic>
        <p:nvPicPr>
          <p:cNvPr id="18" name="Picture 17" descr="DSCN1066.JPG"/>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4343400" y="838200"/>
            <a:ext cx="1905761" cy="3810000"/>
          </a:xfrm>
          <a:prstGeom prst="rect">
            <a:avLst/>
          </a:prstGeom>
        </p:spPr>
      </p:pic>
      <p:pic>
        <p:nvPicPr>
          <p:cNvPr id="20" name="Picture 19" descr="DSCN1052.JPG"/>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3200400" y="3429000"/>
            <a:ext cx="1175133" cy="1219200"/>
          </a:xfrm>
          <a:prstGeom prst="rect">
            <a:avLst/>
          </a:prstGeom>
        </p:spPr>
      </p:pic>
      <p:pic>
        <p:nvPicPr>
          <p:cNvPr id="19" name="Picture 18" descr="DSCN1087.JP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200400" y="4571646"/>
            <a:ext cx="3048000" cy="2286354"/>
          </a:xfrm>
          <a:prstGeom prst="rect">
            <a:avLst/>
          </a:prstGeom>
        </p:spPr>
      </p:pic>
      <p:pic>
        <p:nvPicPr>
          <p:cNvPr id="22" name="Picture 21" descr="DSCN1009.JPG"/>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0" y="4219421"/>
            <a:ext cx="1828800" cy="2641600"/>
          </a:xfrm>
          <a:prstGeom prst="rect">
            <a:avLst/>
          </a:prstGeom>
        </p:spPr>
      </p:pic>
    </p:spTree>
    <p:extLst>
      <p:ext uri="{BB962C8B-B14F-4D97-AF65-F5344CB8AC3E}">
        <p14:creationId xmlns:p14="http://schemas.microsoft.com/office/powerpoint/2010/main" val="4789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52400"/>
            <a:ext cx="8591550" cy="685799"/>
          </a:xfrm>
        </p:spPr>
        <p:txBody>
          <a:bodyPr>
            <a:noAutofit/>
          </a:bodyPr>
          <a:lstStyle/>
          <a:p>
            <a:r>
              <a:rPr lang="en-US" sz="4000" dirty="0" smtClean="0"/>
              <a:t>Acknowledgments</a:t>
            </a:r>
            <a:endParaRPr lang="en-US" sz="4000" dirty="0"/>
          </a:p>
        </p:txBody>
      </p:sp>
      <p:sp>
        <p:nvSpPr>
          <p:cNvPr id="3" name="Content Placeholder 2"/>
          <p:cNvSpPr>
            <a:spLocks noGrp="1"/>
          </p:cNvSpPr>
          <p:nvPr>
            <p:ph sz="quarter" idx="13"/>
          </p:nvPr>
        </p:nvSpPr>
        <p:spPr>
          <a:xfrm>
            <a:off x="304800" y="914400"/>
            <a:ext cx="8595360" cy="5638800"/>
          </a:xfrm>
        </p:spPr>
        <p:txBody>
          <a:bodyPr>
            <a:noAutofit/>
          </a:bodyPr>
          <a:lstStyle/>
          <a:p>
            <a:r>
              <a:rPr lang="en-US" sz="1800" dirty="0" smtClean="0"/>
              <a:t>Mentors</a:t>
            </a:r>
          </a:p>
          <a:p>
            <a:pPr lvl="1"/>
            <a:r>
              <a:rPr lang="en-US" sz="1800" dirty="0" smtClean="0"/>
              <a:t>Dr. Jason Haga, UC San Diego Bioengineering</a:t>
            </a:r>
          </a:p>
          <a:p>
            <a:pPr lvl="1"/>
            <a:r>
              <a:rPr lang="en-US" sz="1800" dirty="0" smtClean="0"/>
              <a:t>Dr. Kohei Ichikawa, Nara Institute of Science and Technology </a:t>
            </a:r>
          </a:p>
          <a:p>
            <a:r>
              <a:rPr lang="en-US" sz="1800" dirty="0" smtClean="0"/>
              <a:t>UCSD PRIME Program</a:t>
            </a:r>
          </a:p>
          <a:p>
            <a:pPr lvl="1"/>
            <a:r>
              <a:rPr lang="en-US" sz="1800" dirty="0"/>
              <a:t>Dr. Gabrielle </a:t>
            </a:r>
            <a:r>
              <a:rPr lang="en-US" sz="1800" dirty="0" err="1"/>
              <a:t>Wienhausen</a:t>
            </a:r>
            <a:endParaRPr lang="en-US" sz="1800" dirty="0"/>
          </a:p>
          <a:p>
            <a:pPr lvl="1"/>
            <a:r>
              <a:rPr lang="en-US" sz="1800" dirty="0"/>
              <a:t>Dr. Peter </a:t>
            </a:r>
            <a:r>
              <a:rPr lang="en-US" sz="1800" dirty="0" err="1"/>
              <a:t>Arzberger</a:t>
            </a:r>
            <a:endParaRPr lang="en-US" sz="1800" dirty="0"/>
          </a:p>
          <a:p>
            <a:pPr lvl="1"/>
            <a:r>
              <a:rPr lang="en-US" sz="1800" dirty="0" smtClean="0"/>
              <a:t>Teri Simas</a:t>
            </a:r>
          </a:p>
          <a:p>
            <a:pPr lvl="1"/>
            <a:r>
              <a:rPr lang="en-US" sz="1800" dirty="0" smtClean="0"/>
              <a:t>Jim Galvin</a:t>
            </a:r>
          </a:p>
          <a:p>
            <a:pPr lvl="1"/>
            <a:r>
              <a:rPr lang="en-US" sz="1800" dirty="0" smtClean="0"/>
              <a:t>Tricia Taylor</a:t>
            </a:r>
          </a:p>
          <a:p>
            <a:r>
              <a:rPr lang="en-US" sz="1800" dirty="0" smtClean="0"/>
              <a:t>Funding</a:t>
            </a:r>
          </a:p>
          <a:p>
            <a:pPr lvl="1"/>
            <a:r>
              <a:rPr lang="en-US" sz="1800" dirty="0" smtClean="0"/>
              <a:t>NAIST</a:t>
            </a:r>
          </a:p>
          <a:p>
            <a:pPr lvl="2"/>
            <a:r>
              <a:rPr lang="en-US" dirty="0" smtClean="0"/>
              <a:t>Japanese Student Services Organization (JASSO) </a:t>
            </a:r>
          </a:p>
          <a:p>
            <a:pPr lvl="1"/>
            <a:r>
              <a:rPr lang="en-US" sz="1800" dirty="0" smtClean="0"/>
              <a:t>PRIME</a:t>
            </a:r>
          </a:p>
          <a:p>
            <a:pPr lvl="2"/>
            <a:r>
              <a:rPr lang="en-US" dirty="0" smtClean="0"/>
              <a:t>PRIME alumna Haley Hunter-Zinck</a:t>
            </a:r>
          </a:p>
          <a:p>
            <a:pPr lvl="2"/>
            <a:r>
              <a:rPr lang="en-US" dirty="0" smtClean="0"/>
              <a:t>National Science Foundation</a:t>
            </a:r>
          </a:p>
          <a:p>
            <a:r>
              <a:rPr lang="en-US" sz="1800" dirty="0" smtClean="0"/>
              <a:t>Special Thanks to </a:t>
            </a:r>
            <a:r>
              <a:rPr lang="en-US" sz="1800" dirty="0" err="1" smtClean="0"/>
              <a:t>Nadya</a:t>
            </a:r>
            <a:r>
              <a:rPr lang="en-US" sz="1800" dirty="0" smtClean="0"/>
              <a:t> Williams, Olivia Yang and </a:t>
            </a:r>
            <a:r>
              <a:rPr lang="en-US" sz="1800" smtClean="0"/>
              <a:t>Josh </a:t>
            </a:r>
            <a:r>
              <a:rPr lang="en-US" sz="1800" smtClean="0"/>
              <a:t>Wei</a:t>
            </a:r>
            <a:endParaRPr lang="en-US" sz="1800" dirty="0" smtClean="0"/>
          </a:p>
        </p:txBody>
      </p:sp>
    </p:spTree>
    <p:extLst>
      <p:ext uri="{BB962C8B-B14F-4D97-AF65-F5344CB8AC3E}">
        <p14:creationId xmlns:p14="http://schemas.microsoft.com/office/powerpoint/2010/main" val="3988154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SOHO.thmx</Template>
  <TotalTime>1636</TotalTime>
  <Words>572</Words>
  <Application>Microsoft Macintosh PowerPoint</Application>
  <PresentationFormat>On-screen Show (4:3)</PresentationFormat>
  <Paragraphs>44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Soho</vt:lpstr>
      <vt:lpstr>Configuration and Deployment of a scalable virtual machine cluster for molecular docking</vt:lpstr>
      <vt:lpstr>Overview</vt:lpstr>
      <vt:lpstr>Week 7:</vt:lpstr>
      <vt:lpstr>Future Plans</vt:lpstr>
      <vt:lpstr>Kobe</vt:lpstr>
      <vt:lpstr>Acknowledgments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Screening for High Specificity Inhibitors of SSH-2</dc:title>
  <dc:creator>JW</dc:creator>
  <cp:lastModifiedBy>Teri Simas</cp:lastModifiedBy>
  <cp:revision>131</cp:revision>
  <dcterms:created xsi:type="dcterms:W3CDTF">2012-06-28T11:40:14Z</dcterms:created>
  <dcterms:modified xsi:type="dcterms:W3CDTF">2013-08-13T14:36:58Z</dcterms:modified>
</cp:coreProperties>
</file>