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7852D0A-58B1-4D0D-A18A-E9E18EB11F67}">
          <p14:sldIdLst>
            <p14:sldId id="256"/>
            <p14:sldId id="257"/>
            <p14:sldId id="262"/>
            <p14:sldId id="263"/>
            <p14:sldId id="258"/>
            <p14:sldId id="260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75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AC4DFA-3408-4F24-8B43-05E932047264}" type="datetimeFigureOut">
              <a:rPr lang="en-US" smtClean="0"/>
              <a:pPr/>
              <a:t>7/31/2013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Chronic Chagas Disease and Potential Natural Products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National Taiwan University</a:t>
            </a:r>
          </a:p>
          <a:p>
            <a:r>
              <a:rPr lang="en-US" dirty="0" smtClean="0"/>
              <a:t>Hanne Inez Wolff</a:t>
            </a:r>
          </a:p>
          <a:p>
            <a:r>
              <a:rPr lang="en-US" dirty="0" smtClean="0"/>
              <a:t>July 17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09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98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Continued to dock compounds despite the fact that some might be bad structures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Started to analyze the top ranking compounds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04800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--------------------------------------------------------------------------------------------------------------</a:t>
            </a:r>
            <a:endParaRPr lang="en-US" dirty="0"/>
          </a:p>
          <a:p>
            <a:r>
              <a:rPr lang="en-US" dirty="0"/>
              <a:t>Rank	   File Name				Binding </a:t>
            </a:r>
            <a:r>
              <a:rPr lang="en-US" dirty="0" smtClean="0"/>
              <a:t>Affinity</a:t>
            </a:r>
            <a:endParaRPr lang="en-US" dirty="0"/>
          </a:p>
          <a:p>
            <a:r>
              <a:rPr lang="en-US" dirty="0" smtClean="0"/>
              <a:t>--------------------------------------------------------------------------------------------------------------</a:t>
            </a:r>
            <a:endParaRPr lang="en-US" dirty="0"/>
          </a:p>
          <a:p>
            <a:r>
              <a:rPr lang="en-US" dirty="0"/>
              <a:t>1          bisisodiospyrin_pg3_out.pdbqt           </a:t>
            </a:r>
            <a:r>
              <a:rPr lang="en-US" dirty="0" smtClean="0"/>
              <a:t>		     -</a:t>
            </a:r>
            <a:r>
              <a:rPr lang="en-US" dirty="0"/>
              <a:t>12.7</a:t>
            </a:r>
          </a:p>
          <a:p>
            <a:r>
              <a:rPr lang="en-US" dirty="0"/>
              <a:t>2          346_diacetoxy_pg35_out.pdbqt            </a:t>
            </a:r>
            <a:r>
              <a:rPr lang="en-US" dirty="0" smtClean="0"/>
              <a:t>		     -</a:t>
            </a:r>
            <a:r>
              <a:rPr lang="en-US" dirty="0"/>
              <a:t>12.6</a:t>
            </a:r>
          </a:p>
          <a:p>
            <a:r>
              <a:rPr lang="en-US" dirty="0"/>
              <a:t>3          188_Amentoflavone_pg19_out.pdbqt        </a:t>
            </a:r>
            <a:r>
              <a:rPr lang="en-US" dirty="0" smtClean="0"/>
              <a:t>		     -</a:t>
            </a:r>
            <a:r>
              <a:rPr lang="en-US" dirty="0"/>
              <a:t>12.2</a:t>
            </a:r>
          </a:p>
          <a:p>
            <a:r>
              <a:rPr lang="en-US" dirty="0"/>
              <a:t>4          623_pg63_out.pdbqt                      </a:t>
            </a:r>
            <a:r>
              <a:rPr lang="en-US" dirty="0" smtClean="0"/>
              <a:t>		     -</a:t>
            </a:r>
            <a:r>
              <a:rPr lang="en-US" dirty="0"/>
              <a:t>11.9</a:t>
            </a:r>
          </a:p>
          <a:p>
            <a:r>
              <a:rPr lang="en-US" dirty="0"/>
              <a:t>5          186_Heveaflavone_pg19_out.pdbqt         </a:t>
            </a:r>
            <a:r>
              <a:rPr lang="en-US" dirty="0" smtClean="0"/>
              <a:t>		     -</a:t>
            </a:r>
            <a:r>
              <a:rPr lang="en-US" dirty="0"/>
              <a:t>11.8</a:t>
            </a:r>
          </a:p>
          <a:p>
            <a:r>
              <a:rPr lang="en-US" dirty="0"/>
              <a:t>6          187_PodocarpusflavoneA_pg19_out.pdbqt   </a:t>
            </a:r>
            <a:r>
              <a:rPr lang="en-US" dirty="0" smtClean="0"/>
              <a:t>	     -</a:t>
            </a:r>
            <a:r>
              <a:rPr lang="en-US" dirty="0"/>
              <a:t>11.8</a:t>
            </a:r>
          </a:p>
          <a:p>
            <a:r>
              <a:rPr lang="en-US" dirty="0"/>
              <a:t>7          154_TaiwanhomoflavoneB_pg16_out.pdbqt   </a:t>
            </a:r>
            <a:r>
              <a:rPr lang="en-US" dirty="0" smtClean="0"/>
              <a:t>	     -</a:t>
            </a:r>
            <a:r>
              <a:rPr lang="en-US" dirty="0"/>
              <a:t>11.7</a:t>
            </a:r>
          </a:p>
          <a:p>
            <a:r>
              <a:rPr lang="en-US" dirty="0"/>
              <a:t>8          189_dimethoxyAmentoflavone_pg19_out.pdbqt </a:t>
            </a:r>
            <a:r>
              <a:rPr lang="en-US" dirty="0" smtClean="0"/>
              <a:t>	     -</a:t>
            </a:r>
            <a:r>
              <a:rPr lang="en-US" dirty="0"/>
              <a:t>11.7</a:t>
            </a:r>
          </a:p>
          <a:p>
            <a:r>
              <a:rPr lang="en-US" dirty="0"/>
              <a:t>9          425_22epiHippuristan11one_pg43_out.pdbqt </a:t>
            </a:r>
            <a:r>
              <a:rPr lang="en-US" dirty="0" smtClean="0"/>
              <a:t>	     -</a:t>
            </a:r>
            <a:r>
              <a:rPr lang="en-US" dirty="0"/>
              <a:t>11.3</a:t>
            </a:r>
          </a:p>
          <a:p>
            <a:r>
              <a:rPr lang="en-US" dirty="0"/>
              <a:t>10        </a:t>
            </a:r>
            <a:r>
              <a:rPr lang="en-US" dirty="0" smtClean="0"/>
              <a:t>622_Pinocembrin_pg63_out.pdbqt          		     -</a:t>
            </a:r>
            <a:r>
              <a:rPr lang="en-US" dirty="0"/>
              <a:t>11.2</a:t>
            </a:r>
          </a:p>
        </p:txBody>
      </p:sp>
    </p:spTree>
    <p:extLst>
      <p:ext uri="{BB962C8B-B14F-4D97-AF65-F5344CB8AC3E}">
        <p14:creationId xmlns:p14="http://schemas.microsoft.com/office/powerpoint/2010/main" xmlns="" val="24760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connects\Desktop\Top10Ligands\2 (Struct Ques))346_diacetoxy_pg35\3Dstruc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478" t="15383" r="16136" b="13733"/>
          <a:stretch/>
        </p:blipFill>
        <p:spPr bwMode="auto">
          <a:xfrm>
            <a:off x="4094328" y="2209800"/>
            <a:ext cx="432767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569" t="21623" r="16010" b="14385"/>
          <a:stretch/>
        </p:blipFill>
        <p:spPr>
          <a:xfrm>
            <a:off x="0" y="2333599"/>
            <a:ext cx="4625859" cy="31981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 Regarding #2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447800"/>
            <a:ext cx="371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Structure directly converted from the Natural Product Database. Very flat.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1447800"/>
            <a:ext cx="3773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Same structure, but redrawn using </a:t>
            </a:r>
            <a:r>
              <a:rPr lang="en-US" dirty="0" err="1" smtClean="0">
                <a:solidFill>
                  <a:schemeClr val="bg1"/>
                </a:solidFill>
              </a:rPr>
              <a:t>MarvinSketch</a:t>
            </a:r>
            <a:r>
              <a:rPr lang="en-US" dirty="0" smtClean="0">
                <a:solidFill>
                  <a:schemeClr val="bg1"/>
                </a:solidFill>
              </a:rPr>
              <a:t>. Here the structure appears to have a three dimensional structure.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15000"/>
            <a:ext cx="8422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NAME OF STRUCTURE: (#346 in database, located on page 35)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</a:rPr>
              <a:t>(</a:t>
            </a:r>
            <a:r>
              <a:rPr lang="pt-BR" dirty="0">
                <a:solidFill>
                  <a:schemeClr val="bg1"/>
                </a:solidFill>
              </a:rPr>
              <a:t>1S*,2S*,5Z,7S*,8S*,9S*,10S*,11R*,12R*,13Z,17R*)-2,12-diacetoxy-8,17-epoxy-9-hydroxybriara-5,13-dien-18-one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9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Regarding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error indicates that there might be an issue with </a:t>
            </a:r>
            <a:r>
              <a:rPr lang="en-US" dirty="0" err="1" smtClean="0"/>
              <a:t>MarvinSketch</a:t>
            </a:r>
            <a:r>
              <a:rPr lang="en-US" dirty="0" smtClean="0"/>
              <a:t> converting the compounds from 2D to 3D, or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problem could be linked back to the fact that some structures are erroneous in the database, and hopefully this will be resolved as soon as I get the updated compounds. </a:t>
            </a:r>
          </a:p>
          <a:p>
            <a:endParaRPr lang="en-US" dirty="0" smtClean="0"/>
          </a:p>
          <a:p>
            <a:r>
              <a:rPr lang="en-US" dirty="0" smtClean="0"/>
              <a:t>Or</a:t>
            </a:r>
            <a:r>
              <a:rPr lang="en-US" dirty="0" smtClean="0"/>
              <a:t>, the structure is actually flat, and the conversion is correct.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dimensionality is vital to know, since it directly affects the binding affinity of the ligand to the protein. 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the structure is planar, then the affinity is -12.6 kcal/mol</a:t>
            </a:r>
          </a:p>
          <a:p>
            <a:endParaRPr lang="en-US" dirty="0" smtClean="0"/>
          </a:p>
          <a:p>
            <a:r>
              <a:rPr lang="en-US" dirty="0" smtClean="0"/>
              <a:t>Otherwise </a:t>
            </a:r>
            <a:r>
              <a:rPr lang="en-US" dirty="0" smtClean="0"/>
              <a:t>the structure has an affinity of -9.0 kcal/mol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17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 will have access to the corrected structures, and I will continue to dock natural products to ligand 1S0J.</a:t>
            </a:r>
          </a:p>
        </p:txBody>
      </p:sp>
    </p:spTree>
    <p:extLst>
      <p:ext uri="{BB962C8B-B14F-4D97-AF65-F5344CB8AC3E}">
        <p14:creationId xmlns:p14="http://schemas.microsoft.com/office/powerpoint/2010/main" xmlns="" val="23783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81000"/>
            <a:ext cx="5638800" cy="422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54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Cultural Aspect</a:t>
            </a:r>
            <a:endParaRPr lang="en-US" sz="54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78" t="16630" r="578"/>
          <a:stretch/>
        </p:blipFill>
        <p:spPr>
          <a:xfrm>
            <a:off x="5410200" y="0"/>
            <a:ext cx="3733800" cy="4150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5208" y="3622530"/>
            <a:ext cx="4288792" cy="3269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8400" y="3622530"/>
            <a:ext cx="2438400" cy="325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622530"/>
            <a:ext cx="2438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02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663" t="5377"/>
          <a:stretch/>
        </p:blipFill>
        <p:spPr>
          <a:xfrm>
            <a:off x="0" y="4482"/>
            <a:ext cx="5616388" cy="6853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518" t="34580" r="20420"/>
          <a:stretch/>
        </p:blipFill>
        <p:spPr>
          <a:xfrm>
            <a:off x="4380752" y="4482"/>
            <a:ext cx="4763248" cy="4468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</a:rPr>
              <a:t>Cultural Aspect</a:t>
            </a:r>
            <a:endParaRPr lang="en-US" sz="5400" b="1" dirty="0"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80752" y="3285564"/>
            <a:ext cx="4763248" cy="357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84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4000" dirty="0"/>
              <a:t>I </a:t>
            </a:r>
            <a:r>
              <a:rPr lang="en-US" sz="4000" dirty="0" smtClean="0"/>
              <a:t>Would Like </a:t>
            </a:r>
            <a:r>
              <a:rPr lang="en-US" sz="4000" dirty="0"/>
              <a:t>to </a:t>
            </a:r>
            <a:r>
              <a:rPr lang="en-US" sz="4000" dirty="0" smtClean="0"/>
              <a:t>Extend </a:t>
            </a:r>
            <a:r>
              <a:rPr lang="en-US" sz="4000" dirty="0"/>
              <a:t>a </a:t>
            </a:r>
            <a:r>
              <a:rPr lang="en-US" sz="4000" dirty="0" smtClean="0"/>
              <a:t>Thanks </a:t>
            </a:r>
            <a:r>
              <a:rPr lang="en-US" sz="4000" dirty="0"/>
              <a:t>to</a:t>
            </a:r>
            <a:r>
              <a:rPr lang="en-US" sz="4000" dirty="0" smtClean="0"/>
              <a:t>...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>
            <a:normAutofit fontScale="92500" lnSpcReduction="2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/>
              <a:t>University of California, San Diego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Gabriele </a:t>
            </a:r>
            <a:r>
              <a:rPr lang="en-US" dirty="0" err="1" smtClean="0"/>
              <a:t>Wienhausen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Peter </a:t>
            </a:r>
            <a:r>
              <a:rPr lang="en-US" dirty="0" err="1" smtClean="0"/>
              <a:t>Arzberger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Dr. Phil Bourne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Chirag</a:t>
            </a:r>
            <a:r>
              <a:rPr lang="en-US" dirty="0"/>
              <a:t> </a:t>
            </a:r>
            <a:r>
              <a:rPr lang="en-US" dirty="0" smtClean="0"/>
              <a:t>Krishna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/>
              <a:t>National Taiwan University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Dr. Jung-</a:t>
            </a:r>
            <a:r>
              <a:rPr lang="en-US" dirty="0" err="1" smtClean="0"/>
              <a:t>Hsin</a:t>
            </a:r>
            <a:r>
              <a:rPr lang="en-US" dirty="0" smtClean="0"/>
              <a:t> Lin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Dr. Jung-</a:t>
            </a:r>
            <a:r>
              <a:rPr lang="en-US" dirty="0" err="1" smtClean="0"/>
              <a:t>Hsin</a:t>
            </a:r>
            <a:r>
              <a:rPr lang="en-US" dirty="0" smtClean="0"/>
              <a:t> Lin’s lab, and finally</a:t>
            </a: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/>
              <a:t>Tosh </a:t>
            </a:r>
            <a:r>
              <a:rPr lang="en-US" b="1" dirty="0"/>
              <a:t>Nomura Eureka! </a:t>
            </a:r>
            <a:r>
              <a:rPr lang="en-US" b="1" dirty="0" smtClean="0"/>
              <a:t>Foundation for making this trip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24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457</TotalTime>
  <Words>304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Chronic Chagas Disease and Potential Natural Products </vt:lpstr>
      <vt:lpstr>Progress to Date</vt:lpstr>
      <vt:lpstr>Questions Regarding #2</vt:lpstr>
      <vt:lpstr>Questions Regarding #2</vt:lpstr>
      <vt:lpstr>Next Week Goals</vt:lpstr>
      <vt:lpstr>Cultural Aspect</vt:lpstr>
      <vt:lpstr>Cultural Aspect</vt:lpstr>
      <vt:lpstr>I Would Like to Extend a Thanks to...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Chagas Disease and Potential Natural Products</dc:title>
  <dc:creator>CAconnects</dc:creator>
  <cp:lastModifiedBy>Teri Simas</cp:lastModifiedBy>
  <cp:revision>42</cp:revision>
  <dcterms:created xsi:type="dcterms:W3CDTF">2013-06-26T14:21:18Z</dcterms:created>
  <dcterms:modified xsi:type="dcterms:W3CDTF">2013-07-31T17:00:11Z</dcterms:modified>
</cp:coreProperties>
</file>