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7852D0A-58B1-4D0D-A18A-E9E18EB11F67}">
          <p14:sldIdLst>
            <p14:sldId id="256"/>
            <p14:sldId id="257"/>
            <p14:sldId id="265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75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FEAEF8-14DF-48F6-BF5A-90E4FBEC0D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1AC4DFA-3408-4F24-8B43-05E932047264}" type="datetimeFigureOut">
              <a:rPr lang="en-US" smtClean="0"/>
              <a:pPr/>
              <a:t>8/7/2013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Chronic Chagas Disease and Potential Natural Products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National Taiwan University</a:t>
            </a:r>
          </a:p>
          <a:p>
            <a:r>
              <a:rPr lang="en-US" dirty="0" smtClean="0"/>
              <a:t>Hanne Inez Wolff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9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Completed Docking Compounds from Taiwan Natural Product 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Top 10 Compounds for 1S0J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124200"/>
            <a:ext cx="662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</a:t>
            </a:r>
            <a:endParaRPr lang="en-US" dirty="0"/>
          </a:p>
          <a:p>
            <a:r>
              <a:rPr lang="en-US" dirty="0"/>
              <a:t>Rank	   File Name		</a:t>
            </a:r>
            <a:r>
              <a:rPr lang="en-US" dirty="0" smtClean="0"/>
              <a:t>          Binding Affinity</a:t>
            </a:r>
            <a:endParaRPr lang="en-US" dirty="0"/>
          </a:p>
          <a:p>
            <a:r>
              <a:rPr lang="en-US" dirty="0" smtClean="0"/>
              <a:t>-------------------------------------------------------------------------------------------</a:t>
            </a:r>
            <a:endParaRPr lang="en-US" dirty="0"/>
          </a:p>
          <a:p>
            <a:r>
              <a:rPr lang="en-US" dirty="0"/>
              <a:t>1          </a:t>
            </a:r>
            <a:r>
              <a:rPr lang="en-US" dirty="0">
                <a:solidFill>
                  <a:srgbClr val="FF0000"/>
                </a:solidFill>
              </a:rPr>
              <a:t>TPD.71184833541_out.pdbqt               </a:t>
            </a:r>
            <a:r>
              <a:rPr lang="en-US" dirty="0" smtClean="0">
                <a:solidFill>
                  <a:srgbClr val="FF0000"/>
                </a:solidFill>
              </a:rPr>
              <a:t>	-</a:t>
            </a:r>
            <a:r>
              <a:rPr lang="en-US" dirty="0">
                <a:solidFill>
                  <a:srgbClr val="FF0000"/>
                </a:solidFill>
              </a:rPr>
              <a:t>13.6</a:t>
            </a:r>
          </a:p>
          <a:p>
            <a:r>
              <a:rPr lang="en-US" dirty="0"/>
              <a:t>2          </a:t>
            </a:r>
            <a:r>
              <a:rPr lang="en-US" dirty="0">
                <a:solidFill>
                  <a:srgbClr val="7030A0"/>
                </a:solidFill>
              </a:rPr>
              <a:t>TPD.91185766573_out.pdbqt               </a:t>
            </a:r>
            <a:r>
              <a:rPr lang="en-US" dirty="0" smtClean="0">
                <a:solidFill>
                  <a:srgbClr val="7030A0"/>
                </a:solidFill>
              </a:rPr>
              <a:t>	-</a:t>
            </a:r>
            <a:r>
              <a:rPr lang="en-US" dirty="0">
                <a:solidFill>
                  <a:srgbClr val="7030A0"/>
                </a:solidFill>
              </a:rPr>
              <a:t>12.6</a:t>
            </a:r>
          </a:p>
          <a:p>
            <a:r>
              <a:rPr lang="en-US" dirty="0"/>
              <a:t>3          </a:t>
            </a:r>
            <a:r>
              <a:rPr lang="en-US" dirty="0">
                <a:solidFill>
                  <a:srgbClr val="00B0F0"/>
                </a:solidFill>
              </a:rPr>
              <a:t>TPD.281010096476_out.pdbqt              </a:t>
            </a:r>
            <a:r>
              <a:rPr lang="en-US" dirty="0" smtClean="0">
                <a:solidFill>
                  <a:srgbClr val="00B0F0"/>
                </a:solidFill>
              </a:rPr>
              <a:t>	-</a:t>
            </a:r>
            <a:r>
              <a:rPr lang="en-US" dirty="0">
                <a:solidFill>
                  <a:srgbClr val="00B0F0"/>
                </a:solidFill>
              </a:rPr>
              <a:t>12.3</a:t>
            </a:r>
          </a:p>
          <a:p>
            <a:r>
              <a:rPr lang="en-US" dirty="0"/>
              <a:t>4          TPD.281011317462_out.pdbqt              </a:t>
            </a:r>
            <a:r>
              <a:rPr lang="en-US" dirty="0" smtClean="0"/>
              <a:t>	-</a:t>
            </a:r>
            <a:r>
              <a:rPr lang="en-US" dirty="0"/>
              <a:t>12.3</a:t>
            </a:r>
          </a:p>
          <a:p>
            <a:r>
              <a:rPr lang="en-US" dirty="0"/>
              <a:t>5          TPD.71184834376_out.pdbqt               </a:t>
            </a:r>
            <a:r>
              <a:rPr lang="en-US" dirty="0" smtClean="0"/>
              <a:t>	-</a:t>
            </a:r>
            <a:r>
              <a:rPr lang="en-US" dirty="0"/>
              <a:t>12.2</a:t>
            </a:r>
          </a:p>
          <a:p>
            <a:r>
              <a:rPr lang="en-US" dirty="0"/>
              <a:t>6          TPD.281010461515_out.pdbqt              </a:t>
            </a:r>
            <a:r>
              <a:rPr lang="en-US" dirty="0" smtClean="0"/>
              <a:t>	-</a:t>
            </a:r>
            <a:r>
              <a:rPr lang="en-US" dirty="0"/>
              <a:t>12.1</a:t>
            </a:r>
          </a:p>
          <a:p>
            <a:r>
              <a:rPr lang="en-US" dirty="0"/>
              <a:t>7          TPD.91186211040_out.pdbqt               </a:t>
            </a:r>
            <a:r>
              <a:rPr lang="en-US" dirty="0" smtClean="0"/>
              <a:t>	-</a:t>
            </a:r>
            <a:r>
              <a:rPr lang="en-US" dirty="0"/>
              <a:t>12.1</a:t>
            </a:r>
          </a:p>
          <a:p>
            <a:r>
              <a:rPr lang="en-US" dirty="0"/>
              <a:t>8          TPD.101185345882_out.pdbqt              </a:t>
            </a:r>
            <a:r>
              <a:rPr lang="en-US" dirty="0" smtClean="0"/>
              <a:t>	-</a:t>
            </a:r>
            <a:r>
              <a:rPr lang="en-US" dirty="0"/>
              <a:t>12.0</a:t>
            </a:r>
          </a:p>
          <a:p>
            <a:r>
              <a:rPr lang="en-US" dirty="0"/>
              <a:t>9          TPD.281011318172_out.pdbqt              </a:t>
            </a:r>
            <a:r>
              <a:rPr lang="en-US" dirty="0" smtClean="0"/>
              <a:t>	-</a:t>
            </a:r>
            <a:r>
              <a:rPr lang="en-US" dirty="0"/>
              <a:t>12.0</a:t>
            </a:r>
          </a:p>
          <a:p>
            <a:r>
              <a:rPr lang="en-US" dirty="0"/>
              <a:t>10        </a:t>
            </a:r>
            <a:r>
              <a:rPr lang="en-US" dirty="0" smtClean="0"/>
              <a:t>TPD.281011317061_out.pdbqt              	-</a:t>
            </a:r>
            <a:r>
              <a:rPr lang="en-US" dirty="0"/>
              <a:t>11.8</a:t>
            </a:r>
          </a:p>
        </p:txBody>
      </p:sp>
    </p:spTree>
    <p:extLst>
      <p:ext uri="{BB962C8B-B14F-4D97-AF65-F5344CB8AC3E}">
        <p14:creationId xmlns:p14="http://schemas.microsoft.com/office/powerpoint/2010/main" xmlns="" val="24760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Completed Docking Compounds from Taiwan Natural Product Database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Top 10 Compounds for 1MS8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0480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-------------------------------------------------------------------------------------------</a:t>
            </a:r>
            <a:endParaRPr lang="en-US" dirty="0"/>
          </a:p>
          <a:p>
            <a:r>
              <a:rPr lang="en-US" dirty="0"/>
              <a:t>Rank	   File Name		</a:t>
            </a:r>
            <a:r>
              <a:rPr lang="en-US" dirty="0" smtClean="0"/>
              <a:t>          Binding Affinity</a:t>
            </a:r>
            <a:endParaRPr lang="en-US" dirty="0"/>
          </a:p>
          <a:p>
            <a:r>
              <a:rPr lang="en-US" dirty="0" smtClean="0"/>
              <a:t>-------------------------------------------------------------------------------------------</a:t>
            </a:r>
          </a:p>
          <a:p>
            <a:r>
              <a:rPr lang="en-US" dirty="0"/>
              <a:t>1          </a:t>
            </a:r>
            <a:r>
              <a:rPr lang="en-US" dirty="0">
                <a:solidFill>
                  <a:srgbClr val="7030A0"/>
                </a:solidFill>
              </a:rPr>
              <a:t>TPD.91185766573_out.pdbqt </a:t>
            </a:r>
            <a:r>
              <a:rPr lang="en-US" dirty="0"/>
              <a:t>              </a:t>
            </a:r>
            <a:r>
              <a:rPr lang="en-US" dirty="0" smtClean="0">
                <a:solidFill>
                  <a:srgbClr val="7030A0"/>
                </a:solidFill>
              </a:rPr>
              <a:t>	-</a:t>
            </a:r>
            <a:r>
              <a:rPr lang="en-US" dirty="0">
                <a:solidFill>
                  <a:srgbClr val="7030A0"/>
                </a:solidFill>
              </a:rPr>
              <a:t>14.4</a:t>
            </a:r>
          </a:p>
          <a:p>
            <a:r>
              <a:rPr lang="en-US" dirty="0"/>
              <a:t>2          </a:t>
            </a:r>
            <a:r>
              <a:rPr lang="en-US" dirty="0">
                <a:solidFill>
                  <a:srgbClr val="00B0F0"/>
                </a:solidFill>
              </a:rPr>
              <a:t>TPD.281010096476_out.pdbqt              </a:t>
            </a:r>
            <a:r>
              <a:rPr lang="en-US" dirty="0" smtClean="0">
                <a:solidFill>
                  <a:srgbClr val="00B0F0"/>
                </a:solidFill>
              </a:rPr>
              <a:t>	-</a:t>
            </a:r>
            <a:r>
              <a:rPr lang="en-US" dirty="0">
                <a:solidFill>
                  <a:srgbClr val="00B0F0"/>
                </a:solidFill>
              </a:rPr>
              <a:t>13.8</a:t>
            </a:r>
          </a:p>
          <a:p>
            <a:r>
              <a:rPr lang="en-US" dirty="0"/>
              <a:t>3          </a:t>
            </a:r>
            <a:r>
              <a:rPr lang="en-US" dirty="0">
                <a:solidFill>
                  <a:srgbClr val="FF0000"/>
                </a:solidFill>
              </a:rPr>
              <a:t>TPD.71184833541_out.pdbqt  </a:t>
            </a:r>
            <a:r>
              <a:rPr lang="en-US" dirty="0"/>
              <a:t>            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12.7</a:t>
            </a:r>
          </a:p>
          <a:p>
            <a:r>
              <a:rPr lang="en-US" dirty="0"/>
              <a:t>4          TPD.281011409415_out.pdbqt              </a:t>
            </a:r>
            <a:r>
              <a:rPr lang="en-US" dirty="0" smtClean="0"/>
              <a:t>	-</a:t>
            </a:r>
            <a:r>
              <a:rPr lang="en-US" dirty="0"/>
              <a:t>12.4</a:t>
            </a:r>
          </a:p>
          <a:p>
            <a:r>
              <a:rPr lang="en-US" dirty="0"/>
              <a:t>5          TPD.281011409716_out.pdbqt              </a:t>
            </a:r>
            <a:r>
              <a:rPr lang="en-US" dirty="0" smtClean="0"/>
              <a:t>	-</a:t>
            </a:r>
            <a:r>
              <a:rPr lang="en-US" dirty="0"/>
              <a:t>12.4</a:t>
            </a:r>
          </a:p>
          <a:p>
            <a:r>
              <a:rPr lang="en-US" dirty="0"/>
              <a:t>6          TPD.71184834376_out.pdbqt               </a:t>
            </a:r>
            <a:r>
              <a:rPr lang="en-US" dirty="0" smtClean="0"/>
              <a:t>	-</a:t>
            </a:r>
            <a:r>
              <a:rPr lang="en-US" dirty="0"/>
              <a:t>12.3</a:t>
            </a:r>
          </a:p>
          <a:p>
            <a:r>
              <a:rPr lang="en-US" dirty="0"/>
              <a:t>7          TPD.91186211040_out.pdbqt               </a:t>
            </a:r>
            <a:r>
              <a:rPr lang="en-US" dirty="0" smtClean="0"/>
              <a:t>	-</a:t>
            </a:r>
            <a:r>
              <a:rPr lang="en-US" dirty="0"/>
              <a:t>11.7</a:t>
            </a:r>
          </a:p>
          <a:p>
            <a:r>
              <a:rPr lang="en-US" dirty="0"/>
              <a:t>8          TPD.281011297903_out.pdbqt              </a:t>
            </a:r>
            <a:r>
              <a:rPr lang="en-US" dirty="0" smtClean="0"/>
              <a:t>	-</a:t>
            </a:r>
            <a:r>
              <a:rPr lang="en-US" dirty="0"/>
              <a:t>11.6</a:t>
            </a:r>
          </a:p>
          <a:p>
            <a:r>
              <a:rPr lang="en-US" dirty="0"/>
              <a:t>9          TPD.281011398209_out.pdbqt              </a:t>
            </a:r>
            <a:r>
              <a:rPr lang="en-US" dirty="0" smtClean="0"/>
              <a:t>	-</a:t>
            </a:r>
            <a:r>
              <a:rPr lang="en-US" dirty="0"/>
              <a:t>11.6</a:t>
            </a:r>
          </a:p>
          <a:p>
            <a:r>
              <a:rPr lang="en-US" dirty="0"/>
              <a:t>10        </a:t>
            </a:r>
            <a:r>
              <a:rPr lang="en-US" dirty="0" smtClean="0"/>
              <a:t>TPD.281011399613_out.pdbqt              	-</a:t>
            </a:r>
            <a:r>
              <a:rPr lang="en-US" dirty="0"/>
              <a:t>11.6</a:t>
            </a:r>
          </a:p>
        </p:txBody>
      </p:sp>
    </p:spTree>
    <p:extLst>
      <p:ext uri="{BB962C8B-B14F-4D97-AF65-F5344CB8AC3E}">
        <p14:creationId xmlns:p14="http://schemas.microsoft.com/office/powerpoint/2010/main" xmlns="" val="23257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Try to obtain compounds and perform perhaps assays on them</a:t>
            </a:r>
          </a:p>
          <a:p>
            <a:pPr>
              <a:lnSpc>
                <a:spcPct val="150000"/>
              </a:lnSpc>
            </a:pPr>
            <a:endParaRPr lang="en-US" sz="8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Keep </a:t>
            </a:r>
            <a:r>
              <a:rPr lang="en-US" sz="2400" dirty="0" smtClean="0"/>
              <a:t>validating the top ranking compounds with other PDB structures</a:t>
            </a:r>
          </a:p>
          <a:p>
            <a:pPr>
              <a:lnSpc>
                <a:spcPct val="150000"/>
              </a:lnSpc>
            </a:pPr>
            <a:endParaRPr lang="en-US" sz="8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Look </a:t>
            </a:r>
            <a:r>
              <a:rPr lang="en-US" sz="2400" dirty="0" smtClean="0"/>
              <a:t>at the validity of the results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783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-865094" y="865094"/>
            <a:ext cx="6920753" cy="5190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771900" y="853887"/>
            <a:ext cx="7010399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2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192" b="12321"/>
          <a:stretch/>
        </p:blipFill>
        <p:spPr>
          <a:xfrm>
            <a:off x="-13447" y="0"/>
            <a:ext cx="9157447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762000"/>
            <a:ext cx="3943350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800" y="762000"/>
            <a:ext cx="392692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</a:rPr>
              <a:t>Cultural Aspect</a:t>
            </a:r>
            <a:endParaRPr lang="en-US" sz="5400" b="1" dirty="0"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4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/>
              <a:t>I </a:t>
            </a:r>
            <a:r>
              <a:rPr lang="en-US" sz="4000" dirty="0" smtClean="0"/>
              <a:t>Would Like </a:t>
            </a:r>
            <a:r>
              <a:rPr lang="en-US" sz="4000" dirty="0"/>
              <a:t>to </a:t>
            </a:r>
            <a:r>
              <a:rPr lang="en-US" sz="4000" dirty="0" smtClean="0"/>
              <a:t>Extend </a:t>
            </a:r>
            <a:r>
              <a:rPr lang="en-US" sz="4000" dirty="0" smtClean="0"/>
              <a:t>Thanks </a:t>
            </a:r>
            <a:r>
              <a:rPr lang="en-US" sz="4000" dirty="0"/>
              <a:t>to</a:t>
            </a:r>
            <a:r>
              <a:rPr lang="en-US" sz="4000" dirty="0" smtClean="0"/>
              <a:t>...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495800"/>
          </a:xfrm>
        </p:spPr>
        <p:txBody>
          <a:bodyPr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University of California, San Diego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Dr. Phil Bourne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Chirag</a:t>
            </a:r>
            <a:r>
              <a:rPr lang="en-US" dirty="0"/>
              <a:t> </a:t>
            </a:r>
            <a:r>
              <a:rPr lang="en-US" dirty="0" smtClean="0"/>
              <a:t>Krishna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National Taiwan University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Dr. Jung-</a:t>
            </a:r>
            <a:r>
              <a:rPr lang="en-US" dirty="0" err="1" smtClean="0"/>
              <a:t>Hsin</a:t>
            </a:r>
            <a:r>
              <a:rPr lang="en-US" dirty="0" smtClean="0"/>
              <a:t> Lin’s lab, and finally</a:t>
            </a:r>
            <a:endParaRPr lang="en-US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/>
              <a:t>Tosh </a:t>
            </a:r>
            <a:r>
              <a:rPr lang="en-US" b="1" dirty="0"/>
              <a:t>Nomura Eureka! </a:t>
            </a:r>
            <a:r>
              <a:rPr lang="en-US" b="1" dirty="0" smtClean="0"/>
              <a:t>Foundation for making this trip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24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557</TotalTime>
  <Words>136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Chronic Chagas Disease and Potential Natural Products </vt:lpstr>
      <vt:lpstr>Progress to Date</vt:lpstr>
      <vt:lpstr>Progress to Date</vt:lpstr>
      <vt:lpstr>Next Week Goals</vt:lpstr>
      <vt:lpstr>Cultural Aspect</vt:lpstr>
      <vt:lpstr>Cultural Aspect</vt:lpstr>
      <vt:lpstr>I Would Like to Extend Thanks to...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Chagas Disease and Potential Natural Products</dc:title>
  <dc:creator>CAconnects</dc:creator>
  <cp:lastModifiedBy>Teri Simas</cp:lastModifiedBy>
  <cp:revision>47</cp:revision>
  <dcterms:created xsi:type="dcterms:W3CDTF">2013-06-26T14:21:18Z</dcterms:created>
  <dcterms:modified xsi:type="dcterms:W3CDTF">2013-08-07T16:54:36Z</dcterms:modified>
</cp:coreProperties>
</file>