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98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53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90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9381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654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59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558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811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10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11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5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076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40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33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54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91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BF417E-AEBF-4898-A68F-243138E5CF2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4538-D3E1-4D02-88E4-6A3576FC0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505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class/fall2011/cmsc436/CMSC436/Lectures_Labs_files/BroadcastReceiver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35049" y="1266940"/>
            <a:ext cx="3760779" cy="85443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Fabian Lema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Wk3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84208" y="2352860"/>
            <a:ext cx="8662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Remote Monitoring </a:t>
            </a:r>
            <a:r>
              <a:rPr lang="en-US" sz="4400" dirty="0"/>
              <a:t>o</a:t>
            </a:r>
            <a:r>
              <a:rPr lang="en-US" sz="4400" dirty="0" smtClean="0"/>
              <a:t>f Android Devices Using Inca Framework 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339805" y="4032744"/>
            <a:ext cx="957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University </a:t>
            </a:r>
            <a:r>
              <a:rPr lang="en-US" sz="4400" dirty="0"/>
              <a:t>O</a:t>
            </a:r>
            <a:r>
              <a:rPr lang="en-US" sz="4400" dirty="0" smtClean="0"/>
              <a:t>f Queensland, Australia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6620992" y="5035519"/>
            <a:ext cx="3557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July 17, 2013</a:t>
            </a: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96" b="19531"/>
          <a:stretch/>
        </p:blipFill>
        <p:spPr>
          <a:xfrm>
            <a:off x="2153140" y="5089129"/>
            <a:ext cx="1629298" cy="798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2438" y="5089675"/>
            <a:ext cx="1631629" cy="7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58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52"/>
          </a:xfrm>
        </p:spPr>
        <p:txBody>
          <a:bodyPr/>
          <a:lstStyle/>
          <a:p>
            <a:r>
              <a:rPr lang="en-US" dirty="0" smtClean="0"/>
              <a:t>Project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0443" y="1782586"/>
            <a:ext cx="3825013" cy="33227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365760" rIns="91440" rtlCol="0" anchor="t" anchorCtr="0"/>
          <a:lstStyle/>
          <a:p>
            <a:pPr algn="ctr"/>
            <a:r>
              <a:rPr lang="en-US" sz="1400" dirty="0" smtClean="0"/>
              <a:t>Android Device</a:t>
            </a:r>
          </a:p>
          <a:p>
            <a:pPr algn="ctr"/>
            <a:r>
              <a:rPr lang="en-US" sz="1400" dirty="0" smtClean="0"/>
              <a:t>(Data Collection Platform)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598020" y="3295852"/>
            <a:ext cx="1184856" cy="10109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Manager</a:t>
            </a:r>
          </a:p>
          <a:p>
            <a:pPr algn="ctr"/>
            <a:r>
              <a:rPr lang="en-US" sz="1400" dirty="0" smtClean="0"/>
              <a:t>(Script)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368861" y="3295852"/>
            <a:ext cx="1184856" cy="10109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Collection</a:t>
            </a:r>
          </a:p>
          <a:p>
            <a:pPr algn="ctr"/>
            <a:r>
              <a:rPr lang="en-US" sz="1400" dirty="0" smtClean="0"/>
              <a:t>Service</a:t>
            </a:r>
            <a:endParaRPr lang="en-US" sz="1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000281" y="4277871"/>
            <a:ext cx="1790163" cy="85966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Depot</a:t>
            </a:r>
            <a:endParaRPr lang="en-US" sz="1400" dirty="0"/>
          </a:p>
        </p:txBody>
      </p:sp>
      <p:sp>
        <p:nvSpPr>
          <p:cNvPr id="16" name="Circular Arrow 15"/>
          <p:cNvSpPr/>
          <p:nvPr/>
        </p:nvSpPr>
        <p:spPr>
          <a:xfrm rot="1376194" flipH="1">
            <a:off x="8196395" y="3571034"/>
            <a:ext cx="2015269" cy="1240899"/>
          </a:xfrm>
          <a:prstGeom prst="circularArrow">
            <a:avLst>
              <a:gd name="adj1" fmla="val 6943"/>
              <a:gd name="adj2" fmla="val 333826"/>
              <a:gd name="adj3" fmla="val 20625696"/>
              <a:gd name="adj4" fmla="val 13917476"/>
              <a:gd name="adj5" fmla="val 91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/>
          <p:cNvSpPr/>
          <p:nvPr/>
        </p:nvSpPr>
        <p:spPr>
          <a:xfrm>
            <a:off x="1951138" y="1986502"/>
            <a:ext cx="2157234" cy="1240899"/>
          </a:xfrm>
          <a:prstGeom prst="circularArrow">
            <a:avLst>
              <a:gd name="adj1" fmla="val 6943"/>
              <a:gd name="adj2" fmla="val 333826"/>
              <a:gd name="adj3" fmla="val 20625696"/>
              <a:gd name="adj4" fmla="val 16246243"/>
              <a:gd name="adj5" fmla="val 91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646111" y="1705315"/>
            <a:ext cx="2498501" cy="133940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Automated Reporter Agent</a:t>
            </a:r>
            <a:endParaRPr lang="en-US" sz="1400" dirty="0"/>
          </a:p>
        </p:txBody>
      </p:sp>
      <p:sp>
        <p:nvSpPr>
          <p:cNvPr id="19" name="Circular Arrow 18"/>
          <p:cNvSpPr/>
          <p:nvPr/>
        </p:nvSpPr>
        <p:spPr>
          <a:xfrm rot="20467478" flipH="1" flipV="1">
            <a:off x="2322549" y="3850726"/>
            <a:ext cx="2157234" cy="1240899"/>
          </a:xfrm>
          <a:prstGeom prst="circularArrow">
            <a:avLst>
              <a:gd name="adj1" fmla="val 6943"/>
              <a:gd name="adj2" fmla="val 333826"/>
              <a:gd name="adj3" fmla="val 20625696"/>
              <a:gd name="adj4" fmla="val 16046258"/>
              <a:gd name="adj5" fmla="val 91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9506258" y="3578811"/>
            <a:ext cx="1880316" cy="579550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7" name="Circular Arrow 16"/>
          <p:cNvSpPr/>
          <p:nvPr/>
        </p:nvSpPr>
        <p:spPr>
          <a:xfrm rot="928118">
            <a:off x="3783688" y="2571414"/>
            <a:ext cx="2157234" cy="1240899"/>
          </a:xfrm>
          <a:prstGeom prst="circularArrow">
            <a:avLst>
              <a:gd name="adj1" fmla="val 6943"/>
              <a:gd name="adj2" fmla="val 333826"/>
              <a:gd name="adj3" fmla="val 20625696"/>
              <a:gd name="adj4" fmla="val 13100050"/>
              <a:gd name="adj5" fmla="val 91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3716103" y="2452291"/>
            <a:ext cx="763076" cy="592427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Suite</a:t>
            </a:r>
          </a:p>
          <a:p>
            <a:pPr algn="ctr"/>
            <a:r>
              <a:rPr lang="en-US" sz="1400" dirty="0" smtClean="0"/>
              <a:t>(Test)</a:t>
            </a:r>
            <a:endParaRPr lang="en-US" sz="1400" dirty="0"/>
          </a:p>
        </p:txBody>
      </p:sp>
      <p:sp>
        <p:nvSpPr>
          <p:cNvPr id="18" name="Circular Arrow 17"/>
          <p:cNvSpPr/>
          <p:nvPr/>
        </p:nvSpPr>
        <p:spPr>
          <a:xfrm rot="8201866">
            <a:off x="4167909" y="3329119"/>
            <a:ext cx="2157234" cy="1240899"/>
          </a:xfrm>
          <a:prstGeom prst="circularArrow">
            <a:avLst>
              <a:gd name="adj1" fmla="val 6943"/>
              <a:gd name="adj2" fmla="val 476202"/>
              <a:gd name="adj3" fmla="val 20625696"/>
              <a:gd name="adj4" fmla="val 15654651"/>
              <a:gd name="adj5" fmla="val 91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04151" y="5465024"/>
            <a:ext cx="9972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Reporter Agent sends a Test to the Report Manager.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Report Manager then listens to a broadcast from the Data Collection Service to get information about the state of the Service.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Report Manager creates an XML Report with the results of the Test and stores it in the Depot. 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7079029" y="2788239"/>
            <a:ext cx="1773136" cy="2026219"/>
            <a:chOff x="2930178" y="2627139"/>
            <a:chExt cx="3606031" cy="3613058"/>
          </a:xfrm>
          <a:noFill/>
        </p:grpSpPr>
        <p:sp>
          <p:nvSpPr>
            <p:cNvPr id="23" name="Arc 22"/>
            <p:cNvSpPr/>
            <p:nvPr/>
          </p:nvSpPr>
          <p:spPr>
            <a:xfrm rot="16200000">
              <a:off x="3540021" y="3233512"/>
              <a:ext cx="624841" cy="623082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6200000">
              <a:off x="2938041" y="2630653"/>
              <a:ext cx="1828800" cy="1828800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6200000">
              <a:off x="3294657" y="2985862"/>
              <a:ext cx="1115568" cy="1118382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5309389" y="3229998"/>
              <a:ext cx="624841" cy="623082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4707409" y="2627139"/>
              <a:ext cx="1828800" cy="1828800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5064025" y="2982348"/>
              <a:ext cx="1115568" cy="1118382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flipV="1">
              <a:off x="5307041" y="5014256"/>
              <a:ext cx="624841" cy="623082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flipV="1">
              <a:off x="4705061" y="4411397"/>
              <a:ext cx="1828800" cy="1828800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flipV="1">
              <a:off x="5061677" y="4766606"/>
              <a:ext cx="1115568" cy="1118382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/>
            <p:nvPr/>
          </p:nvSpPr>
          <p:spPr>
            <a:xfrm flipH="1" flipV="1">
              <a:off x="3532158" y="5011908"/>
              <a:ext cx="624841" cy="623082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flipH="1" flipV="1">
              <a:off x="2930178" y="4409049"/>
              <a:ext cx="1828800" cy="1828800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flipH="1" flipV="1">
              <a:off x="3286794" y="4764258"/>
              <a:ext cx="1115568" cy="1118382"/>
            </a:xfrm>
            <a:prstGeom prst="arc">
              <a:avLst/>
            </a:prstGeom>
            <a:grpFill/>
            <a:ln w="101600" cmpd="dbl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lowchart: Document 9"/>
          <p:cNvSpPr/>
          <p:nvPr/>
        </p:nvSpPr>
        <p:spPr>
          <a:xfrm>
            <a:off x="3551943" y="4391915"/>
            <a:ext cx="1094704" cy="86610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XML Report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693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0606"/>
            <a:ext cx="9751922" cy="46677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My host mentor, David Abramson, in a meeting last week asked me to explain my project this task was difficult so I took a step back and based on the Inca overview I designed an aid to help me visualize my project.</a:t>
            </a:r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 smtClean="0"/>
              <a:t>“All </a:t>
            </a:r>
            <a:r>
              <a:rPr lang="en-US" dirty="0"/>
              <a:t>communication between </a:t>
            </a:r>
            <a:r>
              <a:rPr lang="en-US" dirty="0" smtClean="0"/>
              <a:t>the interpreter </a:t>
            </a:r>
            <a:r>
              <a:rPr lang="en-US" dirty="0"/>
              <a:t>and the Android API typically uses JSON to pass </a:t>
            </a:r>
            <a:r>
              <a:rPr lang="en-US" dirty="0" smtClean="0"/>
              <a:t>information” (</a:t>
            </a:r>
            <a:r>
              <a:rPr lang="en-US" dirty="0" err="1" smtClean="0"/>
              <a:t>Ferrill</a:t>
            </a:r>
            <a:r>
              <a:rPr lang="en-US" dirty="0" smtClean="0"/>
              <a:t>, Pro Android with Python with SL4A, p.6) I learned JSON to obtain the elusive data the Service broadcasts.</a:t>
            </a:r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In </a:t>
            </a:r>
            <a:r>
              <a:rPr lang="en-US" dirty="0" smtClean="0"/>
              <a:t>order to send time-sensitive information, the Service now broadcasts from a thread. It creates a intent which is sent as a sticky broadcast. I took this approach since:</a:t>
            </a:r>
          </a:p>
          <a:p>
            <a:pPr marL="0" indent="0" fontAlgn="ctr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 fontAlgn="ctr">
              <a:buNone/>
            </a:pPr>
            <a:r>
              <a:rPr lang="en-US" dirty="0" smtClean="0"/>
              <a:t>	</a:t>
            </a:r>
            <a:r>
              <a:rPr lang="en-US" dirty="0" smtClean="0"/>
              <a:t>“</a:t>
            </a:r>
            <a:r>
              <a:rPr lang="en-US" dirty="0" smtClean="0"/>
              <a:t>Sticky </a:t>
            </a:r>
            <a:r>
              <a:rPr lang="en-US" dirty="0"/>
              <a:t>Intents are cached by Android 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 smtClean="0"/>
              <a:t>New </a:t>
            </a:r>
            <a:r>
              <a:rPr lang="en-US" dirty="0"/>
              <a:t>Intents overwrite older Intents they </a:t>
            </a:r>
            <a:r>
              <a:rPr lang="en-US" dirty="0" smtClean="0"/>
              <a:t>match” </a:t>
            </a:r>
            <a:r>
              <a:rPr lang="en-US" dirty="0" smtClean="0">
                <a:hlinkClick r:id="rId2"/>
              </a:rPr>
              <a:t>cs.umd.edu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605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777" y="1398036"/>
            <a:ext cx="6399819" cy="30920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Service knows how long it has been running and transmits this information.</a:t>
            </a:r>
          </a:p>
          <a:p>
            <a:endParaRPr lang="en-US" dirty="0" smtClean="0"/>
          </a:p>
          <a:p>
            <a:r>
              <a:rPr lang="en-US" dirty="0" err="1" smtClean="0"/>
              <a:t>eventWait</a:t>
            </a:r>
            <a:r>
              <a:rPr lang="en-US" dirty="0" smtClean="0"/>
              <a:t>() returns a JSON object with keys data, name, time. The key “data” should have an object value, that has two keys “</a:t>
            </a:r>
            <a:r>
              <a:rPr lang="en-US" dirty="0" err="1" smtClean="0"/>
              <a:t>android.intent.extra.TEXT</a:t>
            </a:r>
            <a:r>
              <a:rPr lang="en-US" dirty="0" smtClean="0"/>
              <a:t>” and “action”. However, using </a:t>
            </a:r>
            <a:r>
              <a:rPr lang="en-US" dirty="0" err="1" smtClean="0"/>
              <a:t>rt.data.action</a:t>
            </a:r>
            <a:r>
              <a:rPr lang="en-US" dirty="0" smtClean="0"/>
              <a:t> generates errors. I can’t access this information, it seems like the value of “data” is a string and not an object. Further reading is needed.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642" y="1398036"/>
            <a:ext cx="4363155" cy="2533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642" y="4358337"/>
            <a:ext cx="7602011" cy="197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59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objectives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if the Inca Report Manager is a Daemon and take steps towards its implementation on the Android device.</a:t>
            </a:r>
          </a:p>
          <a:p>
            <a:endParaRPr lang="en-US" dirty="0" smtClean="0"/>
          </a:p>
          <a:p>
            <a:r>
              <a:rPr lang="en-US" dirty="0" smtClean="0"/>
              <a:t>Obtain </a:t>
            </a:r>
            <a:r>
              <a:rPr lang="en-US" dirty="0" smtClean="0"/>
              <a:t>the data broadcasted from the Service</a:t>
            </a:r>
          </a:p>
          <a:p>
            <a:endParaRPr lang="en-US" dirty="0" smtClean="0"/>
          </a:p>
          <a:p>
            <a:r>
              <a:rPr lang="en-US" dirty="0" smtClean="0"/>
              <a:t>Continue </a:t>
            </a:r>
            <a:r>
              <a:rPr lang="en-US" dirty="0" smtClean="0"/>
              <a:t>with the Inca framework workshops found at inca.sdsc.edu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Incat</a:t>
            </a:r>
            <a:r>
              <a:rPr lang="en-US" dirty="0" smtClean="0"/>
              <a:t> to execute simple tests in the device</a:t>
            </a:r>
          </a:p>
          <a:p>
            <a:endParaRPr lang="en-US" dirty="0" smtClean="0"/>
          </a:p>
          <a:p>
            <a:r>
              <a:rPr lang="en-US" dirty="0" smtClean="0"/>
              <a:t>Upload </a:t>
            </a:r>
            <a:r>
              <a:rPr lang="en-US" dirty="0" smtClean="0"/>
              <a:t>Reports to the Inca Depot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832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2710" y="1574967"/>
            <a:ext cx="2436651" cy="24366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41"/>
          <a:stretch/>
        </p:blipFill>
        <p:spPr>
          <a:xfrm>
            <a:off x="3589361" y="1240928"/>
            <a:ext cx="4101880" cy="277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1241" y="1240927"/>
            <a:ext cx="2830182" cy="5026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594" t="22484" r="32343" b="17468"/>
          <a:stretch/>
        </p:blipFill>
        <p:spPr>
          <a:xfrm>
            <a:off x="5158854" y="4011618"/>
            <a:ext cx="2539440" cy="2255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2710" y="4011618"/>
            <a:ext cx="4006374" cy="22558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714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292"/>
            <a:ext cx="9908677" cy="473310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Sameer </a:t>
            </a:r>
            <a:r>
              <a:rPr lang="en-US" dirty="0" err="1" smtClean="0"/>
              <a:t>Tilak</a:t>
            </a:r>
            <a:r>
              <a:rPr lang="en-US" dirty="0" smtClean="0"/>
              <a:t>, </a:t>
            </a:r>
            <a:r>
              <a:rPr lang="en-US" dirty="0"/>
              <a:t>Assistant Research </a:t>
            </a:r>
            <a:r>
              <a:rPr lang="en-US" dirty="0" smtClean="0"/>
              <a:t>Scientist Calit2, CLEOS SDSC</a:t>
            </a:r>
          </a:p>
          <a:p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 smtClean="0"/>
              <a:t>Abramson</a:t>
            </a:r>
            <a:r>
              <a:rPr lang="en-US" dirty="0"/>
              <a:t>, Director of The University of </a:t>
            </a:r>
            <a:r>
              <a:rPr lang="en-US" dirty="0" smtClean="0"/>
              <a:t>Queensland Research </a:t>
            </a:r>
            <a:r>
              <a:rPr lang="en-US" dirty="0"/>
              <a:t>Computing </a:t>
            </a:r>
            <a:r>
              <a:rPr lang="en-US" dirty="0" smtClean="0"/>
              <a:t>Centre</a:t>
            </a:r>
          </a:p>
          <a:p>
            <a:endParaRPr lang="en-US" dirty="0" smtClean="0"/>
          </a:p>
          <a:p>
            <a:r>
              <a:rPr lang="en-US" dirty="0" err="1" smtClean="0"/>
              <a:t>Shava</a:t>
            </a:r>
            <a:r>
              <a:rPr lang="en-US" dirty="0" smtClean="0"/>
              <a:t> </a:t>
            </a:r>
            <a:r>
              <a:rPr lang="en-US" dirty="0" err="1" smtClean="0"/>
              <a:t>Smallen</a:t>
            </a:r>
            <a:r>
              <a:rPr lang="en-US" dirty="0" smtClean="0"/>
              <a:t>, Programmer at the San Diego Super </a:t>
            </a:r>
            <a:r>
              <a:rPr lang="en-US" dirty="0"/>
              <a:t>Computer </a:t>
            </a:r>
            <a:r>
              <a:rPr lang="en-US" dirty="0" smtClean="0"/>
              <a:t>Center</a:t>
            </a:r>
          </a:p>
          <a:p>
            <a:endParaRPr lang="en-US" dirty="0" smtClean="0"/>
          </a:p>
          <a:p>
            <a:r>
              <a:rPr lang="en-US" dirty="0" smtClean="0"/>
              <a:t>Gabriele </a:t>
            </a:r>
            <a:r>
              <a:rPr lang="en-US" dirty="0" err="1"/>
              <a:t>Wienhausen</a:t>
            </a:r>
            <a:r>
              <a:rPr lang="en-US" dirty="0"/>
              <a:t>, Associate Dean for Education, Division of Biological Sciences, </a:t>
            </a:r>
            <a:r>
              <a:rPr lang="en-US" dirty="0" smtClean="0"/>
              <a:t>UCSD, </a:t>
            </a:r>
            <a:r>
              <a:rPr lang="en-US" dirty="0"/>
              <a:t>Director and PI of NSF Award, Pacific Rim Experiences for Undergraduates (PRIME)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Peter </a:t>
            </a:r>
            <a:r>
              <a:rPr lang="en-US" dirty="0" err="1" smtClean="0"/>
              <a:t>Arzberger</a:t>
            </a:r>
            <a:r>
              <a:rPr lang="en-US" dirty="0"/>
              <a:t>, Chair, PRAGMA Steering </a:t>
            </a:r>
            <a:r>
              <a:rPr lang="en-US" dirty="0" smtClean="0"/>
              <a:t>Committee, Principal </a:t>
            </a:r>
            <a:r>
              <a:rPr lang="en-US" dirty="0"/>
              <a:t>Investigator / Director </a:t>
            </a:r>
            <a:r>
              <a:rPr lang="en-US" dirty="0" smtClean="0"/>
              <a:t>– NBCRC, co-director of PRIME</a:t>
            </a:r>
          </a:p>
          <a:p>
            <a:endParaRPr lang="en-US" dirty="0" smtClean="0"/>
          </a:p>
          <a:p>
            <a:r>
              <a:rPr lang="en-US" dirty="0" smtClean="0"/>
              <a:t>Teri </a:t>
            </a:r>
            <a:r>
              <a:rPr lang="en-US" dirty="0" err="1" smtClean="0"/>
              <a:t>Simas</a:t>
            </a:r>
            <a:r>
              <a:rPr lang="en-US" dirty="0"/>
              <a:t>, PRIME Program Manager, PRAGMA Program Manager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9007" y="6643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Wk3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953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</TotalTime>
  <Words>468</Words>
  <Application>Microsoft Office PowerPoint</Application>
  <PresentationFormat>Custom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Fabian Lema</vt:lpstr>
      <vt:lpstr>Project Diagram</vt:lpstr>
      <vt:lpstr>Progress to date</vt:lpstr>
      <vt:lpstr>Issues</vt:lpstr>
      <vt:lpstr>Tentative objectives for next week</vt:lpstr>
      <vt:lpstr>Cultural side</vt:lpstr>
      <vt:lpstr>Acknowledgments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Lema</dc:creator>
  <cp:lastModifiedBy>Teri Simas</cp:lastModifiedBy>
  <cp:revision>35</cp:revision>
  <dcterms:created xsi:type="dcterms:W3CDTF">2013-07-18T01:11:33Z</dcterms:created>
  <dcterms:modified xsi:type="dcterms:W3CDTF">2013-07-18T17:40:08Z</dcterms:modified>
</cp:coreProperties>
</file>