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7" r:id="rId4"/>
    <p:sldId id="258" r:id="rId5"/>
    <p:sldId id="259"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21B5CC1-A70F-4F64-8CD5-33428DED7906}" type="datetimeFigureOut">
              <a:rPr lang="en-US" smtClean="0"/>
              <a:pPr/>
              <a:t>7/3/2013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78ED5DE-757F-40ED-B401-79C3219D15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B5CC1-A70F-4F64-8CD5-33428DED7906}"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21B5CC1-A70F-4F64-8CD5-33428DED7906}" type="datetimeFigureOut">
              <a:rPr lang="en-US" smtClean="0"/>
              <a:pPr/>
              <a:t>7/3/2013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21B5CC1-A70F-4F64-8CD5-33428DED7906}" type="datetimeFigureOut">
              <a:rPr lang="en-US" smtClean="0"/>
              <a:pPr/>
              <a:t>7/3/2013</a:t>
            </a:fld>
            <a:endParaRPr lang="en-US"/>
          </a:p>
        </p:txBody>
      </p:sp>
      <p:sp>
        <p:nvSpPr>
          <p:cNvPr id="27" name="Slide Number Placeholder 26"/>
          <p:cNvSpPr>
            <a:spLocks noGrp="1"/>
          </p:cNvSpPr>
          <p:nvPr>
            <p:ph type="sldNum" sz="quarter" idx="11"/>
          </p:nvPr>
        </p:nvSpPr>
        <p:spPr/>
        <p:txBody>
          <a:bodyPr rtlCol="0"/>
          <a:lstStyle/>
          <a:p>
            <a:fld id="{378ED5DE-757F-40ED-B401-79C3219D15F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21B5CC1-A70F-4F64-8CD5-33428DED7906}" type="datetimeFigureOut">
              <a:rPr lang="en-US" smtClean="0"/>
              <a:pPr/>
              <a:t>7/3/2013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78ED5DE-757F-40ED-B401-79C3219D15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B5CC1-A70F-4F64-8CD5-33428DED7906}" type="datetimeFigureOut">
              <a:rPr lang="en-US" smtClean="0"/>
              <a:pPr/>
              <a:t>7/3/2013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21B5CC1-A70F-4F64-8CD5-33428DED7906}"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1B5CC1-A70F-4F64-8CD5-33428DED7906}" type="datetimeFigureOut">
              <a:rPr lang="en-US" smtClean="0"/>
              <a:pPr/>
              <a:t>7/3/2013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ED5DE-757F-40ED-B401-79C3219D15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21B5CC1-A70F-4F64-8CD5-33428DED7906}" type="datetimeFigureOut">
              <a:rPr lang="en-US" smtClean="0"/>
              <a:pPr/>
              <a:t>7/3/2013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78ED5DE-757F-40ED-B401-79C3219D15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590800"/>
          </a:xfrm>
        </p:spPr>
        <p:txBody>
          <a:bodyPr>
            <a:normAutofit/>
          </a:bodyPr>
          <a:lstStyle/>
          <a:p>
            <a:pPr algn="just"/>
            <a:r>
              <a:rPr lang="en-US" dirty="0" smtClean="0">
                <a:latin typeface="Times New Roman" pitchFamily="18" charset="0"/>
                <a:cs typeface="Times New Roman" pitchFamily="18" charset="0"/>
              </a:rPr>
              <a:t>Investigation and modeling of the  Avondale Bridge in Christchurch, New Zealand</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3733800"/>
            <a:ext cx="5486400" cy="1676400"/>
          </a:xfrm>
        </p:spPr>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Erickson Nguon</a:t>
            </a:r>
          </a:p>
          <a:p>
            <a:r>
              <a:rPr lang="en-US" dirty="0" smtClean="0">
                <a:latin typeface="Times New Roman" pitchFamily="18" charset="0"/>
                <a:cs typeface="Times New Roman" pitchFamily="18" charset="0"/>
              </a:rPr>
              <a:t>University of Auckland, New Zealand</a:t>
            </a:r>
          </a:p>
          <a:p>
            <a:r>
              <a:rPr lang="en-US" dirty="0" smtClean="0">
                <a:latin typeface="Times New Roman" pitchFamily="18" charset="0"/>
                <a:cs typeface="Times New Roman" pitchFamily="18" charset="0"/>
              </a:rPr>
              <a:t>7/3/2013</a:t>
            </a:r>
            <a:endParaRPr lang="en-US" dirty="0">
              <a:latin typeface="Times New Roman" pitchFamily="18" charset="0"/>
              <a:cs typeface="Times New Roman" pitchFamily="18" charset="0"/>
            </a:endParaRPr>
          </a:p>
        </p:txBody>
      </p:sp>
      <p:pic>
        <p:nvPicPr>
          <p:cNvPr id="7170" name="Picture 2" descr="http://nzresearch.org.nz/system/images/BAhbBlsHOgZmSSIpMjAxMy8wNC8yNi8xNV8xNl8zMl8xMTlfdW9hX2xvZ28uZ2lmBjoGRVQ/uoa_logo.gif"/>
          <p:cNvPicPr>
            <a:picLocks noChangeAspect="1" noChangeArrowheads="1"/>
          </p:cNvPicPr>
          <p:nvPr/>
        </p:nvPicPr>
        <p:blipFill>
          <a:blip r:embed="rId2" cstate="print"/>
          <a:srcRect/>
          <a:stretch>
            <a:fillRect/>
          </a:stretch>
        </p:blipFill>
        <p:spPr bwMode="auto">
          <a:xfrm>
            <a:off x="5715000" y="5486400"/>
            <a:ext cx="3211394" cy="1219199"/>
          </a:xfrm>
          <a:prstGeom prst="rect">
            <a:avLst/>
          </a:prstGeom>
          <a:noFill/>
        </p:spPr>
      </p:pic>
      <p:sp>
        <p:nvSpPr>
          <p:cNvPr id="7172" name="AutoShape 4"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data:image/jpeg;base64,/9j/4AAQSkZJRgABAQAAAQABAAD/2wCEAAkGBxMSEhUTERQWFhUVGRoaFxgVGCIgIRogHR4cHCQbJCAcICosHx4oIB0gJzEiJSk3MTEuHx8zODMvNyotLisBCgoKDgwMFAwMFCwZFBwrLCwrKyssNysrKywsKyssLCw3LCwsNywrLCsrLCsrKysrLCsrKysrKysrLCwrKysrK//AABEIADkA0AMBIgACEQEDEQH/xAAbAAACAwEBAQAAAAAAAAAAAAAABgQFBwMCAf/EADkQAAIBAwIEAwcCBQMFAQAAAAECAwAEERIhBQYxQRMiUQcUMmFxgZFysTRSYrPBIyShFjVCc4IV/8QAFQEBAQAAAAAAAAAAAAAAAAAAAAH/xAAUEQEAAAAAAAAAAAAAAAAAAAAA/9oADAMBAAIRAxEAPwDcaKq+K8cjhyMMz4yFCOQf/pVIFJ3E+ab1Vd4yNskKbdzgemcDOB32oNFopG5V9oMcwWO5Bjl8o1aTh2JxsADjt1NSLnjVxFxeGz8QNDLEZMFBkbuMZGNvL6UDjRVNzfcyw2k00L6HhjdxlQQ2kE4IPbbsaobfma5urpbS2KJohSS4mZdWCwB0quQO/U/jbcHeil6/t7+PQ8M6zAOviRyRqCVJGrSykYIGSARVJyxzNJftKGuY7Z1dlW3CDxMDox8Tr8wBtQPlFKPGJb+2truV50YwqZIWEYGoBSSrrv3GxB7195dlvrm0huBcxh5EDaWgBXftswP3zQNtFLHKfM73Ek9tcRrHc25w4QkqwPRlzuB8vpvVzxq4aOFmQ4IKD8uoP/BoJ1FFIN3zzdS3E0PDrLxxbnDu0gXJ6YAPzB79ulA/UVAh4kFgSa60W5KqXDuMIxG66jjODtS1xznQx3llFbtBJBcltcgOrGCB5WVsd++aB0oqPZX8UyloZEkUHBMbBhn0yp61yt+L28jmKOeJ5F6osilhj1UHIoJtFQ73isEJAmmijLdBI6rn6ajvVBzlzNJaS2SwiNluZdDFgTgZXdcEfzd80DXRXOedUUs7BVG5ZjgD6k1DXjduYnmSaJ40BLMjqQMdsg4zQWFFI3IHNV1xCSR3FukA1aUViZQcjGoZ6YzvgZNPNAUUUUCtx3kW1ucnSUf1Tv8AX5fpIPzrLeKcgXcLZaKZo87vbt4mB+jZht2831re6TvaPzBdWEAngMJBcLpkjY9Qd8rIO49KCLyhy1wuWLMSNKV2f3jVrB+atgD7DFeOabd4OK2d4Y3a3WIxO0alvD3bBIUE6fN1x2NOlndAwpI5VdSKzHoMkA966wXKP8Dq36SD+1Ar828aims54LcmaWaNo0SNSTlxp3wPKBnJLYxVJFYzcMv/AHlonkt54Y0laJS5idQoyQN9OR1A7/nQ57hE3dlX9RA/evccgYZUgj1BzQVllzFbSsFjk1MxwBpYH13yNvvVFzBHwm61C5VC4yC2hlcEehABJ+lNfvkerT4iav5dQz+KVuc+Y7myktgnhOk8ojIZGBXJG+Q+DtntQK1hBdCy4mn+4e08Fxbe8A+I2x6AgEjHy9KZOS+PQw8Pt0fX4iRgMixOzZHbAXrTeLpNWjWur+XUM/ivcsqqMsQo9ScfvQJXJfCZmvLriE8ZiE+Fijf4gox5mHYkAbHfrTLzJ/Dt+qP+4tT4Z1cZRlYeqkH9qgcyfw7fqj/uLQWdYzzmbCKWe7sb1oLtWIaJc4dgcHG3fr1K/IVs1Kd9f8HWZjM9mJlYhtWnUGHrnvQZ3xO/NxdcNk4uCtu0AZsghS3+oNRHbOEJx2PpU3mazsprzhUVsEa1dpBhD5T5xqH5rVGht7uJSVjmiYBkJAZSD0Ioi4Lbro0wxjw/gwg8vfb0oMbeF7eXjUNllQqLhVzsutdWO+yM1Q7gWgtuGf8A5+n37UviaPj1Y31Y7aun9PyrdorCJXaRY0Dv8TBRlvqe9U/ApOHSTzC0WLxoW0ylI8EEkjrgZ3UjI9DVGZRe6G84oeLYEvmEPi7bZbGj540Y+XTvUSy8T3Xg/iZx70/h6v5NUeMfLritrvuD28xDTQxyMOhdQSPzXWfh8T6NcaN4e6ZUeXp09Og6VBnvtjJ1WQmz7qZv9bGcdV64/p1Y++KooLW1k4pOlgFa0a1fxhHvHkKT22+LTj55+dbHc2ySKUkVXU9QwyD9jXCy4XDCpSKJEVuoVQAfrjrQIvsSsYxZmYKPEd2Vn7kA7D7Vo1Uz8Rs7OSK1ykTzEmNFXAJ+wwPvVzQFFFFAVn3tu/7eP/av7Gny6RmRlRtDFSFbAOkkbNg7HB3waTeJck3F5oW/vTLEjavDjiVNR6bkZ7Z6etBw5jSyK2HvsshZVQxW0YLeKcL1RVJIyAN9qq7m4xx2yMUL24ljZZFZVXWAspBIUn0HXfambmPk3x7iC6t5jBNAAq+UMuBnbSfkSPoa+DkwtewX0ty8ksQIIKgKchhgAfCBq+vqaCg5HcXXFL97kB5Im0RK+4RAzLsDsOg/NfObeFNwqxvJLaZwtw64QDAi1Mc6MdMg4q/4nyVm699s52t5z8flDI/1U+uN8H8HerO54K9zBJBeukiyADEaFNJ66hlmOc0FBNy9bjgrKI1yLZpQ+PN4gTXr1ddWoZzmkLi3EZbnhvDWlZtYuWjD9/KcA59QNs+orSm5WuDae5G7HgFfDLeH/qFOmjOrHTbOnpXXiPI1tJZx2a6kWI6o3X4lbc6t+pJJz9aoovaby7bw2BmhjEc0DIUlXZ8lgDlupJznJ71C43bXlzFw6/WIXSJCrS2zd2YbvpPxHf5kEDbrTPxblee8jSC7uQYVILiKPS0mnszFjj7DrU6/4TchkNnciFEQJ4TRB02zhuoIONtj2qCu5D4tZTmX3WH3eby+PEU0nbYHbY+mevr2q75k/h2/VH/cWoHLnLHu001zLKZZ58a20hQAOgCjpVvxW1MsRQEAkqd/kwb/ABQS6w2OEtxPiOmwW+xKfKxA8PzNvv6/4rcqQZ/Z/MLme4t76SAzuWYIvzJAznfGTQVvEON30V1ZWVmsdt4tsh8F1BETEMSMjrpC7AbEiuFnz/dwW9+t1oluLR1RWCgAl2ZNwuBgaSdgPSma15KcXVrdS3LSvboUJZd5M+JuTnbZ8faoHFeS4Io+JT3DvJHc4kKxr5kKszjTvuctVFNPzBxa3NkZ54mW7dDhY1yoYr5Dt6HqPyajf9STwx8Ylh8JJIp4wrLCgJ1TlCWwPOdPdqqeHWhubuyit5bm4SFwS00elYkUg6R+P2Ap8n9nQaO+Txz/AL2RJM6fg0yeJjrv6UFPY808SjnsJLl4ngvgpWNEA0hgCDnGdWGB646jFVvF/aRctLO0VxHAInKxQGBnMwU4yzhSFz6ZH+aeLrkoOvD18Uj3BUA8vx6FVfXb4f8AmoE3s/ljmlksbxrdJmLOhjVwCdzjV0oKHjHtJkkaBI5ltFaFZJZTC0pDEfAFCnbPfH39eE3tGvDZQSoV8UXJhfyDEoChhsfhzkdMfam3jHIjSSRXEFy0NykaxvJoBEmBjUVO2T+K8cR5FkuIIY57ou8UxlMnhgav6cDAAFQUt3dXkV9w2O98CSZ2cswiU6QW2VWKgrgbbfk1XR818Wlhu5Y54glm7aiY11MMkaemMADPrv1rQON8re8XlrdeJp92/wDHGdW+evaq2w5CEVveweMT74SdWn4M5+e/WqKa850vLk2NvZlIprqPxJJGXUF6jYNkY8pPfqB86sORuPXst/dWt5Ij+AoxoQAZyBq9dx2qm5t4JbWSWIee4jmhRlSeCPVspB8wzsfMcfeu3sjsZDc3d0RL4bgKjzjDSHJJY/gfLcDtQajRRRUBRRRQFFFFAUUUUBRRRQFFFFAUUUUBRRRQeVUDoAPpXqiigKKKKAooooCiiig+MoPUZ+tAFfa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8" name="Picture 10" descr="http://maseng.ucsd.edu/imgs/jsoe_logo.png"/>
          <p:cNvPicPr>
            <a:picLocks noChangeAspect="1" noChangeArrowheads="1"/>
          </p:cNvPicPr>
          <p:nvPr/>
        </p:nvPicPr>
        <p:blipFill>
          <a:blip r:embed="rId3" cstate="print"/>
          <a:srcRect/>
          <a:stretch>
            <a:fillRect/>
          </a:stretch>
        </p:blipFill>
        <p:spPr bwMode="auto">
          <a:xfrm>
            <a:off x="5638800" y="4419600"/>
            <a:ext cx="3505200" cy="96695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NZ" b="1" dirty="0" smtClean="0">
                <a:latin typeface="Times New Roman" pitchFamily="18" charset="0"/>
                <a:cs typeface="Times New Roman" pitchFamily="18" charset="0"/>
              </a:rPr>
              <a:t>Proposal</a:t>
            </a:r>
            <a:endParaRPr lang="en-NZ"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821936"/>
          </a:xfrm>
        </p:spPr>
        <p:txBody>
          <a:bodyPr/>
          <a:lstStyle/>
          <a:p>
            <a:r>
              <a:rPr lang="en-NZ" dirty="0" smtClean="0">
                <a:latin typeface="Times New Roman" pitchFamily="18" charset="0"/>
                <a:cs typeface="Times New Roman" pitchFamily="18" charset="0"/>
              </a:rPr>
              <a:t>The objective of this project is to investigate and model bridges, specifically the Avondale Bridge in Christchurch. The bridge suffered severe structural damage following the 2011 Christchurch Earthquake. I will create computer generated models of the bridges in SAP2000 with loadings that reflect the Christchurch Earthquake and with this model we can validate it by comparing the data from the model and the actual earthquake.</a:t>
            </a:r>
            <a:endParaRPr lang="en-NZ" dirty="0">
              <a:latin typeface="Times New Roman" pitchFamily="18" charset="0"/>
              <a:cs typeface="Times New Roman" pitchFamily="18" charset="0"/>
            </a:endParaRPr>
          </a:p>
        </p:txBody>
      </p:sp>
    </p:spTree>
    <p:extLst>
      <p:ext uri="{BB962C8B-B14F-4D97-AF65-F5344CB8AC3E}">
        <p14:creationId xmlns:p14="http://schemas.microsoft.com/office/powerpoint/2010/main" xmlns="" val="402538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b="1" dirty="0" smtClean="0">
                <a:latin typeface="Times New Roman" pitchFamily="18" charset="0"/>
                <a:cs typeface="Times New Roman" pitchFamily="18" charset="0"/>
              </a:rPr>
              <a:t>Current Progress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821936"/>
          </a:xfrm>
        </p:spPr>
        <p:txBody>
          <a:bodyPr>
            <a:normAutofit/>
          </a:bodyPr>
          <a:lstStyle/>
          <a:p>
            <a:r>
              <a:rPr lang="en-US" dirty="0" smtClean="0">
                <a:latin typeface="Times New Roman" pitchFamily="18" charset="0"/>
                <a:cs typeface="Times New Roman" pitchFamily="18" charset="0"/>
              </a:rPr>
              <a:t>Completed paperwork to get University ID and Access Card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depth background investigation of the </a:t>
            </a:r>
            <a:r>
              <a:rPr lang="en-US" dirty="0">
                <a:latin typeface="Times New Roman" pitchFamily="18" charset="0"/>
                <a:cs typeface="Times New Roman" pitchFamily="18" charset="0"/>
              </a:rPr>
              <a:t>earthquake; specifically the Avondale bridge</a:t>
            </a:r>
            <a:r>
              <a:rPr lang="en-US" dirty="0" smtClean="0">
                <a:latin typeface="Times New Roman" pitchFamily="18" charset="0"/>
                <a:cs typeface="Times New Roman" pitchFamily="18" charset="0"/>
              </a:rPr>
              <a:t>. Additional investigation included soil properties, bridge/abutment/pile dimensions, earthquake magnitude, soil displacements, etc</a:t>
            </a:r>
            <a:endParaRPr lang="en-US" dirty="0">
              <a:latin typeface="Times New Roman" pitchFamily="18" charset="0"/>
              <a:cs typeface="Times New Roman" pitchFamily="18" charset="0"/>
            </a:endParaRPr>
          </a:p>
          <a:p>
            <a:pPr marL="109728" indent="0">
              <a:buNone/>
            </a:pPr>
            <a:endParaRPr lang="en-US"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821936"/>
          </a:xfrm>
        </p:spPr>
        <p:txBody>
          <a:bodyPr/>
          <a:lstStyle/>
          <a:p>
            <a:r>
              <a:rPr lang="en-US" dirty="0" smtClean="0">
                <a:latin typeface="Times New Roman" pitchFamily="18" charset="0"/>
                <a:cs typeface="Times New Roman" pitchFamily="18" charset="0"/>
              </a:rPr>
              <a:t>Begin modeling Avondale bridge southern abutment and pile in SAP2000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Travel </a:t>
            </a:r>
            <a:r>
              <a:rPr lang="en-US" dirty="0" smtClean="0">
                <a:latin typeface="Times New Roman" pitchFamily="18" charset="0"/>
                <a:cs typeface="Times New Roman" pitchFamily="18" charset="0"/>
              </a:rPr>
              <a:t>to Christchurch to extract stone and mortar samples from damaged stone masonry buildings</a:t>
            </a:r>
          </a:p>
          <a:p>
            <a:pPr marL="109728" indent="0">
              <a:buNone/>
            </a:pPr>
            <a:endParaRPr lang="en-US" dirty="0">
              <a:latin typeface="Times New Roman" pitchFamily="18" charset="0"/>
              <a:cs typeface="Times New Roman" pitchFamily="18" charset="0"/>
            </a:endParaRPr>
          </a:p>
        </p:txBody>
      </p:sp>
      <p:sp>
        <p:nvSpPr>
          <p:cNvPr id="5" name="Title 4"/>
          <p:cNvSpPr>
            <a:spLocks noGrp="1"/>
          </p:cNvSpPr>
          <p:nvPr>
            <p:ph type="title"/>
          </p:nvPr>
        </p:nvSpPr>
        <p:spPr>
          <a:xfrm>
            <a:off x="457200" y="609600"/>
            <a:ext cx="8229600" cy="1066800"/>
          </a:xfrm>
        </p:spPr>
        <p:txBody>
          <a:bodyPr/>
          <a:lstStyle/>
          <a:p>
            <a:r>
              <a:rPr lang="en-US" b="1" dirty="0" smtClean="0">
                <a:latin typeface="Times New Roman" pitchFamily="18" charset="0"/>
                <a:cs typeface="Times New Roman" pitchFamily="18" charset="0"/>
              </a:rPr>
              <a:t>Expected Progress</a:t>
            </a:r>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93166"/>
            <a:ext cx="8382000" cy="1083234"/>
          </a:xfrm>
        </p:spPr>
        <p:txBody>
          <a:bodyPr/>
          <a:lstStyle/>
          <a:p>
            <a:pPr algn="ctr"/>
            <a:r>
              <a:rPr lang="en-US" b="1" dirty="0" smtClean="0">
                <a:latin typeface="Times New Roman" pitchFamily="18" charset="0"/>
                <a:cs typeface="Times New Roman" pitchFamily="18" charset="0"/>
              </a:rPr>
              <a:t>Getting Settled into </a:t>
            </a:r>
            <a:r>
              <a:rPr lang="en-US" b="1" dirty="0" smtClean="0">
                <a:latin typeface="Times New Roman" pitchFamily="18" charset="0"/>
                <a:cs typeface="Times New Roman" pitchFamily="18" charset="0"/>
              </a:rPr>
              <a:t>U of A</a:t>
            </a:r>
            <a:endParaRPr lang="en-US" b="1" dirty="0">
              <a:latin typeface="Times New Roman" pitchFamily="18" charset="0"/>
              <a:cs typeface="Times New Roman" pitchFamily="18" charset="0"/>
            </a:endParaRPr>
          </a:p>
        </p:txBody>
      </p:sp>
      <p:pic>
        <p:nvPicPr>
          <p:cNvPr id="8" name="Content Placeholder 3" descr="IMG_20130628_155812_261.jpg"/>
          <p:cNvPicPr>
            <a:picLocks noGrp="1" noChangeAspect="1"/>
          </p:cNvPicPr>
          <p:nvPr>
            <p:ph sz="half" idx="2"/>
          </p:nvPr>
        </p:nvPicPr>
        <p:blipFill>
          <a:blip r:embed="rId2" cstate="print"/>
          <a:srcRect l="8370" t="14941" r="22247" b="23385"/>
          <a:stretch>
            <a:fillRect/>
          </a:stretch>
        </p:blipFill>
        <p:spPr>
          <a:xfrm>
            <a:off x="3886200" y="1447800"/>
            <a:ext cx="3593842" cy="1904999"/>
          </a:xfrm>
        </p:spPr>
      </p:pic>
      <p:pic>
        <p:nvPicPr>
          <p:cNvPr id="1026" name="Picture 2" descr="C:\Users\Erickson\Desktop\Photos\P6220015.JPG"/>
          <p:cNvPicPr>
            <a:picLocks noChangeAspect="1" noChangeArrowheads="1"/>
          </p:cNvPicPr>
          <p:nvPr/>
        </p:nvPicPr>
        <p:blipFill>
          <a:blip r:embed="rId3" cstate="print"/>
          <a:srcRect/>
          <a:stretch>
            <a:fillRect/>
          </a:stretch>
        </p:blipFill>
        <p:spPr bwMode="auto">
          <a:xfrm>
            <a:off x="381000" y="1447800"/>
            <a:ext cx="3392487" cy="4522914"/>
          </a:xfrm>
          <a:prstGeom prst="rect">
            <a:avLst/>
          </a:prstGeom>
          <a:noFill/>
        </p:spPr>
      </p:pic>
      <p:pic>
        <p:nvPicPr>
          <p:cNvPr id="1027" name="Picture 3" descr="C:\Users\Erickson\Desktop\Photos\P6220019.JPG"/>
          <p:cNvPicPr>
            <a:picLocks noChangeAspect="1" noChangeArrowheads="1"/>
          </p:cNvPicPr>
          <p:nvPr/>
        </p:nvPicPr>
        <p:blipFill>
          <a:blip r:embed="rId4" cstate="print"/>
          <a:srcRect l="37696" t="16752" r="28197" b="16238"/>
          <a:stretch>
            <a:fillRect/>
          </a:stretch>
        </p:blipFill>
        <p:spPr bwMode="auto">
          <a:xfrm>
            <a:off x="7543800" y="1371600"/>
            <a:ext cx="1447800" cy="2133600"/>
          </a:xfrm>
          <a:prstGeom prst="rect">
            <a:avLst/>
          </a:prstGeom>
          <a:noFill/>
        </p:spPr>
      </p:pic>
      <p:pic>
        <p:nvPicPr>
          <p:cNvPr id="1029" name="Picture 5" descr="D:\DCIM\100OLYMP\P6290003.JPG"/>
          <p:cNvPicPr>
            <a:picLocks noChangeAspect="1" noChangeArrowheads="1"/>
          </p:cNvPicPr>
          <p:nvPr/>
        </p:nvPicPr>
        <p:blipFill>
          <a:blip r:embed="rId5" cstate="print"/>
          <a:srcRect/>
          <a:stretch>
            <a:fillRect/>
          </a:stretch>
        </p:blipFill>
        <p:spPr bwMode="auto">
          <a:xfrm>
            <a:off x="4038601" y="3657600"/>
            <a:ext cx="3352800" cy="2514823"/>
          </a:xfrm>
          <a:prstGeom prst="rect">
            <a:avLst/>
          </a:prstGeom>
          <a:noFill/>
        </p:spPr>
      </p:pic>
      <p:sp>
        <p:nvSpPr>
          <p:cNvPr id="10" name="Rectangle 9"/>
          <p:cNvSpPr/>
          <p:nvPr/>
        </p:nvSpPr>
        <p:spPr>
          <a:xfrm>
            <a:off x="304800" y="5943600"/>
            <a:ext cx="3429000" cy="276999"/>
          </a:xfrm>
          <a:prstGeom prst="rect">
            <a:avLst/>
          </a:prstGeom>
        </p:spPr>
        <p:txBody>
          <a:bodyPr wrap="square">
            <a:spAutoFit/>
          </a:bodyPr>
          <a:lstStyle/>
          <a:p>
            <a:pPr algn="ctr"/>
            <a:r>
              <a:rPr lang="en-US" sz="1200" dirty="0" smtClean="0">
                <a:latin typeface="Arial" pitchFamily="34" charset="0"/>
                <a:cs typeface="Arial" pitchFamily="34" charset="0"/>
              </a:rPr>
              <a:t>Sky Tower in the heart of Auckland</a:t>
            </a:r>
            <a:endParaRPr lang="en-US" sz="1200" dirty="0"/>
          </a:p>
        </p:txBody>
      </p:sp>
      <p:sp>
        <p:nvSpPr>
          <p:cNvPr id="11" name="Rectangle 10"/>
          <p:cNvSpPr/>
          <p:nvPr/>
        </p:nvSpPr>
        <p:spPr>
          <a:xfrm>
            <a:off x="3886200" y="3352800"/>
            <a:ext cx="3581400" cy="276999"/>
          </a:xfrm>
          <a:prstGeom prst="rect">
            <a:avLst/>
          </a:prstGeom>
        </p:spPr>
        <p:txBody>
          <a:bodyPr wrap="square">
            <a:spAutoFit/>
          </a:bodyPr>
          <a:lstStyle/>
          <a:p>
            <a:pPr algn="ctr"/>
            <a:r>
              <a:rPr lang="en-US" sz="1200" dirty="0" smtClean="0">
                <a:latin typeface="Arial" pitchFamily="34" charset="0"/>
                <a:cs typeface="Arial" pitchFamily="34" charset="0"/>
              </a:rPr>
              <a:t>My School ID</a:t>
            </a:r>
            <a:endParaRPr lang="en-US" sz="1200" dirty="0"/>
          </a:p>
        </p:txBody>
      </p:sp>
      <p:sp>
        <p:nvSpPr>
          <p:cNvPr id="12" name="Rectangle 11"/>
          <p:cNvSpPr/>
          <p:nvPr/>
        </p:nvSpPr>
        <p:spPr>
          <a:xfrm>
            <a:off x="7543800" y="3505200"/>
            <a:ext cx="1371600" cy="646331"/>
          </a:xfrm>
          <a:prstGeom prst="rect">
            <a:avLst/>
          </a:prstGeom>
        </p:spPr>
        <p:txBody>
          <a:bodyPr wrap="square">
            <a:spAutoFit/>
          </a:bodyPr>
          <a:lstStyle/>
          <a:p>
            <a:pPr algn="ctr"/>
            <a:r>
              <a:rPr lang="en-US" sz="1200" dirty="0" smtClean="0">
                <a:latin typeface="Arial" pitchFamily="34" charset="0"/>
                <a:cs typeface="Arial" pitchFamily="34" charset="0"/>
              </a:rPr>
              <a:t>An interesting poster I saw on a bus</a:t>
            </a:r>
            <a:endParaRPr lang="en-US" sz="1200" dirty="0"/>
          </a:p>
        </p:txBody>
      </p:sp>
      <p:sp>
        <p:nvSpPr>
          <p:cNvPr id="13" name="Rectangle 12"/>
          <p:cNvSpPr/>
          <p:nvPr/>
        </p:nvSpPr>
        <p:spPr>
          <a:xfrm>
            <a:off x="4038600" y="6172200"/>
            <a:ext cx="3352800" cy="461665"/>
          </a:xfrm>
          <a:prstGeom prst="rect">
            <a:avLst/>
          </a:prstGeom>
        </p:spPr>
        <p:txBody>
          <a:bodyPr wrap="square">
            <a:spAutoFit/>
          </a:bodyPr>
          <a:lstStyle/>
          <a:p>
            <a:pPr algn="ctr"/>
            <a:r>
              <a:rPr lang="en-US" sz="1200" dirty="0" smtClean="0">
                <a:latin typeface="Arial" pitchFamily="34" charset="0"/>
                <a:cs typeface="Arial" pitchFamily="34" charset="0"/>
              </a:rPr>
              <a:t>French Roommate representing France and me representing UCSD </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pPr algn="ctr"/>
            <a:r>
              <a:rPr lang="en-NZ" b="1" dirty="0" smtClean="0">
                <a:latin typeface="Times New Roman" pitchFamily="18" charset="0"/>
                <a:cs typeface="Times New Roman" pitchFamily="18" charset="0"/>
              </a:rPr>
              <a:t>Auckland Museum</a:t>
            </a:r>
            <a:endParaRPr lang="en-NZ" b="1" dirty="0">
              <a:latin typeface="Times New Roman" pitchFamily="18" charset="0"/>
              <a:cs typeface="Times New Roman" pitchFamily="18" charset="0"/>
            </a:endParaRPr>
          </a:p>
        </p:txBody>
      </p:sp>
      <p:pic>
        <p:nvPicPr>
          <p:cNvPr id="2050" name="Picture 2" descr="C:\Users\Erickson\Desktop\Photos\P6250028.JPG"/>
          <p:cNvPicPr>
            <a:picLocks noChangeAspect="1" noChangeArrowheads="1"/>
          </p:cNvPicPr>
          <p:nvPr/>
        </p:nvPicPr>
        <p:blipFill>
          <a:blip r:embed="rId2" cstate="print"/>
          <a:srcRect l="4525" t="28850" r="-346" b="43896"/>
          <a:stretch>
            <a:fillRect/>
          </a:stretch>
        </p:blipFill>
        <p:spPr bwMode="auto">
          <a:xfrm>
            <a:off x="1676400" y="1447800"/>
            <a:ext cx="5715000" cy="1219200"/>
          </a:xfrm>
          <a:prstGeom prst="rect">
            <a:avLst/>
          </a:prstGeom>
          <a:noFill/>
        </p:spPr>
      </p:pic>
      <p:pic>
        <p:nvPicPr>
          <p:cNvPr id="2051" name="Picture 3" descr="C:\Users\Erickson\Desktop\Photos\P6250032.JPG"/>
          <p:cNvPicPr>
            <a:picLocks noChangeAspect="1" noChangeArrowheads="1"/>
          </p:cNvPicPr>
          <p:nvPr/>
        </p:nvPicPr>
        <p:blipFill>
          <a:blip r:embed="rId3" cstate="print"/>
          <a:srcRect/>
          <a:stretch>
            <a:fillRect/>
          </a:stretch>
        </p:blipFill>
        <p:spPr bwMode="auto">
          <a:xfrm>
            <a:off x="228600" y="3124200"/>
            <a:ext cx="4267200" cy="3200684"/>
          </a:xfrm>
          <a:prstGeom prst="rect">
            <a:avLst/>
          </a:prstGeom>
          <a:noFill/>
        </p:spPr>
      </p:pic>
      <p:pic>
        <p:nvPicPr>
          <p:cNvPr id="2052" name="Picture 4" descr="C:\Users\Erickson\Desktop\Photos\P6250038.JPG"/>
          <p:cNvPicPr>
            <a:picLocks noChangeAspect="1" noChangeArrowheads="1"/>
          </p:cNvPicPr>
          <p:nvPr/>
        </p:nvPicPr>
        <p:blipFill>
          <a:blip r:embed="rId4" cstate="print"/>
          <a:srcRect/>
          <a:stretch>
            <a:fillRect/>
          </a:stretch>
        </p:blipFill>
        <p:spPr bwMode="auto">
          <a:xfrm>
            <a:off x="4800600" y="3124200"/>
            <a:ext cx="4038600" cy="3029219"/>
          </a:xfrm>
          <a:prstGeom prst="rect">
            <a:avLst/>
          </a:prstGeom>
          <a:noFill/>
        </p:spPr>
      </p:pic>
      <p:sp>
        <p:nvSpPr>
          <p:cNvPr id="7" name="TextBox 6"/>
          <p:cNvSpPr txBox="1"/>
          <p:nvPr/>
        </p:nvSpPr>
        <p:spPr>
          <a:xfrm>
            <a:off x="1676400" y="2667000"/>
            <a:ext cx="5638800" cy="276999"/>
          </a:xfrm>
          <a:prstGeom prst="rect">
            <a:avLst/>
          </a:prstGeom>
          <a:noFill/>
        </p:spPr>
        <p:txBody>
          <a:bodyPr wrap="square" rtlCol="0">
            <a:spAutoFit/>
          </a:bodyPr>
          <a:lstStyle/>
          <a:p>
            <a:pPr algn="ctr"/>
            <a:r>
              <a:rPr lang="en-US" sz="1200" dirty="0" smtClean="0">
                <a:latin typeface="Arial" pitchFamily="34" charset="0"/>
                <a:cs typeface="Arial" pitchFamily="34" charset="0"/>
              </a:rPr>
              <a:t>Auckland History / War Memorial Museum</a:t>
            </a:r>
            <a:endParaRPr lang="en-US" sz="1200" dirty="0">
              <a:latin typeface="Arial" pitchFamily="34" charset="0"/>
              <a:cs typeface="Arial" pitchFamily="34" charset="0"/>
            </a:endParaRPr>
          </a:p>
        </p:txBody>
      </p:sp>
      <p:sp>
        <p:nvSpPr>
          <p:cNvPr id="8" name="TextBox 7"/>
          <p:cNvSpPr txBox="1"/>
          <p:nvPr/>
        </p:nvSpPr>
        <p:spPr>
          <a:xfrm>
            <a:off x="228600" y="6400800"/>
            <a:ext cx="4191000" cy="276999"/>
          </a:xfrm>
          <a:prstGeom prst="rect">
            <a:avLst/>
          </a:prstGeom>
          <a:noFill/>
        </p:spPr>
        <p:txBody>
          <a:bodyPr wrap="square" rtlCol="0">
            <a:spAutoFit/>
          </a:bodyPr>
          <a:lstStyle/>
          <a:p>
            <a:pPr algn="ctr"/>
            <a:r>
              <a:rPr lang="en-US" sz="1200" dirty="0" smtClean="0">
                <a:latin typeface="Arial" pitchFamily="34" charset="0"/>
                <a:cs typeface="Arial" pitchFamily="34" charset="0"/>
              </a:rPr>
              <a:t>One of the many Maori carvings in the Maori hut </a:t>
            </a:r>
            <a:endParaRPr lang="en-US" sz="1200" dirty="0">
              <a:latin typeface="Arial" pitchFamily="34" charset="0"/>
              <a:cs typeface="Arial" pitchFamily="34" charset="0"/>
            </a:endParaRPr>
          </a:p>
        </p:txBody>
      </p:sp>
      <p:sp>
        <p:nvSpPr>
          <p:cNvPr id="9" name="TextBox 8"/>
          <p:cNvSpPr txBox="1"/>
          <p:nvPr/>
        </p:nvSpPr>
        <p:spPr>
          <a:xfrm>
            <a:off x="4800600" y="6248400"/>
            <a:ext cx="4038600" cy="276999"/>
          </a:xfrm>
          <a:prstGeom prst="rect">
            <a:avLst/>
          </a:prstGeom>
          <a:noFill/>
        </p:spPr>
        <p:txBody>
          <a:bodyPr wrap="square" rtlCol="0">
            <a:spAutoFit/>
          </a:bodyPr>
          <a:lstStyle/>
          <a:p>
            <a:pPr algn="ctr"/>
            <a:r>
              <a:rPr lang="en-US" sz="1200" dirty="0" smtClean="0">
                <a:latin typeface="Arial" pitchFamily="34" charset="0"/>
                <a:cs typeface="Arial" pitchFamily="34" charset="0"/>
              </a:rPr>
              <a:t>A stuffed moa</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91546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lstStyle/>
          <a:p>
            <a:r>
              <a:rPr lang="en-NZ" b="1" dirty="0" smtClean="0">
                <a:latin typeface="Times New Roman" pitchFamily="18" charset="0"/>
                <a:cs typeface="Times New Roman" pitchFamily="18" charset="0"/>
              </a:rPr>
              <a:t>Rangítoto Island</a:t>
            </a:r>
            <a:endParaRPr lang="en-NZ" b="1" dirty="0">
              <a:latin typeface="Times New Roman" pitchFamily="18" charset="0"/>
              <a:cs typeface="Times New Roman" pitchFamily="18" charset="0"/>
            </a:endParaRPr>
          </a:p>
        </p:txBody>
      </p:sp>
      <p:pic>
        <p:nvPicPr>
          <p:cNvPr id="3074" name="Picture 2" descr="C:\Users\Erickson\Desktop\Photos\P6280039.JPG"/>
          <p:cNvPicPr>
            <a:picLocks noChangeAspect="1" noChangeArrowheads="1"/>
          </p:cNvPicPr>
          <p:nvPr/>
        </p:nvPicPr>
        <p:blipFill>
          <a:blip r:embed="rId2" cstate="print"/>
          <a:srcRect/>
          <a:stretch>
            <a:fillRect/>
          </a:stretch>
        </p:blipFill>
        <p:spPr bwMode="auto">
          <a:xfrm>
            <a:off x="304800" y="2133600"/>
            <a:ext cx="4774776" cy="3581400"/>
          </a:xfrm>
          <a:prstGeom prst="rect">
            <a:avLst/>
          </a:prstGeom>
          <a:noFill/>
        </p:spPr>
      </p:pic>
      <p:pic>
        <p:nvPicPr>
          <p:cNvPr id="3075" name="Picture 3" descr="C:\Users\Erickson\Desktop\Photos\P6280051.JPG"/>
          <p:cNvPicPr>
            <a:picLocks noChangeAspect="1" noChangeArrowheads="1"/>
          </p:cNvPicPr>
          <p:nvPr/>
        </p:nvPicPr>
        <p:blipFill>
          <a:blip r:embed="rId3" cstate="print"/>
          <a:srcRect/>
          <a:stretch>
            <a:fillRect/>
          </a:stretch>
        </p:blipFill>
        <p:spPr bwMode="auto">
          <a:xfrm>
            <a:off x="5181600" y="1219200"/>
            <a:ext cx="3543614" cy="4724400"/>
          </a:xfrm>
          <a:prstGeom prst="rect">
            <a:avLst/>
          </a:prstGeom>
          <a:noFill/>
        </p:spPr>
      </p:pic>
      <p:sp>
        <p:nvSpPr>
          <p:cNvPr id="6" name="TextBox 5"/>
          <p:cNvSpPr txBox="1"/>
          <p:nvPr/>
        </p:nvSpPr>
        <p:spPr>
          <a:xfrm>
            <a:off x="304800" y="5715000"/>
            <a:ext cx="4724400" cy="276999"/>
          </a:xfrm>
          <a:prstGeom prst="rect">
            <a:avLst/>
          </a:prstGeom>
          <a:noFill/>
        </p:spPr>
        <p:txBody>
          <a:bodyPr wrap="square" rtlCol="0">
            <a:spAutoFit/>
          </a:bodyPr>
          <a:lstStyle/>
          <a:p>
            <a:pPr algn="ctr"/>
            <a:r>
              <a:rPr lang="en-US" sz="1200" dirty="0" smtClean="0">
                <a:latin typeface="Arial" pitchFamily="34" charset="0"/>
                <a:cs typeface="Arial" pitchFamily="34" charset="0"/>
              </a:rPr>
              <a:t>Tramping our way to the summit of Rang</a:t>
            </a:r>
            <a:r>
              <a:rPr lang="en-NZ" sz="1200" dirty="0" smtClean="0">
                <a:latin typeface="Arial" pitchFamily="34" charset="0"/>
                <a:cs typeface="Arial" pitchFamily="34" charset="0"/>
              </a:rPr>
              <a:t>ítoto Island</a:t>
            </a:r>
            <a:endParaRPr lang="en-US" sz="1200" dirty="0">
              <a:latin typeface="Arial" pitchFamily="34" charset="0"/>
              <a:cs typeface="Arial" pitchFamily="34" charset="0"/>
            </a:endParaRPr>
          </a:p>
        </p:txBody>
      </p:sp>
      <p:sp>
        <p:nvSpPr>
          <p:cNvPr id="7" name="TextBox 6"/>
          <p:cNvSpPr txBox="1"/>
          <p:nvPr/>
        </p:nvSpPr>
        <p:spPr>
          <a:xfrm>
            <a:off x="5181600" y="5943600"/>
            <a:ext cx="3429000" cy="276999"/>
          </a:xfrm>
          <a:prstGeom prst="rect">
            <a:avLst/>
          </a:prstGeom>
          <a:noFill/>
        </p:spPr>
        <p:txBody>
          <a:bodyPr wrap="square" rtlCol="0">
            <a:spAutoFit/>
          </a:bodyPr>
          <a:lstStyle/>
          <a:p>
            <a:pPr algn="ctr"/>
            <a:r>
              <a:rPr lang="en-US" sz="1200" dirty="0" smtClean="0">
                <a:latin typeface="Arial" pitchFamily="34" charset="0"/>
                <a:cs typeface="Arial" pitchFamily="34" charset="0"/>
              </a:rPr>
              <a:t>Lost inside the lava caves of Rang</a:t>
            </a:r>
            <a:r>
              <a:rPr lang="en-NZ" sz="1200" dirty="0" err="1" smtClean="0">
                <a:latin typeface="Arial" pitchFamily="34" charset="0"/>
                <a:cs typeface="Arial" pitchFamily="34" charset="0"/>
              </a:rPr>
              <a:t>ítoto</a:t>
            </a:r>
            <a:r>
              <a:rPr lang="en-NZ" sz="1200" dirty="0" smtClean="0">
                <a:latin typeface="Arial" pitchFamily="34" charset="0"/>
                <a:cs typeface="Arial" pitchFamily="34" charset="0"/>
              </a:rPr>
              <a:t> Island</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4135293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316</TotalTime>
  <Words>231</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Investigation and modeling of the  Avondale Bridge in Christchurch, New Zealand</vt:lpstr>
      <vt:lpstr>Proposal</vt:lpstr>
      <vt:lpstr>Current Progress</vt:lpstr>
      <vt:lpstr>Expected Progress</vt:lpstr>
      <vt:lpstr>Getting Settled into U of A</vt:lpstr>
      <vt:lpstr>Auckland Museum</vt:lpstr>
      <vt:lpstr>Rangítoto Island</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bridge damage due to liquefaction on the Avon Bridge in Christchurch, New Zealand</dc:title>
  <dc:creator>Erickson</dc:creator>
  <cp:lastModifiedBy>Teri Simas</cp:lastModifiedBy>
  <cp:revision>32</cp:revision>
  <dcterms:created xsi:type="dcterms:W3CDTF">2013-06-28T03:11:32Z</dcterms:created>
  <dcterms:modified xsi:type="dcterms:W3CDTF">2013-07-03T16:50:48Z</dcterms:modified>
</cp:coreProperties>
</file>