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1" r:id="rId3"/>
    <p:sldId id="262" r:id="rId4"/>
    <p:sldId id="269" r:id="rId5"/>
    <p:sldId id="263" r:id="rId6"/>
    <p:sldId id="272" r:id="rId7"/>
    <p:sldId id="267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9300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8091A-3D76-4492-9F98-8C4F13F3B733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0A0D-9E24-471B-85EE-ED8F39A8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347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21B5CC1-A70F-4F64-8CD5-33428DED7906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8ED5DE-757F-40ED-B401-79C3219D1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RESPONSE OF BRIDGES DUE TO LIQUEFACTION INDUCED LATERAL SPREADING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5486400" cy="1676400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Erickson Nguon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Auckland, New Zealand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August 7, 2013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486400"/>
            <a:ext cx="3211394" cy="1219199"/>
          </a:xfrm>
          <a:prstGeom prst="rect">
            <a:avLst/>
          </a:prstGeom>
          <a:noFill/>
        </p:spPr>
      </p:pic>
      <p:sp>
        <p:nvSpPr>
          <p:cNvPr id="7172" name="AutoShape 4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4" name="AutoShape 6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6" name="AutoShape 8" descr="data:image/jpeg;base64,/9j/4AAQSkZJRgABAQAAAQABAAD/2wCEAAkGBxMSEhUTERQWFhUVGRoaFxgVGCIgIRogHR4cHCQbJCAcICosHx4oIB0gJzEiJSk3MTEuHx8zODMvNyotLisBCgoKDgwMFAwMFCwZFBwrLCwrKyssNysrKywsKyssLCw3LCwsNywrLCsrLCsrKysrLCsrKysrKysrLCwrKysrK//AABEIADkA0AMBIgACEQEDEQH/xAAbAAACAwEBAQAAAAAAAAAAAAAABgQFBwMCAf/EADkQAAIBAwIEAwcCBQMFAQAAAAECAwAEERIhBQYxQRMiUQcUMmFxgZFysTRSYrPBIyShFjVCc4IV/8QAFQEBAQAAAAAAAAAAAAAAAAAAAAH/xAAUEQEAAAAAAAAAAAAAAAAAAAAA/9oADAMBAAIRAxEAPwDcaKq+K8cjhyMMz4yFCOQf/pVIFJ3E+ab1Vd4yNskKbdzgemcDOB32oNFopG5V9oMcwWO5Bjl8o1aTh2JxsADjt1NSLnjVxFxeGz8QNDLEZMFBkbuMZGNvL6UDjRVNzfcyw2k00L6HhjdxlQQ2kE4IPbbsaobfma5urpbS2KJohSS4mZdWCwB0quQO/U/jbcHeil6/t7+PQ8M6zAOviRyRqCVJGrSykYIGSARVJyxzNJftKGuY7Z1dlW3CDxMDox8Tr8wBtQPlFKPGJb+2truV50YwqZIWEYGoBSSrrv3GxB7195dlvrm0huBcxh5EDaWgBXftswP3zQNtFLHKfM73Ek9tcRrHc25w4QkqwPRlzuB8vpvVzxq4aOFmQ4IKD8uoP/BoJ1FFIN3zzdS3E0PDrLxxbnDu0gXJ6YAPzB79ulA/UVAh4kFgSa60W5KqXDuMIxG66jjODtS1xznQx3llFbtBJBcltcgOrGCB5WVsd++aB0oqPZX8UyloZEkUHBMbBhn0yp61yt+L28jmKOeJ5F6osilhj1UHIoJtFQ73isEJAmmijLdBI6rn6ajvVBzlzNJaS2SwiNluZdDFgTgZXdcEfzd80DXRXOedUUs7BVG5ZjgD6k1DXjduYnmSaJ40BLMjqQMdsg4zQWFFI3IHNV1xCSR3FukA1aUViZQcjGoZ6YzvgZNPNAUUUUCtx3kW1ucnSUf1Tv8AX5fpIPzrLeKcgXcLZaKZo87vbt4mB+jZht2831re6TvaPzBdWEAngMJBcLpkjY9Qd8rIO49KCLyhy1wuWLMSNKV2f3jVrB+atgD7DFeOabd4OK2d4Y3a3WIxO0alvD3bBIUE6fN1x2NOlndAwpI5VdSKzHoMkA966wXKP8Dq36SD+1Ar828aims54LcmaWaNo0SNSTlxp3wPKBnJLYxVJFYzcMv/AHlonkt54Y0laJS5idQoyQN9OR1A7/nQ57hE3dlX9RA/evccgYZUgj1BzQVllzFbSsFjk1MxwBpYH13yNvvVFzBHwm61C5VC4yC2hlcEehABJ+lNfvkerT4iav5dQz+KVuc+Y7myktgnhOk8ojIZGBXJG+Q+DtntQK1hBdCy4mn+4e08Fxbe8A+I2x6AgEjHy9KZOS+PQw8Pt0fX4iRgMixOzZHbAXrTeLpNWjWur+XUM/ivcsqqMsQo9ScfvQJXJfCZmvLriE8ZiE+Fijf4gox5mHYkAbHfrTLzJ/Dt+qP+4tT4Z1cZRlYeqkH9qgcyfw7fqj/uLQWdYzzmbCKWe7sb1oLtWIaJc4dgcHG3fr1K/IVs1Kd9f8HWZjM9mJlYhtWnUGHrnvQZ3xO/NxdcNk4uCtu0AZsghS3+oNRHbOEJx2PpU3mazsprzhUVsEa1dpBhD5T5xqH5rVGht7uJSVjmiYBkJAZSD0Ioi4Lbro0wxjw/gwg8vfb0oMbeF7eXjUNllQqLhVzsutdWO+yM1Q7gWgtuGf8A5+n37UviaPj1Y31Y7aun9PyrdorCJXaRY0Dv8TBRlvqe9U/ApOHSTzC0WLxoW0ylI8EEkjrgZ3UjI9DVGZRe6G84oeLYEvmEPi7bZbGj540Y+XTvUSy8T3Xg/iZx70/h6v5NUeMfLritrvuD28xDTQxyMOhdQSPzXWfh8T6NcaN4e6ZUeXp09Og6VBnvtjJ1WQmz7qZv9bGcdV64/p1Y++KooLW1k4pOlgFa0a1fxhHvHkKT22+LTj55+dbHc2ySKUkVXU9QwyD9jXCy4XDCpSKJEVuoVQAfrjrQIvsSsYxZmYKPEd2Vn7kA7D7Vo1Uz8Rs7OSK1ykTzEmNFXAJ+wwPvVzQFFFFAVn3tu/7eP/av7Gny6RmRlRtDFSFbAOkkbNg7HB3waTeJck3F5oW/vTLEjavDjiVNR6bkZ7Z6etBw5jSyK2HvsshZVQxW0YLeKcL1RVJIyAN9qq7m4xx2yMUL24ljZZFZVXWAspBIUn0HXfambmPk3x7iC6t5jBNAAq+UMuBnbSfkSPoa+DkwtewX0ty8ksQIIKgKchhgAfCBq+vqaCg5HcXXFL97kB5Im0RK+4RAzLsDsOg/NfObeFNwqxvJLaZwtw64QDAi1Mc6MdMg4q/4nyVm699s52t5z8flDI/1U+uN8H8HerO54K9zBJBeukiyADEaFNJ66hlmOc0FBNy9bjgrKI1yLZpQ+PN4gTXr1ddWoZzmkLi3EZbnhvDWlZtYuWjD9/KcA59QNs+orSm5WuDae5G7HgFfDLeH/qFOmjOrHTbOnpXXiPI1tJZx2a6kWI6o3X4lbc6t+pJJz9aoovaby7bw2BmhjEc0DIUlXZ8lgDlupJznJ71C43bXlzFw6/WIXSJCrS2zd2YbvpPxHf5kEDbrTPxblee8jSC7uQYVILiKPS0mnszFjj7DrU6/4TchkNnciFEQJ4TRB02zhuoIONtj2qCu5D4tZTmX3WH3eby+PEU0nbYHbY+mevr2q75k/h2/VH/cWoHLnLHu001zLKZZ58a20hQAOgCjpVvxW1MsRQEAkqd/kwb/ABQS6w2OEtxPiOmwW+xKfKxA8PzNvv6/4rcqQZ/Z/MLme4t76SAzuWYIvzJAznfGTQVvEON30V1ZWVmsdt4tsh8F1BETEMSMjrpC7AbEiuFnz/dwW9+t1oluLR1RWCgAl2ZNwuBgaSdgPSma15KcXVrdS3LSvboUJZd5M+JuTnbZ8faoHFeS4Io+JT3DvJHc4kKxr5kKszjTvuctVFNPzBxa3NkZ54mW7dDhY1yoYr5Dt6HqPyajf9STwx8Ylh8JJIp4wrLCgJ1TlCWwPOdPdqqeHWhubuyit5bm4SFwS00elYkUg6R+P2Ap8n9nQaO+Txz/AL2RJM6fg0yeJjrv6UFPY808SjnsJLl4ngvgpWNEA0hgCDnGdWGB646jFVvF/aRctLO0VxHAInKxQGBnMwU4yzhSFz6ZH+aeLrkoOvD18Uj3BUA8vx6FVfXb4f8AmoE3s/ljmlksbxrdJmLOhjVwCdzjV0oKHjHtJkkaBI5ltFaFZJZTC0pDEfAFCnbPfH39eE3tGvDZQSoV8UXJhfyDEoChhsfhzkdMfam3jHIjSSRXEFy0NykaxvJoBEmBjUVO2T+K8cR5FkuIIY57ou8UxlMnhgav6cDAAFQUt3dXkV9w2O98CSZ2cswiU6QW2VWKgrgbbfk1XR818Wlhu5Y54glm7aiY11MMkaemMADPrv1rQON8re8XlrdeJp92/wDHGdW+evaq2w5CEVveweMT74SdWn4M5+e/WqKa850vLk2NvZlIprqPxJJGXUF6jYNkY8pPfqB86sORuPXst/dWt5Ij+AoxoQAZyBq9dx2qm5t4JbWSWIee4jmhRlSeCPVspB8wzsfMcfeu3sjsZDc3d0RL4bgKjzjDSHJJY/gfLcDtQajRRRUBRRRQFFFFAUUUUBRRRQFFFFAUUUUBRRRQeVUDoAPpXqiigKKKKAooooCiiig+MoPUZ+tAFfaK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8" name="Picture 10" descr="http://maseng.ucsd.edu/imgs/jso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419600"/>
            <a:ext cx="3505200" cy="96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Project Overview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The objective of this project is to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investigate and model bridge responses due to liquefaction induced lateral spreading. 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pecifically the Avondale Bridge in Christchurch will first be investigated and if time permits additional bridges in the Christchurch region will be investigated.</a:t>
            </a:r>
          </a:p>
          <a:p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computer generated Ruaumoko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model of the bridges will be created</a:t>
            </a:r>
            <a:r>
              <a:rPr lang="en-N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under a displacement loading similar to the soil displacements investigated on-site. With the model the results will be validated with the actual results of the bridge. </a:t>
            </a:r>
            <a:endParaRPr lang="en-NZ" sz="2400" dirty="0">
              <a:latin typeface="Times New Roman" pitchFamily="18" charset="0"/>
              <a:cs typeface="Times New Roman" pitchFamily="18" charset="0"/>
            </a:endParaRPr>
          </a:p>
          <a:p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the model is validated sensitivity testing will be conducted and additional bridges will investigated.</a:t>
            </a:r>
            <a:endParaRPr lang="en-NZ" sz="2400" dirty="0"/>
          </a:p>
        </p:txBody>
      </p:sp>
    </p:spTree>
    <p:extLst>
      <p:ext uri="{BB962C8B-B14F-4D97-AF65-F5344CB8AC3E}">
        <p14:creationId xmlns="" xmlns:p14="http://schemas.microsoft.com/office/powerpoint/2010/main" val="40780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Recent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2138"/>
            <a:ext cx="8342640" cy="4821936"/>
          </a:xfrm>
        </p:spPr>
        <p:txBody>
          <a:bodyPr>
            <a:normAutofit/>
          </a:bodyPr>
          <a:lstStyle/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Created a Excel macro to:</a:t>
            </a:r>
          </a:p>
          <a:p>
            <a:pPr lvl="1"/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first yield and crack at the abutment-pile connection</a:t>
            </a:r>
          </a:p>
          <a:p>
            <a:pPr lvl="1"/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first yield and first crack at depth of the pile</a:t>
            </a:r>
          </a:p>
          <a:p>
            <a:pPr lvl="1"/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at which displacement step the rotation meets the actual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back-rotation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of the abutment</a:t>
            </a:r>
          </a:p>
          <a:p>
            <a:pPr lvl="1"/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Save </a:t>
            </a:r>
            <a:r>
              <a:rPr lang="en-NZ" sz="2200" dirty="0" smtClean="0">
                <a:latin typeface="Times New Roman" pitchFamily="18" charset="0"/>
                <a:cs typeface="Times New Roman" pitchFamily="18" charset="0"/>
              </a:rPr>
              <a:t>profile data for each respective cases</a:t>
            </a:r>
          </a:p>
          <a:p>
            <a:endParaRPr lang="en-NZ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Comparative </a:t>
            </a:r>
            <a:r>
              <a:rPr lang="en-NZ" sz="2400" dirty="0" smtClean="0">
                <a:latin typeface="Times New Roman" pitchFamily="18" charset="0"/>
                <a:cs typeface="Times New Roman" pitchFamily="18" charset="0"/>
              </a:rPr>
              <a:t>analysis of data</a:t>
            </a:r>
          </a:p>
          <a:p>
            <a:pPr lvl="1"/>
            <a:endParaRPr lang="en-NZ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0" y="667850"/>
            <a:ext cx="6019800" cy="5351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7200" y="6172200"/>
            <a:ext cx="82296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Figure 1: Snippet of excel macro that produces the time step when cracking and yielding occurs at the top of the pile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Goals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Fully create model of both abutments and piles and bridge deck together</a:t>
            </a:r>
          </a:p>
          <a:p>
            <a:endParaRPr lang="en-NZ" sz="800" dirty="0" smtClean="0"/>
          </a:p>
          <a:p>
            <a:r>
              <a:rPr lang="en-NZ" sz="2400" dirty="0" smtClean="0"/>
              <a:t>Sensitivity </a:t>
            </a:r>
            <a:r>
              <a:rPr lang="en-NZ" sz="2400" dirty="0" smtClean="0"/>
              <a:t>testing of the entire model together</a:t>
            </a:r>
          </a:p>
          <a:p>
            <a:endParaRPr lang="en-NZ" sz="800" dirty="0" smtClean="0"/>
          </a:p>
          <a:p>
            <a:r>
              <a:rPr lang="en-NZ" sz="2400" dirty="0" smtClean="0"/>
              <a:t>Make </a:t>
            </a:r>
            <a:r>
              <a:rPr lang="en-NZ" sz="2400" dirty="0" smtClean="0"/>
              <a:t>sense of data and comparative analysis with all the results</a:t>
            </a:r>
          </a:p>
          <a:p>
            <a:endParaRPr lang="en-NZ" sz="800" dirty="0" smtClean="0"/>
          </a:p>
          <a:p>
            <a:r>
              <a:rPr lang="en-NZ" sz="2400" dirty="0" smtClean="0"/>
              <a:t>If </a:t>
            </a:r>
            <a:r>
              <a:rPr lang="en-NZ" sz="2400" dirty="0" smtClean="0"/>
              <a:t>time permits progress onto another bridge </a:t>
            </a:r>
            <a:br>
              <a:rPr lang="en-NZ" sz="2400" dirty="0" smtClean="0"/>
            </a:br>
            <a:endParaRPr lang="en-NZ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Projected Progress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077200" cy="482193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Meet with Liam to review my recent progress of the model </a:t>
            </a:r>
            <a:r>
              <a:rPr lang="en-NZ" sz="2400" dirty="0" smtClean="0"/>
              <a:t>bridge.</a:t>
            </a:r>
            <a:endParaRPr lang="en-NZ" sz="2400" dirty="0" smtClean="0"/>
          </a:p>
          <a:p>
            <a:endParaRPr lang="en-NZ" sz="800" dirty="0" smtClean="0"/>
          </a:p>
          <a:p>
            <a:r>
              <a:rPr lang="en-NZ" sz="2400" dirty="0" smtClean="0"/>
              <a:t>Adjust </a:t>
            </a:r>
            <a:r>
              <a:rPr lang="en-NZ" sz="2400" dirty="0" smtClean="0"/>
              <a:t>moment curvature of hinges to better reflect results because current results yields a very large </a:t>
            </a:r>
            <a:r>
              <a:rPr lang="en-NZ" sz="2400" dirty="0" smtClean="0"/>
              <a:t>moment.</a:t>
            </a:r>
            <a:endParaRPr lang="en-NZ" sz="2400" dirty="0" smtClean="0"/>
          </a:p>
          <a:p>
            <a:endParaRPr lang="en-NZ" sz="800" dirty="0" smtClean="0"/>
          </a:p>
          <a:p>
            <a:r>
              <a:rPr lang="en-NZ" sz="2400" dirty="0" smtClean="0"/>
              <a:t>At </a:t>
            </a:r>
            <a:r>
              <a:rPr lang="en-NZ" sz="2400" dirty="0" smtClean="0"/>
              <a:t>~4 meters depth you can see that </a:t>
            </a:r>
            <a:br>
              <a:rPr lang="en-NZ" sz="2400" dirty="0" smtClean="0"/>
            </a:br>
            <a:r>
              <a:rPr lang="en-NZ" sz="2400" dirty="0" smtClean="0"/>
              <a:t>the moment far exceeds the red line, </a:t>
            </a:r>
            <a:br>
              <a:rPr lang="en-NZ" sz="2400" dirty="0" smtClean="0"/>
            </a:br>
            <a:r>
              <a:rPr lang="en-NZ" sz="2400" dirty="0" smtClean="0"/>
              <a:t>which is where the yield moment is.</a:t>
            </a:r>
            <a:br>
              <a:rPr lang="en-NZ" sz="2400" dirty="0" smtClean="0"/>
            </a:br>
            <a:endParaRPr lang="en-NZ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352800"/>
            <a:ext cx="3154680" cy="3486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100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Auckland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5638800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 b="1" dirty="0" smtClean="0">
                <a:latin typeface="Times New Roman" pitchFamily="18" charset="0"/>
                <a:cs typeface="Times New Roman" pitchFamily="18" charset="0"/>
              </a:rPr>
              <a:t>Driving in New Zealand</a:t>
            </a:r>
            <a:endParaRPr lang="en-NZ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66800"/>
            <a:ext cx="3581400" cy="4572000"/>
          </a:xfrm>
        </p:spPr>
      </p:pic>
      <p:sp>
        <p:nvSpPr>
          <p:cNvPr id="16" name="TextBox 15"/>
          <p:cNvSpPr txBox="1"/>
          <p:nvPr/>
        </p:nvSpPr>
        <p:spPr>
          <a:xfrm>
            <a:off x="304800" y="1654076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decided to take a weekend off from </a:t>
            </a:r>
            <a:r>
              <a:rPr lang="en-US" dirty="0" smtClean="0"/>
              <a:t>traveling, enjoy Auckland, </a:t>
            </a:r>
            <a:r>
              <a:rPr lang="en-US" dirty="0" smtClean="0"/>
              <a:t>and plan the rest of our trip to South Island and </a:t>
            </a:r>
            <a:r>
              <a:rPr lang="en-US" dirty="0" smtClean="0"/>
              <a:t>Australia.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went to Sky City, checked out the NZ film festival, went shopping, and tried new restaurants around town.</a:t>
            </a:r>
            <a:endParaRPr lang="en-US" dirty="0"/>
          </a:p>
        </p:txBody>
      </p:sp>
      <p:pic>
        <p:nvPicPr>
          <p:cNvPr id="1026" name="Picture 2" descr="\\engad.foe.auckland.ac.nz\engdfs\home\engu355\Desktop\SKY4197-AuckFilmFest_Whats-On-Header_8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" y="4495800"/>
            <a:ext cx="3430588" cy="17152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63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20000"/>
          </a:xfrm>
        </p:spPr>
        <p:txBody>
          <a:bodyPr/>
          <a:lstStyle/>
          <a:p>
            <a:r>
              <a:rPr lang="en-NZ" b="1" dirty="0" smtClean="0">
                <a:latin typeface="Times New Roman" pitchFamily="18" charset="0"/>
                <a:cs typeface="Times New Roman" pitchFamily="18" charset="0"/>
              </a:rPr>
              <a:t>   Acknowledgments</a:t>
            </a:r>
            <a:endParaRPr lang="en-NZ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821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NZ" sz="2400" dirty="0" smtClean="0"/>
              <a:t>Thank you to</a:t>
            </a:r>
            <a:r>
              <a:rPr lang="en-NZ" sz="2400" dirty="0" smtClean="0"/>
              <a:t>:</a:t>
            </a:r>
          </a:p>
          <a:p>
            <a:pPr>
              <a:buNone/>
            </a:pPr>
            <a:endParaRPr lang="en-NZ" sz="800" dirty="0" smtClean="0"/>
          </a:p>
          <a:p>
            <a:r>
              <a:rPr lang="en-NZ" sz="2400" b="1" dirty="0" smtClean="0"/>
              <a:t>PRIME: </a:t>
            </a:r>
            <a:r>
              <a:rPr lang="en-NZ" sz="2400" dirty="0"/>
              <a:t>Peter </a:t>
            </a:r>
            <a:r>
              <a:rPr lang="en-NZ" sz="2400" dirty="0" smtClean="0"/>
              <a:t>Arzberger, Gabriele Wienhausen, Teri Simas</a:t>
            </a:r>
            <a:endParaRPr lang="en-NZ" sz="2400" dirty="0"/>
          </a:p>
          <a:p>
            <a:r>
              <a:rPr lang="en-NZ" sz="2400" b="1" dirty="0"/>
              <a:t>UCSD Mentor:</a:t>
            </a:r>
            <a:r>
              <a:rPr lang="en-NZ" sz="2400" dirty="0"/>
              <a:t> Lelli Van Den Einde</a:t>
            </a:r>
          </a:p>
          <a:p>
            <a:r>
              <a:rPr lang="en-NZ" sz="2400" b="1" dirty="0" smtClean="0"/>
              <a:t>UofA: </a:t>
            </a:r>
            <a:r>
              <a:rPr lang="en-NZ" sz="2400" dirty="0"/>
              <a:t>Liam </a:t>
            </a:r>
            <a:r>
              <a:rPr lang="en-NZ" sz="2400" dirty="0" smtClean="0"/>
              <a:t>Wotherspoon, Dmytro Dizhur</a:t>
            </a:r>
            <a:endParaRPr lang="en-NZ" sz="2400" dirty="0"/>
          </a:p>
          <a:p>
            <a:endParaRPr lang="en-NZ" sz="2400" dirty="0"/>
          </a:p>
        </p:txBody>
      </p:sp>
      <p:pic>
        <p:nvPicPr>
          <p:cNvPr id="4" name="Picture 10" descr="http://maseng.ucsd.edu/imgs/jso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572" y="4748047"/>
            <a:ext cx="3505200" cy="966952"/>
          </a:xfrm>
          <a:prstGeom prst="rect">
            <a:avLst/>
          </a:prstGeom>
          <a:noFill/>
        </p:spPr>
      </p:pic>
      <p:pic>
        <p:nvPicPr>
          <p:cNvPr id="5" name="Picture 2" descr="http://nzresearch.org.nz/system/images/BAhbBlsHOgZmSSIpMjAxMy8wNC8yNi8xNV8xNl8zMl8xMTlfdW9hX2xvZ28uZ2lmBjoGRVQ/uoa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3211394" cy="1219199"/>
          </a:xfrm>
          <a:prstGeom prst="rect">
            <a:avLst/>
          </a:prstGeom>
          <a:noFill/>
        </p:spPr>
      </p:pic>
      <p:pic>
        <p:nvPicPr>
          <p:cNvPr id="1026" name="Picture 2" descr="\\engad.foe.auckland.ac.nz\engdfs\home\engu355\Desktop\Cap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54700"/>
            <a:ext cx="6724650" cy="80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88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1010</TotalTime>
  <Words>357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 RESPONSE OF BRIDGES DUE TO LIQUEFACTION INDUCED LATERAL SPREADING</vt:lpstr>
      <vt:lpstr>   Project Overview</vt:lpstr>
      <vt:lpstr>   Recent Progress</vt:lpstr>
      <vt:lpstr>Slide 4</vt:lpstr>
      <vt:lpstr>  Goals</vt:lpstr>
      <vt:lpstr>   Projected Progress</vt:lpstr>
      <vt:lpstr>  Auckland</vt:lpstr>
      <vt:lpstr>   Acknowledgments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bridge damage due to liquefaction on the Avon Bridge in Christchurch, New Zealand</dc:title>
  <dc:creator>Erickson</dc:creator>
  <cp:lastModifiedBy>Teri Simas</cp:lastModifiedBy>
  <cp:revision>100</cp:revision>
  <dcterms:created xsi:type="dcterms:W3CDTF">2013-06-28T03:11:32Z</dcterms:created>
  <dcterms:modified xsi:type="dcterms:W3CDTF">2013-08-07T16:51:48Z</dcterms:modified>
</cp:coreProperties>
</file>