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62" r:id="rId4"/>
    <p:sldId id="267" r:id="rId5"/>
    <p:sldId id="272" r:id="rId6"/>
    <p:sldId id="276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3004" autoAdjust="0"/>
  </p:normalViewPr>
  <p:slideViewPr>
    <p:cSldViewPr>
      <p:cViewPr>
        <p:scale>
          <a:sx n="75" d="100"/>
          <a:sy n="75" d="100"/>
        </p:scale>
        <p:origin x="-147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8091A-3D76-4492-9F98-8C4F13F3B733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0A0D-9E24-471B-85EE-ED8F39A8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1B5CC1-A70F-4F64-8CD5-33428DED7906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RESPONSE OF BRIDGES DUE TO LIQUEFACTION INDUCED LATERAL SPREADING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5486400" cy="16764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Erickson Nguon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Auckland, New Zealand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August 14, 2013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486400"/>
            <a:ext cx="3211394" cy="1219199"/>
          </a:xfrm>
          <a:prstGeom prst="rect">
            <a:avLst/>
          </a:prstGeom>
          <a:noFill/>
        </p:spPr>
      </p:pic>
      <p:sp>
        <p:nvSpPr>
          <p:cNvPr id="7172" name="AutoShape 4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4" name="AutoShape 6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6" name="AutoShape 8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8" name="Picture 10" descr="http://maseng.ucsd.edu/imgs/jso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419600"/>
            <a:ext cx="3505200" cy="96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>
            <a:normAutofit/>
          </a:bodyPr>
          <a:lstStyle/>
          <a:p>
            <a:r>
              <a:rPr lang="en-NZ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Project Overview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000" dirty="0">
                <a:latin typeface="Times New Roman" pitchFamily="18" charset="0"/>
                <a:cs typeface="Times New Roman" pitchFamily="18" charset="0"/>
              </a:rPr>
              <a:t>The objective of this project is to 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investigate and model bridge responses due to liquefaction induced lateral spreading. </a:t>
            </a:r>
            <a:r>
              <a:rPr lang="en-NZ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pecifically the Avondale Bridge in Christchurch will first be investigated.</a:t>
            </a:r>
          </a:p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A computer generated Ruaumoko</a:t>
            </a:r>
            <a:r>
              <a:rPr lang="en-NZ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model of the bridges will be created</a:t>
            </a:r>
            <a:r>
              <a:rPr lang="en-NZ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under a displacement loading similar to the soil displacements investigated on-site. With the model the results will be validated with the actual results of the bridge. </a:t>
            </a:r>
            <a:endParaRPr lang="en-NZ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After the model is validated sensitivity testing will be conducted.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0780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 Soil Testing at Fonterra Plant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2138"/>
            <a:ext cx="4419600" cy="4821936"/>
          </a:xfrm>
        </p:spPr>
        <p:txBody>
          <a:bodyPr>
            <a:normAutofit/>
          </a:bodyPr>
          <a:lstStyle/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I joined Liam Wotherspoon on his trip to the Fonterra Plant in </a:t>
            </a:r>
            <a:r>
              <a:rPr lang="en-NZ" sz="2000" dirty="0" err="1" smtClean="0">
                <a:latin typeface="Times New Roman" pitchFamily="18" charset="0"/>
                <a:cs typeface="Times New Roman" pitchFamily="18" charset="0"/>
              </a:rPr>
              <a:t>Hawera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, Taranaki, New Zealand to conduct soil testing around the plant to obtain soil profiles.</a:t>
            </a:r>
          </a:p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We were not able to obtain good soil profiles due to the large noise from the plant affecting the readings from the geophones.</a:t>
            </a:r>
          </a:p>
        </p:txBody>
      </p:sp>
      <p:pic>
        <p:nvPicPr>
          <p:cNvPr id="4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5400000">
            <a:off x="5019675" y="1838325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600" y="5715000"/>
            <a:ext cx="3276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1: </a:t>
            </a:r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Geophone arrangements for soil testing on the Fonterra Plant site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838200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 Soil Testing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23333" r="28333" b="48889"/>
          <a:stretch>
            <a:fillRect/>
          </a:stretch>
        </p:blipFill>
        <p:spPr>
          <a:xfrm>
            <a:off x="4724400" y="1143000"/>
            <a:ext cx="4131365" cy="3276600"/>
          </a:xfrm>
        </p:spPr>
      </p:pic>
      <p:pic>
        <p:nvPicPr>
          <p:cNvPr id="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143000"/>
            <a:ext cx="4267199" cy="3276600"/>
          </a:xfrm>
        </p:spPr>
      </p:pic>
      <p:sp>
        <p:nvSpPr>
          <p:cNvPr id="6" name="TextBox 5"/>
          <p:cNvSpPr txBox="1"/>
          <p:nvPr/>
        </p:nvSpPr>
        <p:spPr>
          <a:xfrm>
            <a:off x="228600" y="4495800"/>
            <a:ext cx="426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2:</a:t>
            </a:r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 The geophones that are placed into the ground 2 meters apart that pick up surface waves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rcRect r="21429" b="66667"/>
          <a:stretch>
            <a:fillRect/>
          </a:stretch>
        </p:blipFill>
        <p:spPr>
          <a:xfrm>
            <a:off x="228600" y="5334000"/>
            <a:ext cx="4310743" cy="1371600"/>
          </a:xfrm>
        </p:spPr>
      </p:pic>
      <p:sp>
        <p:nvSpPr>
          <p:cNvPr id="9" name="TextBox 8"/>
          <p:cNvSpPr txBox="1"/>
          <p:nvPr/>
        </p:nvSpPr>
        <p:spPr>
          <a:xfrm>
            <a:off x="4724400" y="4495800"/>
            <a:ext cx="4114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3: </a:t>
            </a:r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Liam’s </a:t>
            </a:r>
            <a:r>
              <a:rPr lang="en-NZ" sz="1200" dirty="0" err="1" smtClean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 student, Lucas, inducing surface waves by hitting a steel plate that is sitting on the ground with a sledge hammer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6019800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4: </a:t>
            </a:r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Liam at the car with his laptop reading/analyzing the data from the geophones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 Ruaumoko Model 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974336"/>
          </a:xfrm>
        </p:spPr>
        <p:txBody>
          <a:bodyPr>
            <a:normAutofit/>
          </a:bodyPr>
          <a:lstStyle/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The stiffness issue I encountered was solved through the flowchart shown in Figure 5. This method of calculating the soil stiffness using the flowchart better represented the soil stiffness.</a:t>
            </a:r>
          </a:p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I have been creating lower, median, and upper profiles for both the North and South abutment for both the </a:t>
            </a:r>
            <a:r>
              <a:rPr lang="en-NZ" sz="2000" dirty="0" err="1" smtClean="0">
                <a:latin typeface="Times New Roman" pitchFamily="18" charset="0"/>
                <a:cs typeface="Times New Roman" pitchFamily="18" charset="0"/>
              </a:rPr>
              <a:t>Darfield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NZ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 7.1 earthquake and Christchurch M</a:t>
            </a:r>
            <a:r>
              <a:rPr lang="en-NZ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 6.2 earthquake and different peak ground accelerations. </a:t>
            </a:r>
          </a:p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There are a lot of different profiles to </a:t>
            </a:r>
            <a:r>
              <a:rPr lang="en-NZ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 and compare.</a:t>
            </a:r>
          </a:p>
          <a:p>
            <a:endParaRPr lang="en-NZ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NZ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1219200"/>
            <a:ext cx="2591741" cy="4019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0769" y="5473005"/>
            <a:ext cx="28194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5:  </a:t>
            </a:r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This diagram </a:t>
            </a:r>
            <a:r>
              <a:rPr lang="en-NZ" sz="1200" dirty="0" smtClean="0"/>
              <a:t>schematically </a:t>
            </a:r>
            <a:r>
              <a:rPr lang="en-NZ" sz="1200" dirty="0"/>
              <a:t>summarises the calculation procedure for each of the input model parameters on the basis of the representative SPT </a:t>
            </a:r>
            <a:r>
              <a:rPr lang="en-NZ" sz="1200" dirty="0" err="1"/>
              <a:t>blowcounts</a:t>
            </a:r>
            <a:r>
              <a:rPr lang="en-NZ" sz="1200" dirty="0"/>
              <a:t> or </a:t>
            </a:r>
            <a:r>
              <a:rPr lang="en-NZ" sz="1200" dirty="0" err="1"/>
              <a:t>undrained</a:t>
            </a:r>
            <a:r>
              <a:rPr lang="en-NZ" sz="1200" dirty="0"/>
              <a:t> strength for each soil layer.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838200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 Last weekend here...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19199"/>
            <a:ext cx="3505200" cy="4755389"/>
          </a:xfrm>
        </p:spPr>
      </p:pic>
      <p:sp>
        <p:nvSpPr>
          <p:cNvPr id="6" name="TextBox 5"/>
          <p:cNvSpPr txBox="1"/>
          <p:nvPr/>
        </p:nvSpPr>
        <p:spPr>
          <a:xfrm>
            <a:off x="304800" y="6019800"/>
            <a:ext cx="3505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For our last weekend we decided to go white water rafting at the </a:t>
            </a:r>
            <a:r>
              <a:rPr lang="en-NZ" sz="1200" b="1" dirty="0" err="1" smtClean="0">
                <a:latin typeface="Times New Roman" pitchFamily="18" charset="0"/>
                <a:cs typeface="Times New Roman" pitchFamily="18" charset="0"/>
              </a:rPr>
              <a:t>Kaituna</a:t>
            </a:r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 River. There is a 7 meter (~20ft) drop where I fell into the water. 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 r="6061"/>
          <a:stretch>
            <a:fillRect/>
          </a:stretch>
        </p:blipFill>
        <p:spPr>
          <a:xfrm rot="5400000">
            <a:off x="4141033" y="1650167"/>
            <a:ext cx="4572002" cy="3710067"/>
          </a:xfrm>
        </p:spPr>
      </p:pic>
      <p:sp>
        <p:nvSpPr>
          <p:cNvPr id="12" name="TextBox 11"/>
          <p:cNvSpPr txBox="1"/>
          <p:nvPr/>
        </p:nvSpPr>
        <p:spPr>
          <a:xfrm>
            <a:off x="4572000" y="5867400"/>
            <a:ext cx="3733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Now that gay marriage is allowed in New Zealand the Sky Tower in Auckland changes its colours celebrating the news. Sky Tower changes it </a:t>
            </a:r>
            <a:r>
              <a:rPr lang="en-NZ" sz="1200" b="1" dirty="0" err="1" smtClean="0"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 celebrating different months, holidays, and events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863000"/>
            <a:ext cx="9187606" cy="4320000"/>
            <a:chOff x="151075" y="1066800"/>
            <a:chExt cx="9187606" cy="4320000"/>
          </a:xfrm>
        </p:grpSpPr>
        <p:pic>
          <p:nvPicPr>
            <p:cNvPr id="2050" name="Picture 2" descr="F:\1\week 1\P622001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58" t="11216" r="15481" b="32187"/>
            <a:stretch/>
          </p:blipFill>
          <p:spPr bwMode="auto">
            <a:xfrm>
              <a:off x="152400" y="1066800"/>
              <a:ext cx="2023784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F:\1\week 1\P628005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184" y="1066800"/>
              <a:ext cx="191983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F:\1\week 2\Golf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6014" y="1066800"/>
              <a:ext cx="191983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F:\1\week 2\P70801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844" y="1066800"/>
              <a:ext cx="1079908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F:\1\week 3\P712041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752" y="1066800"/>
              <a:ext cx="1920163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152400" y="2506800"/>
              <a:ext cx="8560185" cy="1440000"/>
              <a:chOff x="152400" y="2509250"/>
              <a:chExt cx="8560185" cy="1440000"/>
            </a:xfrm>
          </p:grpSpPr>
          <p:pic>
            <p:nvPicPr>
              <p:cNvPr id="2055" name="Picture 7" descr="F:\1\week 3\IMG_20130713_201052_595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2509250"/>
                <a:ext cx="256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F:\1\week 4\P7190007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2400" y="2509250"/>
                <a:ext cx="1920163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7" name="Picture 9" descr="F:\1\week 4\P7190077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2563" y="2509250"/>
                <a:ext cx="191983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F:\1\week 4\P7200090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2393" y="2509250"/>
                <a:ext cx="1080096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9" name="Picture 11" descr="F:\1\week 5\P7260007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2489" y="2509250"/>
                <a:ext cx="1080096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0" name="Picture 12" descr="F:\1\week 5\P7260040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75" y="3946800"/>
              <a:ext cx="1920163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13" descr="F:\1\week 5\IMG_0009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238" y="3946800"/>
              <a:ext cx="96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F:\1\week 5\IMG_0017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238" y="3946800"/>
              <a:ext cx="96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3" name="Picture 15" descr="F:\1\week 7\P8110031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238" y="3946800"/>
              <a:ext cx="1920088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F:\1\week 7\P8110018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326" y="3946800"/>
              <a:ext cx="1920088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F:\1\week 8\P8170022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2" r="10897"/>
            <a:stretch/>
          </p:blipFill>
          <p:spPr bwMode="auto">
            <a:xfrm>
              <a:off x="7831414" y="3946800"/>
              <a:ext cx="1507267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838200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Goodbye Auckland!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latin typeface="Times New Roman" pitchFamily="18" charset="0"/>
                <a:cs typeface="Times New Roman" pitchFamily="18" charset="0"/>
              </a:rPr>
              <a:t>   Acknowledgments</a:t>
            </a:r>
            <a:endParaRPr lang="en-NZ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98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 smtClean="0"/>
              <a:t>   Thank you everybody for making this learning experience possible!</a:t>
            </a:r>
          </a:p>
          <a:p>
            <a:pPr>
              <a:buNone/>
            </a:pPr>
            <a:endParaRPr lang="en-NZ" sz="2400" dirty="0" smtClean="0"/>
          </a:p>
          <a:p>
            <a:r>
              <a:rPr lang="en-NZ" sz="2400" b="1" dirty="0" smtClean="0"/>
              <a:t>PRIME: </a:t>
            </a:r>
            <a:r>
              <a:rPr lang="en-NZ" sz="2400" dirty="0" smtClean="0"/>
              <a:t>Gabriele Wienhausen, Peter Arzberger,  Teri Simas</a:t>
            </a:r>
            <a:endParaRPr lang="en-NZ" sz="2400" dirty="0"/>
          </a:p>
          <a:p>
            <a:r>
              <a:rPr lang="en-NZ" sz="2400" b="1" dirty="0"/>
              <a:t>UCSD Mentor:</a:t>
            </a:r>
            <a:r>
              <a:rPr lang="en-NZ" sz="2400" dirty="0"/>
              <a:t> Lelli Van Den Einde</a:t>
            </a:r>
          </a:p>
          <a:p>
            <a:r>
              <a:rPr lang="en-NZ" sz="2400" b="1" dirty="0" smtClean="0"/>
              <a:t>UofA: </a:t>
            </a:r>
            <a:r>
              <a:rPr lang="en-NZ" sz="2400" dirty="0"/>
              <a:t>Liam </a:t>
            </a:r>
            <a:r>
              <a:rPr lang="en-NZ" sz="2400" dirty="0" smtClean="0"/>
              <a:t>Wotherspoon, Dmytro Dizhur</a:t>
            </a:r>
            <a:endParaRPr lang="en-NZ" sz="2400" dirty="0"/>
          </a:p>
          <a:p>
            <a:endParaRPr lang="en-NZ" sz="2400" dirty="0"/>
          </a:p>
        </p:txBody>
      </p:sp>
      <p:pic>
        <p:nvPicPr>
          <p:cNvPr id="4" name="Picture 10" descr="http://maseng.ucsd.edu/imgs/jso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572" y="4748047"/>
            <a:ext cx="3505200" cy="966952"/>
          </a:xfrm>
          <a:prstGeom prst="rect">
            <a:avLst/>
          </a:prstGeom>
          <a:noFill/>
        </p:spPr>
      </p:pic>
      <p:pic>
        <p:nvPicPr>
          <p:cNvPr id="5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3211394" cy="1219199"/>
          </a:xfrm>
          <a:prstGeom prst="rect">
            <a:avLst/>
          </a:prstGeom>
          <a:noFill/>
        </p:spPr>
      </p:pic>
      <p:pic>
        <p:nvPicPr>
          <p:cNvPr id="1026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54700"/>
            <a:ext cx="67246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1512</TotalTime>
  <Words>460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 RESPONSE OF BRIDGES DUE TO LIQUEFACTION INDUCED LATERAL SPREADING</vt:lpstr>
      <vt:lpstr>   Project Overview</vt:lpstr>
      <vt:lpstr>   Soil Testing at Fonterra Plant</vt:lpstr>
      <vt:lpstr>   Soil Testing</vt:lpstr>
      <vt:lpstr>   Ruaumoko Model </vt:lpstr>
      <vt:lpstr>   Last weekend here...</vt:lpstr>
      <vt:lpstr>   Goodbye Auckland!</vt:lpstr>
      <vt:lpstr>   Acknowledgments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bridge damage due to liquefaction on the Avon Bridge in Christchurch, New Zealand</dc:title>
  <dc:creator>Erickson</dc:creator>
  <cp:lastModifiedBy>Administrator</cp:lastModifiedBy>
  <cp:revision>157</cp:revision>
  <dcterms:created xsi:type="dcterms:W3CDTF">2013-06-28T03:11:32Z</dcterms:created>
  <dcterms:modified xsi:type="dcterms:W3CDTF">2013-08-22T07:01:30Z</dcterms:modified>
</cp:coreProperties>
</file>