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DDAE5B-B07C-441A-8026-C23A427A74DC}" type="datetime1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2C8D11B8-38B1-498E-A757-0CDDCF653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4362450"/>
            <a:ext cx="5120640" cy="1581150"/>
          </a:xfrm>
        </p:spPr>
        <p:txBody>
          <a:bodyPr>
            <a:normAutofit/>
          </a:bodyPr>
          <a:lstStyle/>
          <a:p>
            <a:r>
              <a:rPr lang="en-US" dirty="0" smtClean="0"/>
              <a:t>Nara Institute of Science and technology, Nara Prefecture, Japan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124712"/>
            <a:ext cx="5410200" cy="2304288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>Configuration and Deployment of a scalable virtual machine cluster for molecular docking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019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Karen Rodriguez</a:t>
            </a:r>
          </a:p>
          <a:p>
            <a:pPr algn="r"/>
            <a:r>
              <a:rPr lang="en-US" dirty="0"/>
              <a:t>7</a:t>
            </a:r>
            <a:r>
              <a:rPr lang="en-US" dirty="0" smtClean="0"/>
              <a:t>/3/2013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38200"/>
          </a:xfrm>
        </p:spPr>
        <p:txBody>
          <a:bodyPr/>
          <a:lstStyle/>
          <a:p>
            <a:r>
              <a:rPr lang="en-US" sz="4000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143000"/>
            <a:ext cx="859536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Virtual machines (VMs) have </a:t>
            </a:r>
            <a:r>
              <a:rPr lang="en-US" sz="2400" smtClean="0"/>
              <a:t>been observed </a:t>
            </a:r>
            <a:r>
              <a:rPr lang="en-US" sz="2400" dirty="0" smtClean="0"/>
              <a:t>to yield molecular docking results that are far more consistent than those obtained from a grid configuration.</a:t>
            </a:r>
          </a:p>
          <a:p>
            <a:pPr lvl="1"/>
            <a:r>
              <a:rPr lang="en-US" dirty="0" smtClean="0"/>
              <a:t>Inhomogeneous results  obtained from a grid are thought to be due to physical differences in the cluster’s components. This is eliminated by creating and networking cloned VMs. </a:t>
            </a:r>
          </a:p>
          <a:p>
            <a:pPr marL="170752" lvl="1" indent="0">
              <a:buNone/>
            </a:pPr>
            <a:endParaRPr lang="en-US" dirty="0" smtClean="0"/>
          </a:p>
          <a:p>
            <a:r>
              <a:rPr lang="en-US" sz="2400" dirty="0" smtClean="0"/>
              <a:t>This study’s objectives consist of constructing a clustered VM environment that is scalable according to job demand and which yields consistent dock results. </a:t>
            </a:r>
          </a:p>
          <a:p>
            <a:pPr lvl="1"/>
            <a:r>
              <a:rPr lang="en-US" dirty="0" smtClean="0"/>
              <a:t>This system is to be tested, packaged, and deployed on the PRAGMA grid. This will provide sufficient computing resources to perform a full-scale docking project of large protein databases.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304800"/>
            <a:ext cx="859155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Week</a:t>
            </a:r>
            <a:r>
              <a:rPr lang="en-US" dirty="0" smtClean="0"/>
              <a:t>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066800"/>
            <a:ext cx="8595360" cy="4937760"/>
          </a:xfrm>
        </p:spPr>
        <p:txBody>
          <a:bodyPr>
            <a:noAutofit/>
          </a:bodyPr>
          <a:lstStyle/>
          <a:p>
            <a:r>
              <a:rPr lang="en-US" sz="2100" dirty="0" smtClean="0"/>
              <a:t>Kevin Lam and I arrived at Nara Institute for Science and Technology (NAIST) June 23,2013. Met Ichikawa-sensei and received a brief tour of the laboratory and living accommodations.</a:t>
            </a:r>
          </a:p>
          <a:p>
            <a:r>
              <a:rPr lang="en-US" sz="2100" dirty="0" smtClean="0"/>
              <a:t>Began installation of software necessary for VM creation and management (</a:t>
            </a:r>
            <a:r>
              <a:rPr lang="en-US" sz="2100" dirty="0" err="1" smtClean="0"/>
              <a:t>Debian</a:t>
            </a:r>
            <a:r>
              <a:rPr lang="en-US" sz="2100" dirty="0" smtClean="0"/>
              <a:t> OS, LVM configuration, and </a:t>
            </a:r>
            <a:r>
              <a:rPr lang="en-US" sz="2100" dirty="0" err="1" smtClean="0"/>
              <a:t>Xen</a:t>
            </a:r>
            <a:r>
              <a:rPr lang="en-US" sz="2100" dirty="0" smtClean="0"/>
              <a:t>) upon suggestion of Wen-</a:t>
            </a:r>
            <a:r>
              <a:rPr lang="en-US" sz="2100" dirty="0" err="1" smtClean="0"/>
              <a:t>wai</a:t>
            </a:r>
            <a:r>
              <a:rPr lang="en-US" sz="2100" dirty="0" smtClean="0"/>
              <a:t> </a:t>
            </a:r>
            <a:r>
              <a:rPr lang="en-US" sz="2100" dirty="0" err="1" smtClean="0"/>
              <a:t>Yim</a:t>
            </a:r>
            <a:r>
              <a:rPr lang="en-US" sz="2100" dirty="0" smtClean="0"/>
              <a:t>, a previous PRIME student familiar with virtual clusters. </a:t>
            </a:r>
            <a:endParaRPr lang="en-US" sz="2100" dirty="0"/>
          </a:p>
          <a:p>
            <a:pPr lvl="1"/>
            <a:r>
              <a:rPr lang="en-US" sz="2100" dirty="0" smtClean="0"/>
              <a:t>Further discussion with Dr. </a:t>
            </a:r>
            <a:r>
              <a:rPr lang="en-US" sz="2100" dirty="0" err="1" smtClean="0"/>
              <a:t>Haga</a:t>
            </a:r>
            <a:r>
              <a:rPr lang="en-US" sz="2100" dirty="0" smtClean="0"/>
              <a:t> and Ichikawa-sensei helped us determine that it would be more beneficial to utilize </a:t>
            </a:r>
            <a:r>
              <a:rPr lang="en-US" sz="2100" dirty="0" err="1" smtClean="0"/>
              <a:t>CentOS</a:t>
            </a:r>
            <a:r>
              <a:rPr lang="en-US" sz="2100" dirty="0" smtClean="0"/>
              <a:t> 6 with KVM and work from there since the Rocks/KVM platform is the most advanced to date.</a:t>
            </a:r>
          </a:p>
          <a:p>
            <a:pPr lvl="1"/>
            <a:r>
              <a:rPr lang="en-US" sz="2100" dirty="0" smtClean="0"/>
              <a:t>Installed </a:t>
            </a:r>
            <a:r>
              <a:rPr lang="en-US" sz="2100" dirty="0" err="1" smtClean="0"/>
              <a:t>CentOS</a:t>
            </a:r>
            <a:r>
              <a:rPr lang="en-US" sz="2100" dirty="0" smtClean="0"/>
              <a:t> 6 and the necessary VM packages on a lab computer (HP Z400 Workstation). Updated software, configured host bridges.</a:t>
            </a:r>
          </a:p>
          <a:p>
            <a:r>
              <a:rPr lang="en-US" sz="2100" dirty="0" smtClean="0"/>
              <a:t>Created first VM with </a:t>
            </a:r>
            <a:r>
              <a:rPr lang="en-US" sz="2100" dirty="0" err="1" smtClean="0"/>
              <a:t>CentOS</a:t>
            </a:r>
            <a:r>
              <a:rPr lang="en-US" sz="2100" dirty="0" smtClean="0"/>
              <a:t> 6 and installed docking software, cloned thrice.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52400"/>
            <a:ext cx="859155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Future Plans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775191"/>
            <a:ext cx="8229600" cy="39398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320" y="1371600"/>
            <a:ext cx="859536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VM’s into a single cluster.</a:t>
            </a:r>
          </a:p>
          <a:p>
            <a:r>
              <a:rPr lang="en-US" dirty="0" smtClean="0"/>
              <a:t>Perform a small-scale docking test on the virtual cluster. </a:t>
            </a:r>
          </a:p>
          <a:p>
            <a:r>
              <a:rPr lang="en-US" dirty="0" smtClean="0"/>
              <a:t>If results are satisfactory, will expand virtual cluster in terms of size. </a:t>
            </a:r>
          </a:p>
          <a:p>
            <a:r>
              <a:rPr lang="en-US" dirty="0" smtClean="0"/>
              <a:t>Create an environment of layered clusters.</a:t>
            </a:r>
          </a:p>
          <a:p>
            <a:r>
              <a:rPr lang="en-US" dirty="0" smtClean="0"/>
              <a:t>Investigate Amazon Elastic Cloud applicability in this project and how to implement. </a:t>
            </a:r>
          </a:p>
          <a:p>
            <a:pPr lvl="1"/>
            <a:r>
              <a:rPr lang="en-US" dirty="0" smtClean="0"/>
              <a:t>Amazon Elastic Cloud (EC2) is a web service that permits automated resizing of the cluster depending on host demand. It would theoretically be capable of spawning and destroying virtual machines to adjust computing capacity.</a:t>
            </a:r>
          </a:p>
          <a:p>
            <a:pPr lvl="2"/>
            <a:r>
              <a:rPr lang="en-US" dirty="0" smtClean="0"/>
              <a:t>If tests yield satisfactory results, will acquire necessary account and requirements for its execution.</a:t>
            </a:r>
          </a:p>
          <a:p>
            <a:r>
              <a:rPr lang="en-US" dirty="0" smtClean="0"/>
              <a:t>Also will investigate VM packaging and preparation measures for migration and deployment.</a:t>
            </a:r>
            <a:endParaRPr lang="en-US" dirty="0"/>
          </a:p>
          <a:p>
            <a:pPr marL="170752" lvl="1" indent="0"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N014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990600"/>
            <a:ext cx="4267200" cy="3200400"/>
          </a:xfrm>
          <a:prstGeom prst="rect">
            <a:avLst/>
          </a:prstGeom>
        </p:spPr>
      </p:pic>
      <p:pic>
        <p:nvPicPr>
          <p:cNvPr id="7" name="Picture 6" descr="DSCN0171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423160" y="4114800"/>
            <a:ext cx="184404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609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Japan Experience</a:t>
            </a:r>
            <a:endParaRPr lang="en-US" sz="4000" dirty="0"/>
          </a:p>
        </p:txBody>
      </p:sp>
      <p:pic>
        <p:nvPicPr>
          <p:cNvPr id="8" name="Picture 7" descr="DSCN011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4114800"/>
            <a:ext cx="2438400" cy="1828800"/>
          </a:xfrm>
          <a:prstGeom prst="rect">
            <a:avLst/>
          </a:prstGeom>
        </p:spPr>
      </p:pic>
      <p:pic>
        <p:nvPicPr>
          <p:cNvPr id="4" name="Picture 3" descr="DSCN0166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91000" y="2609850"/>
            <a:ext cx="3200400" cy="2343150"/>
          </a:xfrm>
          <a:prstGeom prst="rect">
            <a:avLst/>
          </a:prstGeom>
        </p:spPr>
      </p:pic>
      <p:pic>
        <p:nvPicPr>
          <p:cNvPr id="6" name="Picture 5" descr="DSCN0160.JP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191000" y="4876800"/>
            <a:ext cx="2226643" cy="1981200"/>
          </a:xfrm>
          <a:prstGeom prst="rect">
            <a:avLst/>
          </a:prstGeom>
        </p:spPr>
      </p:pic>
      <p:pic>
        <p:nvPicPr>
          <p:cNvPr id="10" name="Picture 9" descr="DSCN0129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5682742"/>
            <a:ext cx="2466975" cy="1175258"/>
          </a:xfrm>
          <a:prstGeom prst="rect">
            <a:avLst/>
          </a:prstGeom>
        </p:spPr>
      </p:pic>
      <p:pic>
        <p:nvPicPr>
          <p:cNvPr id="5" name="Picture 4" descr="DSCN0133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400800" y="4876800"/>
            <a:ext cx="2743200" cy="1981200"/>
          </a:xfrm>
          <a:prstGeom prst="rect">
            <a:avLst/>
          </a:prstGeom>
        </p:spPr>
      </p:pic>
      <p:pic>
        <p:nvPicPr>
          <p:cNvPr id="9" name="Picture 8" descr="FSCN0193.JP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388352" y="3352800"/>
            <a:ext cx="1755648" cy="1524000"/>
          </a:xfrm>
          <a:prstGeom prst="rect">
            <a:avLst/>
          </a:prstGeom>
        </p:spPr>
      </p:pic>
      <p:pic>
        <p:nvPicPr>
          <p:cNvPr id="11" name="Picture 10" descr="DSCN0197.JPG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391400" y="990600"/>
            <a:ext cx="1767687" cy="2670048"/>
          </a:xfrm>
          <a:prstGeom prst="rect">
            <a:avLst/>
          </a:prstGeom>
        </p:spPr>
      </p:pic>
      <p:pic>
        <p:nvPicPr>
          <p:cNvPr id="12" name="Picture 11" descr="DSCN0264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91000" y="990600"/>
            <a:ext cx="1270000" cy="1617133"/>
          </a:xfrm>
          <a:prstGeom prst="rect">
            <a:avLst/>
          </a:prstGeom>
        </p:spPr>
      </p:pic>
      <p:pic>
        <p:nvPicPr>
          <p:cNvPr id="13" name="Picture 12" descr="DSCN0259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410200" y="990600"/>
            <a:ext cx="198120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474</TotalTime>
  <Words>408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Soho</vt:lpstr>
      <vt:lpstr>Configuration and Deployment of a scalable virtual machine cluster for molecular docking</vt:lpstr>
      <vt:lpstr>Overview</vt:lpstr>
      <vt:lpstr>Week 1:</vt:lpstr>
      <vt:lpstr>Future Plans</vt:lpstr>
      <vt:lpstr>The Japan Experience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Screening for High Specificity Inhibitors of SSH-2</dc:title>
  <dc:creator>JW</dc:creator>
  <cp:lastModifiedBy>Teri Simas</cp:lastModifiedBy>
  <cp:revision>56</cp:revision>
  <dcterms:created xsi:type="dcterms:W3CDTF">2012-06-28T11:40:14Z</dcterms:created>
  <dcterms:modified xsi:type="dcterms:W3CDTF">2013-07-01T16:22:21Z</dcterms:modified>
</cp:coreProperties>
</file>