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DDAE5B-B07C-441A-8026-C23A427A74DC}" type="datetime1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58E7311E-2C9A-4FDB-86CC-A99CECE4506D}" type="datetimeFigureOut">
              <a:rPr lang="en-US" smtClean="0"/>
              <a:pPr/>
              <a:t>7/18/2013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2C8D11B8-38B1-498E-A757-0CDDCF6534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4362450"/>
            <a:ext cx="5120640" cy="1581150"/>
          </a:xfrm>
        </p:spPr>
        <p:txBody>
          <a:bodyPr>
            <a:normAutofit/>
          </a:bodyPr>
          <a:lstStyle/>
          <a:p>
            <a:r>
              <a:rPr lang="en-US" dirty="0" smtClean="0"/>
              <a:t>Nara Institute of Science and Technology, Nara Prefecture, Japan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124712"/>
            <a:ext cx="5410200" cy="2304288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Configuration and Deployment of a scalable virtual machine cluster for molecular docking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019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Karen Rodriguez</a:t>
            </a:r>
          </a:p>
          <a:p>
            <a:pPr algn="r"/>
            <a:r>
              <a:rPr lang="en-US" dirty="0"/>
              <a:t>7</a:t>
            </a:r>
            <a:r>
              <a:rPr lang="en-US" dirty="0" smtClean="0"/>
              <a:t>/17/2013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38200"/>
          </a:xfrm>
        </p:spPr>
        <p:txBody>
          <a:bodyPr/>
          <a:lstStyle/>
          <a:p>
            <a:r>
              <a:rPr lang="en-US" sz="40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143000"/>
            <a:ext cx="859536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Virtual machines (VMs) have been observed to yield molecular docking results that are far more consistent than those obtained from a grid configuration.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Inhomogeneous </a:t>
            </a:r>
            <a:r>
              <a:rPr lang="en-US" dirty="0" smtClean="0"/>
              <a:t>results  obtained from a grid are thought to be due to physical differences in the cluster’s components. This is eliminated by creating and networking cloned VMs. </a:t>
            </a:r>
          </a:p>
          <a:p>
            <a:pPr marL="170752" lvl="1" indent="0">
              <a:buNone/>
            </a:pPr>
            <a:endParaRPr lang="en-US" dirty="0" smtClean="0"/>
          </a:p>
          <a:p>
            <a:r>
              <a:rPr lang="en-US" sz="2400" dirty="0" smtClean="0"/>
              <a:t>This study’s objectives consist of constructing a clustered VM environment that is scalable according to job demand and which yields consistent dock results.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system is to be tested, packaged, and deployed on the PRAGMA grid. This will provide sufficient computing resources to perform a full-scale docking project of large protein databases.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304800"/>
            <a:ext cx="859155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Week</a:t>
            </a:r>
            <a:r>
              <a:rPr lang="en-US" dirty="0" smtClean="0"/>
              <a:t>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066800"/>
            <a:ext cx="8595360" cy="4937760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Tested dock using test suite and compared results. We are close yet there is some discrepancy.</a:t>
            </a:r>
          </a:p>
          <a:p>
            <a:r>
              <a:rPr lang="en-US" sz="2800" dirty="0" smtClean="0"/>
              <a:t>Resolved </a:t>
            </a:r>
            <a:r>
              <a:rPr lang="en-US" sz="2800" dirty="0" smtClean="0"/>
              <a:t>dock+MPI run issues such that jobs are sent to all machines and energy score results are consistent across the cluster (both for grid- and amber-based docking).</a:t>
            </a:r>
          </a:p>
          <a:p>
            <a:r>
              <a:rPr lang="en-US" sz="2800" dirty="0" smtClean="0"/>
              <a:t>Tried </a:t>
            </a:r>
            <a:r>
              <a:rPr lang="en-US" sz="2800" dirty="0" smtClean="0"/>
              <a:t>compiling several input ligand files into one and running against a single receptor, results seem ok.</a:t>
            </a:r>
          </a:p>
          <a:p>
            <a:r>
              <a:rPr lang="en-US" sz="2800" dirty="0" smtClean="0"/>
              <a:t>There </a:t>
            </a:r>
            <a:r>
              <a:rPr lang="en-US" sz="2800" dirty="0" smtClean="0"/>
              <a:t>are occasional firewall issues that cause MPI to not send jobs to all nodes</a:t>
            </a:r>
            <a:endParaRPr lang="en-US" sz="2800" dirty="0"/>
          </a:p>
          <a:p>
            <a:r>
              <a:rPr lang="en-US" sz="2800" dirty="0" smtClean="0"/>
              <a:t>Experienced </a:t>
            </a:r>
            <a:r>
              <a:rPr lang="en-US" sz="2800" dirty="0" smtClean="0"/>
              <a:t>some problems with files changing back to default on their own.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52400"/>
            <a:ext cx="859155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Future Plans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775191"/>
            <a:ext cx="8229600" cy="39398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320" y="1371600"/>
            <a:ext cx="859536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Find a permanent solution to firewall issues (firewall is turned off now, but need a long-term solution once it’s in the cluster).</a:t>
            </a:r>
          </a:p>
          <a:p>
            <a:endParaRPr lang="en-US" sz="2800" dirty="0" smtClean="0"/>
          </a:p>
          <a:p>
            <a:r>
              <a:rPr lang="en-US" sz="2800" dirty="0" smtClean="0"/>
              <a:t>Fix </a:t>
            </a:r>
            <a:r>
              <a:rPr lang="en-US" sz="2800" dirty="0" smtClean="0"/>
              <a:t>scripts to prevent defaulting dock input files whenever an error occurs.</a:t>
            </a:r>
          </a:p>
          <a:p>
            <a:endParaRPr lang="en-US" sz="2800" dirty="0" smtClean="0"/>
          </a:p>
          <a:p>
            <a:r>
              <a:rPr lang="en-US" sz="2800" dirty="0" smtClean="0"/>
              <a:t>Determine </a:t>
            </a:r>
            <a:r>
              <a:rPr lang="en-US" sz="2800" dirty="0" smtClean="0"/>
              <a:t>if energy score discrepancies are significant and if they can be easily dealt with (i.e., is it an offset?). If not, look into other types of compilers to use with dock.</a:t>
            </a:r>
          </a:p>
          <a:p>
            <a:endParaRPr lang="en-US" sz="2800" dirty="0" smtClean="0"/>
          </a:p>
          <a:p>
            <a:r>
              <a:rPr lang="en-US" sz="2800" dirty="0" smtClean="0"/>
              <a:t>Open </a:t>
            </a:r>
            <a:r>
              <a:rPr lang="en-US" sz="2800" dirty="0" smtClean="0"/>
              <a:t>MPI currently sends all jobs to all nodes. Although this has been useful as a test for result consistency on the cluster, we need to find a way to distribute jobs to nodes according to available processing power.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24478" y="31989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7129" y="22826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609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This Week: Kyoto!</a:t>
            </a:r>
            <a:endParaRPr lang="en-US" sz="4000" dirty="0"/>
          </a:p>
        </p:txBody>
      </p:sp>
      <p:pic>
        <p:nvPicPr>
          <p:cNvPr id="3" name="Picture 2" descr="DSCN064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4813773"/>
            <a:ext cx="2743200" cy="2057400"/>
          </a:xfrm>
          <a:prstGeom prst="rect">
            <a:avLst/>
          </a:prstGeom>
        </p:spPr>
      </p:pic>
      <p:pic>
        <p:nvPicPr>
          <p:cNvPr id="4" name="Picture 3" descr="DSCN061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743200" y="5303100"/>
            <a:ext cx="1589490" cy="1566822"/>
          </a:xfrm>
          <a:prstGeom prst="rect">
            <a:avLst/>
          </a:prstGeom>
        </p:spPr>
      </p:pic>
      <p:pic>
        <p:nvPicPr>
          <p:cNvPr id="5" name="Picture 4" descr="DSCN0775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743200" y="2667000"/>
            <a:ext cx="3581400" cy="2686050"/>
          </a:xfrm>
          <a:prstGeom prst="rect">
            <a:avLst/>
          </a:prstGeom>
        </p:spPr>
      </p:pic>
      <p:pic>
        <p:nvPicPr>
          <p:cNvPr id="6" name="Picture 5" descr="DSCN0780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299200" y="4724400"/>
            <a:ext cx="2844800" cy="2133600"/>
          </a:xfrm>
          <a:prstGeom prst="rect">
            <a:avLst/>
          </a:prstGeom>
        </p:spPr>
      </p:pic>
      <p:pic>
        <p:nvPicPr>
          <p:cNvPr id="7" name="Picture 6" descr="DSCN0739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324600" y="2819400"/>
            <a:ext cx="2834640" cy="1905000"/>
          </a:xfrm>
          <a:prstGeom prst="rect">
            <a:avLst/>
          </a:prstGeom>
        </p:spPr>
      </p:pic>
      <p:pic>
        <p:nvPicPr>
          <p:cNvPr id="8" name="Picture 7" descr="DSCN0675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43401" y="5353762"/>
            <a:ext cx="1981200" cy="1504238"/>
          </a:xfrm>
          <a:prstGeom prst="rect">
            <a:avLst/>
          </a:prstGeom>
        </p:spPr>
      </p:pic>
      <p:pic>
        <p:nvPicPr>
          <p:cNvPr id="9" name="Picture 8" descr="DSCN0813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762250"/>
            <a:ext cx="2743200" cy="2057400"/>
          </a:xfrm>
          <a:prstGeom prst="rect">
            <a:avLst/>
          </a:prstGeom>
        </p:spPr>
      </p:pic>
      <p:pic>
        <p:nvPicPr>
          <p:cNvPr id="10" name="Picture 9" descr="DSCN0860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187" y="765140"/>
            <a:ext cx="2739013" cy="2054260"/>
          </a:xfrm>
          <a:prstGeom prst="rect">
            <a:avLst/>
          </a:prstGeom>
        </p:spPr>
      </p:pic>
      <p:pic>
        <p:nvPicPr>
          <p:cNvPr id="11" name="Picture 10" descr="DSCN0880.JP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743200" y="762000"/>
            <a:ext cx="3505200" cy="2057400"/>
          </a:xfrm>
          <a:prstGeom prst="rect">
            <a:avLst/>
          </a:prstGeom>
        </p:spPr>
      </p:pic>
      <p:pic>
        <p:nvPicPr>
          <p:cNvPr id="14" name="Picture 13" descr="DSCN0879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172200" y="762000"/>
            <a:ext cx="29718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52400"/>
            <a:ext cx="8591550" cy="685799"/>
          </a:xfrm>
        </p:spPr>
        <p:txBody>
          <a:bodyPr>
            <a:noAutofit/>
          </a:bodyPr>
          <a:lstStyle/>
          <a:p>
            <a:r>
              <a:rPr lang="en-US" sz="4000" dirty="0" smtClean="0"/>
              <a:t>Acknowledgments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914400"/>
            <a:ext cx="8595360" cy="5638800"/>
          </a:xfrm>
        </p:spPr>
        <p:txBody>
          <a:bodyPr>
            <a:noAutofit/>
          </a:bodyPr>
          <a:lstStyle/>
          <a:p>
            <a:r>
              <a:rPr lang="en-US" sz="1900" dirty="0" smtClean="0"/>
              <a:t>Mentors</a:t>
            </a:r>
          </a:p>
          <a:p>
            <a:pPr lvl="1"/>
            <a:r>
              <a:rPr lang="en-US" sz="1900" dirty="0" smtClean="0"/>
              <a:t>Dr. Jason Haga, UC San Diego Bioengineering</a:t>
            </a:r>
          </a:p>
          <a:p>
            <a:pPr lvl="1"/>
            <a:r>
              <a:rPr lang="en-US" sz="1900" dirty="0" smtClean="0"/>
              <a:t>Dr. Kohei Ichikawa, Nara Institute of Science and Technology </a:t>
            </a:r>
          </a:p>
          <a:p>
            <a:r>
              <a:rPr lang="en-US" sz="1900" dirty="0" smtClean="0"/>
              <a:t>UCSD PRIME Program</a:t>
            </a:r>
          </a:p>
          <a:p>
            <a:pPr lvl="1"/>
            <a:r>
              <a:rPr lang="en-US" sz="1900" dirty="0" smtClean="0"/>
              <a:t>Teri Simas</a:t>
            </a:r>
          </a:p>
          <a:p>
            <a:pPr lvl="1"/>
            <a:r>
              <a:rPr lang="en-US" sz="1900" dirty="0" smtClean="0"/>
              <a:t>Jim Galvin</a:t>
            </a:r>
          </a:p>
          <a:p>
            <a:pPr lvl="1"/>
            <a:r>
              <a:rPr lang="en-US" sz="1900" dirty="0" smtClean="0"/>
              <a:t>Dr. Gabrielle </a:t>
            </a:r>
            <a:r>
              <a:rPr lang="en-US" sz="1900" dirty="0" err="1" smtClean="0"/>
              <a:t>Wienhausen</a:t>
            </a:r>
            <a:endParaRPr lang="en-US" sz="1900" dirty="0" smtClean="0"/>
          </a:p>
          <a:p>
            <a:pPr lvl="1"/>
            <a:r>
              <a:rPr lang="en-US" sz="1900" dirty="0" smtClean="0"/>
              <a:t>Dr. Peter Arzberger</a:t>
            </a:r>
          </a:p>
          <a:p>
            <a:pPr lvl="1"/>
            <a:r>
              <a:rPr lang="en-US" sz="1900" dirty="0" smtClean="0"/>
              <a:t>Tricia Taylor</a:t>
            </a:r>
          </a:p>
          <a:p>
            <a:r>
              <a:rPr lang="en-US" sz="1900" dirty="0" smtClean="0"/>
              <a:t>Funding</a:t>
            </a:r>
          </a:p>
          <a:p>
            <a:pPr lvl="1"/>
            <a:r>
              <a:rPr lang="en-US" sz="1900" dirty="0" smtClean="0"/>
              <a:t>NAIST</a:t>
            </a:r>
          </a:p>
          <a:p>
            <a:pPr lvl="2"/>
            <a:r>
              <a:rPr lang="en-US" sz="1900" dirty="0" smtClean="0"/>
              <a:t>Japanese Student Services Organization (JASSO) </a:t>
            </a:r>
          </a:p>
          <a:p>
            <a:pPr lvl="1"/>
            <a:r>
              <a:rPr lang="en-US" sz="1900" dirty="0" smtClean="0"/>
              <a:t>PRIME</a:t>
            </a:r>
          </a:p>
          <a:p>
            <a:pPr lvl="2"/>
            <a:r>
              <a:rPr lang="en-US" sz="1900" dirty="0" smtClean="0"/>
              <a:t>PRIME alumna Haley Hunter-Zinck</a:t>
            </a:r>
          </a:p>
          <a:p>
            <a:pPr lvl="2"/>
            <a:r>
              <a:rPr lang="en-US" sz="1900" dirty="0" smtClean="0"/>
              <a:t>National Science Foundation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8815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610</TotalTime>
  <Words>416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Soho</vt:lpstr>
      <vt:lpstr>Configuration and Deployment of a scalable virtual machine cluster for molecular docking</vt:lpstr>
      <vt:lpstr>Overview</vt:lpstr>
      <vt:lpstr>Week 3:</vt:lpstr>
      <vt:lpstr>Future Plans</vt:lpstr>
      <vt:lpstr>This Week: Kyoto!</vt:lpstr>
      <vt:lpstr>Acknowledgments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Screening for High Specificity Inhibitors of SSH-2</dc:title>
  <dc:creator>JW</dc:creator>
  <cp:lastModifiedBy>Teri Simas</cp:lastModifiedBy>
  <cp:revision>80</cp:revision>
  <dcterms:created xsi:type="dcterms:W3CDTF">2012-06-28T11:40:14Z</dcterms:created>
  <dcterms:modified xsi:type="dcterms:W3CDTF">2013-07-18T17:18:46Z</dcterms:modified>
</cp:coreProperties>
</file>