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0"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ACDB3CC-F982-40F9-8DD6-BCC9AFBF44BD}" type="datetime1">
              <a:rPr lang="en-US" smtClean="0"/>
              <a:pPr/>
              <a:t>7/30/2013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AC5B1FEA-406A-7749-A5C3-DDCB5F67A4C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Date Placeholder 3"/>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4DDAE5B-B07C-441A-8026-C23A427A74DC}" type="datetime1">
              <a:rPr lang="en-US" smtClean="0"/>
              <a:pPr/>
              <a:t>7/30/2013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dirty="0"/>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D11B8-38B1-498E-A757-0CDDCF65342B}" type="slidenum">
              <a:rPr lang="en-US" smtClean="0"/>
              <a:pPr/>
              <a:t>‹#›</a:t>
            </a:fld>
            <a:endParaRPr lang="en-US" dirty="0"/>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8E7311E-2C9A-4FDB-86CC-A99CECE4506D}" type="datetimeFigureOut">
              <a:rPr lang="en-US" smtClean="0"/>
              <a:pPr/>
              <a:t>7/30/2013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D11B8-38B1-498E-A757-0CDDCF65342B}" type="slidenum">
              <a:rPr lang="en-US" smtClean="0"/>
              <a:pPr/>
              <a:t>‹#›</a:t>
            </a:fld>
            <a:endParaRPr lang="en-US" dirty="0"/>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7311E-2C9A-4FDB-86CC-A99CECE4506D}" type="datetimeFigureOut">
              <a:rPr lang="en-US" smtClean="0"/>
              <a:pPr/>
              <a:t>7/30/2013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7/30/2013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7/30/2013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dirty="0"/>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8E7311E-2C9A-4FDB-86CC-A99CECE4506D}" type="datetimeFigureOut">
              <a:rPr lang="en-US" smtClean="0"/>
              <a:pPr/>
              <a:t>7/30/2013</a:t>
            </a:fld>
            <a:endParaRPr lang="en-US" dirty="0"/>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2C8D11B8-38B1-498E-A757-0CDDCF6534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3323" y="4362450"/>
            <a:ext cx="5120640" cy="1581150"/>
          </a:xfrm>
        </p:spPr>
        <p:txBody>
          <a:bodyPr>
            <a:normAutofit/>
          </a:bodyPr>
          <a:lstStyle/>
          <a:p>
            <a:r>
              <a:rPr lang="en-US" dirty="0" smtClean="0"/>
              <a:t>Nara Institute of Science and Technology, Nara Prefecture, Japan</a:t>
            </a:r>
            <a:endParaRPr lang="en-US" dirty="0"/>
          </a:p>
        </p:txBody>
      </p:sp>
      <p:sp>
        <p:nvSpPr>
          <p:cNvPr id="2" name="Title 1"/>
          <p:cNvSpPr>
            <a:spLocks noGrp="1"/>
          </p:cNvSpPr>
          <p:nvPr>
            <p:ph type="title"/>
          </p:nvPr>
        </p:nvSpPr>
        <p:spPr>
          <a:xfrm>
            <a:off x="3581400" y="1124712"/>
            <a:ext cx="5410200" cy="2304288"/>
          </a:xfrm>
        </p:spPr>
        <p:txBody>
          <a:bodyPr>
            <a:noAutofit/>
          </a:bodyPr>
          <a:lstStyle/>
          <a:p>
            <a:pPr lvl="0"/>
            <a:r>
              <a:rPr lang="en-US" sz="3200" dirty="0" smtClean="0"/>
              <a:t>Configuration and Deployment of a scalable virtual machine cluster for molecular docking</a:t>
            </a:r>
            <a:endParaRPr lang="en-US" sz="3200" dirty="0"/>
          </a:p>
        </p:txBody>
      </p:sp>
      <p:sp>
        <p:nvSpPr>
          <p:cNvPr id="4" name="TextBox 3"/>
          <p:cNvSpPr txBox="1"/>
          <p:nvPr/>
        </p:nvSpPr>
        <p:spPr>
          <a:xfrm>
            <a:off x="6477000" y="6019800"/>
            <a:ext cx="2514600" cy="646331"/>
          </a:xfrm>
          <a:prstGeom prst="rect">
            <a:avLst/>
          </a:prstGeom>
          <a:noFill/>
        </p:spPr>
        <p:txBody>
          <a:bodyPr wrap="square" rtlCol="0">
            <a:spAutoFit/>
          </a:bodyPr>
          <a:lstStyle/>
          <a:p>
            <a:pPr algn="r"/>
            <a:r>
              <a:rPr lang="en-US" dirty="0" smtClean="0"/>
              <a:t>Karen Rodriguez</a:t>
            </a:r>
          </a:p>
          <a:p>
            <a:pPr algn="r"/>
            <a:r>
              <a:rPr lang="en-US" dirty="0"/>
              <a:t>7</a:t>
            </a:r>
            <a:r>
              <a:rPr lang="en-US" dirty="0" smtClean="0"/>
              <a:t>/31/2013</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lstStyle/>
          <a:p>
            <a:r>
              <a:rPr lang="en-US" sz="4000" dirty="0" smtClean="0"/>
              <a:t>Overview</a:t>
            </a:r>
            <a:endParaRPr lang="en-US" dirty="0"/>
          </a:p>
        </p:txBody>
      </p:sp>
      <p:sp>
        <p:nvSpPr>
          <p:cNvPr id="3" name="Content Placeholder 2"/>
          <p:cNvSpPr>
            <a:spLocks noGrp="1"/>
          </p:cNvSpPr>
          <p:nvPr>
            <p:ph sz="quarter" idx="13"/>
          </p:nvPr>
        </p:nvSpPr>
        <p:spPr>
          <a:xfrm>
            <a:off x="274320" y="1143000"/>
            <a:ext cx="8595360" cy="5257800"/>
          </a:xfrm>
        </p:spPr>
        <p:txBody>
          <a:bodyPr>
            <a:noAutofit/>
          </a:bodyPr>
          <a:lstStyle/>
          <a:p>
            <a:r>
              <a:rPr lang="en-US" sz="2400" dirty="0" smtClean="0"/>
              <a:t>Virtual machines (VMs) have been observed to yield molecular docking results that are far more consistent than those obtained from a grid configuration.</a:t>
            </a:r>
          </a:p>
          <a:p>
            <a:pPr lvl="1"/>
            <a:endParaRPr lang="en-US" sz="800" dirty="0" smtClean="0"/>
          </a:p>
          <a:p>
            <a:pPr lvl="1"/>
            <a:r>
              <a:rPr lang="en-US" dirty="0" smtClean="0"/>
              <a:t>Inhomogeneous </a:t>
            </a:r>
            <a:r>
              <a:rPr lang="en-US" dirty="0" smtClean="0"/>
              <a:t>results  obtained from a grid are thought to be due to physical differences in the cluster’s components. This is eliminated by creating and networking cloned VMs. </a:t>
            </a:r>
          </a:p>
          <a:p>
            <a:pPr marL="170752" lvl="1" indent="0">
              <a:buNone/>
            </a:pPr>
            <a:endParaRPr lang="en-US" sz="800" dirty="0" smtClean="0"/>
          </a:p>
          <a:p>
            <a:r>
              <a:rPr lang="en-US" sz="2400" dirty="0" smtClean="0"/>
              <a:t>This study’s objectives consist of constructing a clustered VM environment that is scalable according to job demand and which yields consistent dock results. </a:t>
            </a:r>
          </a:p>
          <a:p>
            <a:pPr lvl="1"/>
            <a:endParaRPr lang="en-US" sz="800" dirty="0" smtClean="0"/>
          </a:p>
          <a:p>
            <a:pPr lvl="1"/>
            <a:r>
              <a:rPr lang="en-US" dirty="0" smtClean="0"/>
              <a:t>This </a:t>
            </a:r>
            <a:r>
              <a:rPr lang="en-US" dirty="0" smtClean="0"/>
              <a:t>system is to be tested, packaged, and deployed on the PRAGMA grid. This will provide sufficient computing resources to perform a full-scale docking project of large protein databases.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762000"/>
          </a:xfrm>
        </p:spPr>
        <p:txBody>
          <a:bodyPr>
            <a:normAutofit/>
          </a:bodyPr>
          <a:lstStyle/>
          <a:p>
            <a:r>
              <a:rPr lang="en-US" sz="4000" dirty="0" smtClean="0"/>
              <a:t>Week</a:t>
            </a:r>
            <a:r>
              <a:rPr lang="en-US" dirty="0" smtClean="0"/>
              <a:t> 5:</a:t>
            </a:r>
            <a:endParaRPr lang="en-US" dirty="0"/>
          </a:p>
        </p:txBody>
      </p:sp>
      <p:sp>
        <p:nvSpPr>
          <p:cNvPr id="3" name="Content Placeholder 2"/>
          <p:cNvSpPr>
            <a:spLocks noGrp="1"/>
          </p:cNvSpPr>
          <p:nvPr>
            <p:ph sz="quarter" idx="13"/>
          </p:nvPr>
        </p:nvSpPr>
        <p:spPr>
          <a:xfrm>
            <a:off x="274320" y="914400"/>
            <a:ext cx="8595360" cy="4937760"/>
          </a:xfrm>
        </p:spPr>
        <p:txBody>
          <a:bodyPr>
            <a:noAutofit/>
          </a:bodyPr>
          <a:lstStyle/>
          <a:p>
            <a:r>
              <a:rPr lang="en-US" sz="2100" dirty="0" smtClean="0"/>
              <a:t>Created a new VM with CentOS 5.9 (gcc version 4.2.1). Installed MPICH and Dock 6.2 on it and cloned a slave.</a:t>
            </a:r>
          </a:p>
          <a:p>
            <a:pPr lvl="1"/>
            <a:endParaRPr lang="en-US" sz="600" i="1" dirty="0" smtClean="0"/>
          </a:p>
          <a:p>
            <a:pPr lvl="1"/>
            <a:r>
              <a:rPr lang="en-US" i="1" dirty="0" smtClean="0"/>
              <a:t>The </a:t>
            </a:r>
            <a:r>
              <a:rPr lang="en-US" i="1" dirty="0" smtClean="0"/>
              <a:t>purpose of this was to see if this older gcc version can improve scores.</a:t>
            </a:r>
          </a:p>
          <a:p>
            <a:endParaRPr lang="en-US" sz="600" dirty="0" smtClean="0"/>
          </a:p>
          <a:p>
            <a:r>
              <a:rPr lang="en-US" sz="2100" dirty="0" smtClean="0"/>
              <a:t>Tested </a:t>
            </a:r>
            <a:r>
              <a:rPr lang="en-US" sz="2100" dirty="0" smtClean="0"/>
              <a:t>Dock against data from a previous PRIME student (Wen-wai Yim) and Dock Test suite. Results match her physical cluster results and some of her virtual cluster testing.</a:t>
            </a:r>
          </a:p>
          <a:p>
            <a:endParaRPr lang="en-US" sz="600" dirty="0" smtClean="0"/>
          </a:p>
          <a:p>
            <a:r>
              <a:rPr lang="en-US" sz="2100" dirty="0" smtClean="0"/>
              <a:t>Contacted </a:t>
            </a:r>
            <a:r>
              <a:rPr lang="en-US" sz="2100" dirty="0" smtClean="0"/>
              <a:t>PRAGMA administration for help with a VM-deploying test (using one of the older VM’s with CentOS 6.4, Dock 6.6, gcc 4.7.7) before deploying the ones we are currently testing and will be using (with CentOS 5.9, Dock 6.2, gcc 4.1.2).</a:t>
            </a:r>
          </a:p>
          <a:p>
            <a:pPr lvl="1"/>
            <a:endParaRPr lang="en-US" sz="600" dirty="0" smtClean="0"/>
          </a:p>
          <a:p>
            <a:pPr lvl="1"/>
            <a:r>
              <a:rPr lang="en-US" dirty="0" smtClean="0"/>
              <a:t>Details </a:t>
            </a:r>
            <a:r>
              <a:rPr lang="en-US" dirty="0" smtClean="0"/>
              <a:t>are to be discussed over a Skype meeting to be scheduled.</a:t>
            </a:r>
          </a:p>
          <a:p>
            <a:endParaRPr lang="en-US" sz="600" dirty="0" smtClean="0"/>
          </a:p>
          <a:p>
            <a:r>
              <a:rPr lang="en-US" sz="2100" dirty="0" smtClean="0"/>
              <a:t>Investigated </a:t>
            </a:r>
            <a:r>
              <a:rPr lang="en-US" sz="2100" dirty="0" smtClean="0"/>
              <a:t>use of Virtual Private Network (VPN) and n2n applications for virtual networking (to be used once the virtual machines have been deployed on PRAGMA).</a:t>
            </a:r>
          </a:p>
          <a:p>
            <a:endParaRPr lang="en-US" dirty="0"/>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0"/>
            <a:ext cx="8591550" cy="914400"/>
          </a:xfrm>
        </p:spPr>
        <p:txBody>
          <a:bodyPr>
            <a:normAutofit/>
          </a:bodyPr>
          <a:lstStyle/>
          <a:p>
            <a:r>
              <a:rPr lang="en-US" sz="4000" dirty="0" smtClean="0"/>
              <a:t>Future Plans</a:t>
            </a:r>
            <a:endParaRPr lang="en-US" sz="4000" dirty="0"/>
          </a:p>
        </p:txBody>
      </p:sp>
      <p:sp>
        <p:nvSpPr>
          <p:cNvPr id="3" name="Content Placeholder 2"/>
          <p:cNvSpPr>
            <a:spLocks noGrp="1"/>
          </p:cNvSpPr>
          <p:nvPr>
            <p:ph sz="quarter" idx="13"/>
          </p:nvPr>
        </p:nvSpPr>
        <p:spPr>
          <a:xfrm>
            <a:off x="457200" y="1775191"/>
            <a:ext cx="8229600" cy="3939809"/>
          </a:xfrm>
        </p:spPr>
        <p:txBody>
          <a:bodyPr>
            <a:normAutofit/>
          </a:bodyPr>
          <a:lstStyle/>
          <a:p>
            <a:endParaRPr lang="en-US" dirty="0" smtClean="0"/>
          </a:p>
          <a:p>
            <a:endParaRPr lang="en-US" dirty="0" smtClean="0"/>
          </a:p>
          <a:p>
            <a:pPr marL="0" indent="0">
              <a:buNone/>
            </a:pPr>
            <a:endParaRPr lang="en-US" dirty="0"/>
          </a:p>
        </p:txBody>
      </p:sp>
      <p:sp>
        <p:nvSpPr>
          <p:cNvPr id="4" name="Content Placeholder 2"/>
          <p:cNvSpPr txBox="1">
            <a:spLocks/>
          </p:cNvSpPr>
          <p:nvPr/>
        </p:nvSpPr>
        <p:spPr>
          <a:xfrm>
            <a:off x="274320" y="1371600"/>
            <a:ext cx="8595360" cy="4648200"/>
          </a:xfrm>
          <a:prstGeom prst="rect">
            <a:avLst/>
          </a:prstGeom>
        </p:spPr>
        <p:txBody>
          <a:bodyPr vert="horz" lIns="91440" tIns="45720" rIns="91440" bIns="45720" rtlCol="0">
            <a:norm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800" dirty="0" smtClean="0"/>
          </a:p>
          <a:p>
            <a:endParaRPr lang="en-US" sz="2800" dirty="0"/>
          </a:p>
          <a:p>
            <a:pPr marL="0" indent="0">
              <a:buNone/>
            </a:pPr>
            <a:endParaRPr lang="en-US" sz="2800" dirty="0"/>
          </a:p>
        </p:txBody>
      </p:sp>
      <p:sp>
        <p:nvSpPr>
          <p:cNvPr id="5" name="TextBox 4"/>
          <p:cNvSpPr txBox="1"/>
          <p:nvPr/>
        </p:nvSpPr>
        <p:spPr>
          <a:xfrm>
            <a:off x="3424478" y="3198926"/>
            <a:ext cx="184666" cy="369332"/>
          </a:xfrm>
          <a:prstGeom prst="rect">
            <a:avLst/>
          </a:prstGeom>
          <a:noFill/>
        </p:spPr>
        <p:txBody>
          <a:bodyPr wrap="none" rtlCol="0">
            <a:spAutoFit/>
          </a:bodyPr>
          <a:lstStyle/>
          <a:p>
            <a:endParaRPr lang="en-US" dirty="0"/>
          </a:p>
        </p:txBody>
      </p:sp>
      <p:sp>
        <p:nvSpPr>
          <p:cNvPr id="6" name="TextBox 5"/>
          <p:cNvSpPr txBox="1"/>
          <p:nvPr/>
        </p:nvSpPr>
        <p:spPr>
          <a:xfrm>
            <a:off x="1897129" y="2282651"/>
            <a:ext cx="184666" cy="369332"/>
          </a:xfrm>
          <a:prstGeom prst="rect">
            <a:avLst/>
          </a:prstGeom>
          <a:noFill/>
        </p:spPr>
        <p:txBody>
          <a:bodyPr wrap="none" rtlCol="0">
            <a:spAutoFit/>
          </a:bodyPr>
          <a:lstStyle/>
          <a:p>
            <a:endParaRPr lang="en-US" dirty="0"/>
          </a:p>
        </p:txBody>
      </p:sp>
      <p:sp>
        <p:nvSpPr>
          <p:cNvPr id="7" name="Content Placeholder 2"/>
          <p:cNvSpPr txBox="1">
            <a:spLocks/>
          </p:cNvSpPr>
          <p:nvPr/>
        </p:nvSpPr>
        <p:spPr>
          <a:xfrm>
            <a:off x="274320" y="10668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400" dirty="0" smtClean="0"/>
          </a:p>
          <a:p>
            <a:pPr marL="170752" lvl="1" indent="0">
              <a:buFont typeface="Arial" pitchFamily="34" charset="0"/>
              <a:buNone/>
            </a:pPr>
            <a:endParaRPr lang="en-US" dirty="0" smtClean="0"/>
          </a:p>
          <a:p>
            <a:pPr marL="0" indent="0">
              <a:buFont typeface="Arial" pitchFamily="34" charset="0"/>
              <a:buNone/>
            </a:pPr>
            <a:endParaRPr lang="en-US" sz="2800" dirty="0" smtClean="0"/>
          </a:p>
        </p:txBody>
      </p:sp>
      <p:sp>
        <p:nvSpPr>
          <p:cNvPr id="8" name="Content Placeholder 2"/>
          <p:cNvSpPr txBox="1">
            <a:spLocks/>
          </p:cNvSpPr>
          <p:nvPr/>
        </p:nvSpPr>
        <p:spPr>
          <a:xfrm>
            <a:off x="426720" y="12192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400" dirty="0"/>
          </a:p>
        </p:txBody>
      </p:sp>
      <p:sp>
        <p:nvSpPr>
          <p:cNvPr id="9" name="Content Placeholder 2"/>
          <p:cNvSpPr txBox="1">
            <a:spLocks/>
          </p:cNvSpPr>
          <p:nvPr/>
        </p:nvSpPr>
        <p:spPr>
          <a:xfrm>
            <a:off x="304800" y="9144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r>
              <a:rPr lang="en-US" dirty="0" smtClean="0"/>
              <a:t>Deploy test VM on PRAGMA. A slave VM image is to be distributed to PRAGMA clusters enabled to support KVM-based machines while a master VM will be sent only to the Rocks cluster.</a:t>
            </a:r>
          </a:p>
          <a:p>
            <a:pPr lvl="1"/>
            <a:endParaRPr lang="en-US" sz="600" dirty="0" smtClean="0"/>
          </a:p>
          <a:p>
            <a:pPr lvl="1"/>
            <a:r>
              <a:rPr lang="en-US" dirty="0" smtClean="0"/>
              <a:t>Need </a:t>
            </a:r>
            <a:r>
              <a:rPr lang="en-US" dirty="0" smtClean="0"/>
              <a:t>to write VM deployment, installation and configuration instructions for administrators of clusters that will receive these VMs. </a:t>
            </a:r>
          </a:p>
          <a:p>
            <a:pPr lvl="1"/>
            <a:endParaRPr lang="en-US" sz="600" dirty="0" smtClean="0"/>
          </a:p>
          <a:p>
            <a:pPr lvl="1"/>
            <a:r>
              <a:rPr lang="en-US" dirty="0" smtClean="0"/>
              <a:t>Each </a:t>
            </a:r>
            <a:r>
              <a:rPr lang="en-US" dirty="0" smtClean="0"/>
              <a:t>machine will require network configuration to optimize its operation in its respective environment. Virtual networking will also be configured later through VPN applications.</a:t>
            </a:r>
          </a:p>
          <a:p>
            <a:pPr lvl="1"/>
            <a:endParaRPr lang="en-US" sz="600" dirty="0" smtClean="0"/>
          </a:p>
          <a:p>
            <a:pPr lvl="1"/>
            <a:r>
              <a:rPr lang="en-US" dirty="0" smtClean="0"/>
              <a:t>An </a:t>
            </a:r>
            <a:r>
              <a:rPr lang="en-US" dirty="0" smtClean="0"/>
              <a:t>MPICH+Dock run will be tested on this setup to verify that it works and to troubleshoot any issues that may arise.</a:t>
            </a:r>
          </a:p>
          <a:p>
            <a:endParaRPr lang="en-US" sz="600" dirty="0" smtClean="0"/>
          </a:p>
          <a:p>
            <a:r>
              <a:rPr lang="en-US" dirty="0" smtClean="0"/>
              <a:t>Remove </a:t>
            </a:r>
            <a:r>
              <a:rPr lang="en-US" dirty="0" smtClean="0"/>
              <a:t>the deployed test machines and deploy the working VM’s (with downgraded OS and gcc) to PRAGMA. Configure addresses according to environment and virtual networking.</a:t>
            </a:r>
          </a:p>
          <a:p>
            <a:pPr lvl="1"/>
            <a:endParaRPr lang="en-US" sz="600" dirty="0" smtClean="0"/>
          </a:p>
          <a:p>
            <a:pPr lvl="1"/>
            <a:r>
              <a:rPr lang="en-US" dirty="0" smtClean="0"/>
              <a:t>Begin </a:t>
            </a:r>
            <a:r>
              <a:rPr lang="en-US" dirty="0" smtClean="0"/>
              <a:t>implementation of elastic cloud options.</a:t>
            </a:r>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SCN0987.JPG"/>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5029200" y="3771900"/>
            <a:ext cx="4114800" cy="3086100"/>
          </a:xfrm>
          <a:prstGeom prst="rect">
            <a:avLst/>
          </a:prstGeom>
        </p:spPr>
      </p:pic>
      <p:sp>
        <p:nvSpPr>
          <p:cNvPr id="2" name="Title 1"/>
          <p:cNvSpPr>
            <a:spLocks noGrp="1"/>
          </p:cNvSpPr>
          <p:nvPr>
            <p:ph type="title"/>
          </p:nvPr>
        </p:nvSpPr>
        <p:spPr>
          <a:xfrm>
            <a:off x="276225" y="228601"/>
            <a:ext cx="8591550" cy="609600"/>
          </a:xfrm>
        </p:spPr>
        <p:txBody>
          <a:bodyPr>
            <a:noAutofit/>
          </a:bodyPr>
          <a:lstStyle/>
          <a:p>
            <a:r>
              <a:rPr lang="en-US" sz="4000" dirty="0" smtClean="0"/>
              <a:t>Kobe</a:t>
            </a:r>
            <a:endParaRPr lang="en-US" sz="4000" dirty="0"/>
          </a:p>
        </p:txBody>
      </p:sp>
      <p:pic>
        <p:nvPicPr>
          <p:cNvPr id="3" name="Picture 2" descr="DSCN0907.JPG"/>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0" y="3276600"/>
            <a:ext cx="1719072" cy="3581399"/>
          </a:xfrm>
          <a:prstGeom prst="rect">
            <a:avLst/>
          </a:prstGeom>
        </p:spPr>
      </p:pic>
      <p:pic>
        <p:nvPicPr>
          <p:cNvPr id="4" name="Picture 3" descr="DSCN0918.JPG"/>
          <p:cNvPicPr>
            <a:picLocks noChangeAspect="1"/>
          </p:cNvPicPr>
          <p:nvPr/>
        </p:nvPicPr>
        <p:blipFill rotWithShape="1">
          <a:blip r:embed="rId4" cstate="email">
            <a:extLst>
              <a:ext uri="{28A0092B-C50C-407E-A947-70E740481C1C}">
                <a14:useLocalDpi xmlns:a14="http://schemas.microsoft.com/office/drawing/2010/main" xmlns=""/>
              </a:ext>
            </a:extLst>
          </a:blip>
          <a:srcRect/>
          <a:stretch/>
        </p:blipFill>
        <p:spPr>
          <a:xfrm>
            <a:off x="5550408" y="838200"/>
            <a:ext cx="3593592" cy="2971800"/>
          </a:xfrm>
          <a:prstGeom prst="rect">
            <a:avLst/>
          </a:prstGeom>
        </p:spPr>
      </p:pic>
      <p:pic>
        <p:nvPicPr>
          <p:cNvPr id="5" name="Picture 4" descr="DSCN0925.JPG"/>
          <p:cNvPicPr>
            <a:picLocks noChangeAspect="1"/>
          </p:cNvPicPr>
          <p:nvPr/>
        </p:nvPicPr>
        <p:blipFill>
          <a:blip r:embed="rId5" cstate="email">
            <a:extLst>
              <a:ext uri="{28A0092B-C50C-407E-A947-70E740481C1C}">
                <a14:useLocalDpi xmlns:a14="http://schemas.microsoft.com/office/drawing/2010/main" xmlns=""/>
              </a:ext>
            </a:extLst>
          </a:blip>
          <a:stretch>
            <a:fillRect/>
          </a:stretch>
        </p:blipFill>
        <p:spPr>
          <a:xfrm>
            <a:off x="0" y="838200"/>
            <a:ext cx="3276600" cy="2457450"/>
          </a:xfrm>
          <a:prstGeom prst="rect">
            <a:avLst/>
          </a:prstGeom>
        </p:spPr>
      </p:pic>
      <p:pic>
        <p:nvPicPr>
          <p:cNvPr id="7" name="Picture 6" descr="DSCN0954.JPG"/>
          <p:cNvPicPr>
            <a:picLocks noChangeAspect="1"/>
          </p:cNvPicPr>
          <p:nvPr/>
        </p:nvPicPr>
        <p:blipFill rotWithShape="1">
          <a:blip r:embed="rId6" cstate="email">
            <a:extLst>
              <a:ext uri="{28A0092B-C50C-407E-A947-70E740481C1C}">
                <a14:useLocalDpi xmlns:a14="http://schemas.microsoft.com/office/drawing/2010/main" xmlns=""/>
              </a:ext>
            </a:extLst>
          </a:blip>
          <a:srcRect/>
          <a:stretch/>
        </p:blipFill>
        <p:spPr>
          <a:xfrm>
            <a:off x="3221736" y="838200"/>
            <a:ext cx="3026664" cy="3505200"/>
          </a:xfrm>
          <a:prstGeom prst="rect">
            <a:avLst/>
          </a:prstGeom>
        </p:spPr>
      </p:pic>
      <p:pic>
        <p:nvPicPr>
          <p:cNvPr id="8" name="Picture 7" descr="DSCN0983.JPG"/>
          <p:cNvPicPr>
            <a:picLocks noChangeAspect="1"/>
          </p:cNvPicPr>
          <p:nvPr/>
        </p:nvPicPr>
        <p:blipFill>
          <a:blip r:embed="rId7" cstate="email">
            <a:extLst>
              <a:ext uri="{28A0092B-C50C-407E-A947-70E740481C1C}">
                <a14:useLocalDpi xmlns:a14="http://schemas.microsoft.com/office/drawing/2010/main" xmlns=""/>
              </a:ext>
            </a:extLst>
          </a:blip>
          <a:stretch>
            <a:fillRect/>
          </a:stretch>
        </p:blipFill>
        <p:spPr>
          <a:xfrm>
            <a:off x="1701800" y="3276600"/>
            <a:ext cx="1727200" cy="1295400"/>
          </a:xfrm>
          <a:prstGeom prst="rect">
            <a:avLst/>
          </a:prstGeom>
        </p:spPr>
      </p:pic>
      <p:pic>
        <p:nvPicPr>
          <p:cNvPr id="6" name="Picture 5" descr="DSCN0930.JPG"/>
          <p:cNvPicPr>
            <a:picLocks noChangeAspect="1"/>
          </p:cNvPicPr>
          <p:nvPr/>
        </p:nvPicPr>
        <p:blipFill>
          <a:blip r:embed="rId8" cstate="email">
            <a:extLst>
              <a:ext uri="{28A0092B-C50C-407E-A947-70E740481C1C}">
                <a14:useLocalDpi xmlns:a14="http://schemas.microsoft.com/office/drawing/2010/main" xmlns=""/>
              </a:ext>
            </a:extLst>
          </a:blip>
          <a:stretch>
            <a:fillRect/>
          </a:stretch>
        </p:blipFill>
        <p:spPr>
          <a:xfrm>
            <a:off x="1676400" y="4343400"/>
            <a:ext cx="3352800" cy="25146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685799"/>
          </a:xfrm>
        </p:spPr>
        <p:txBody>
          <a:bodyPr>
            <a:noAutofit/>
          </a:bodyPr>
          <a:lstStyle/>
          <a:p>
            <a:r>
              <a:rPr lang="en-US" sz="4000" dirty="0" smtClean="0"/>
              <a:t>Acknowledgments</a:t>
            </a:r>
            <a:endParaRPr lang="en-US" sz="4000" dirty="0"/>
          </a:p>
        </p:txBody>
      </p:sp>
      <p:sp>
        <p:nvSpPr>
          <p:cNvPr id="3" name="Content Placeholder 2"/>
          <p:cNvSpPr>
            <a:spLocks noGrp="1"/>
          </p:cNvSpPr>
          <p:nvPr>
            <p:ph sz="quarter" idx="13"/>
          </p:nvPr>
        </p:nvSpPr>
        <p:spPr>
          <a:xfrm>
            <a:off x="274320" y="914400"/>
            <a:ext cx="8595360" cy="5638800"/>
          </a:xfrm>
        </p:spPr>
        <p:txBody>
          <a:bodyPr>
            <a:noAutofit/>
          </a:bodyPr>
          <a:lstStyle/>
          <a:p>
            <a:r>
              <a:rPr lang="en-US" sz="1900" dirty="0" smtClean="0"/>
              <a:t>Mentors</a:t>
            </a:r>
          </a:p>
          <a:p>
            <a:pPr lvl="1"/>
            <a:r>
              <a:rPr lang="en-US" sz="1900" dirty="0" smtClean="0"/>
              <a:t>Dr. Jason Haga, UC San Diego Bioengineering</a:t>
            </a:r>
          </a:p>
          <a:p>
            <a:pPr lvl="1"/>
            <a:r>
              <a:rPr lang="en-US" sz="1900" dirty="0" smtClean="0"/>
              <a:t>Dr. Kohei Ichikawa, Nara Institute of Science and Technology </a:t>
            </a:r>
          </a:p>
          <a:p>
            <a:r>
              <a:rPr lang="en-US" sz="1900" dirty="0" smtClean="0"/>
              <a:t>UCSD PRIME Program</a:t>
            </a:r>
          </a:p>
          <a:p>
            <a:pPr lvl="1"/>
            <a:r>
              <a:rPr lang="en-US" sz="1900" dirty="0" smtClean="0"/>
              <a:t>Teri Simas</a:t>
            </a:r>
          </a:p>
          <a:p>
            <a:pPr lvl="1"/>
            <a:r>
              <a:rPr lang="en-US" sz="1900" dirty="0" smtClean="0"/>
              <a:t>Jim Galvin</a:t>
            </a:r>
          </a:p>
          <a:p>
            <a:pPr lvl="1"/>
            <a:r>
              <a:rPr lang="en-US" sz="1900" dirty="0" smtClean="0"/>
              <a:t>Dr. Gabrielle Wienhausen</a:t>
            </a:r>
          </a:p>
          <a:p>
            <a:pPr lvl="1"/>
            <a:r>
              <a:rPr lang="en-US" sz="1900" dirty="0" smtClean="0"/>
              <a:t>Dr. Peter Arzberger</a:t>
            </a:r>
          </a:p>
          <a:p>
            <a:pPr lvl="1"/>
            <a:r>
              <a:rPr lang="en-US" sz="1900" dirty="0" smtClean="0"/>
              <a:t>Tricia Taylor</a:t>
            </a:r>
          </a:p>
          <a:p>
            <a:r>
              <a:rPr lang="en-US" sz="1900" dirty="0" smtClean="0"/>
              <a:t>Funding</a:t>
            </a:r>
          </a:p>
          <a:p>
            <a:pPr lvl="1"/>
            <a:r>
              <a:rPr lang="en-US" sz="1900" dirty="0" smtClean="0"/>
              <a:t>NAIST</a:t>
            </a:r>
          </a:p>
          <a:p>
            <a:pPr lvl="2"/>
            <a:r>
              <a:rPr lang="en-US" sz="1900" dirty="0" smtClean="0"/>
              <a:t>Japanese Student Services Organization (JASSO) </a:t>
            </a:r>
          </a:p>
          <a:p>
            <a:pPr lvl="1"/>
            <a:r>
              <a:rPr lang="en-US" sz="1900" dirty="0" smtClean="0"/>
              <a:t>PRIME</a:t>
            </a:r>
          </a:p>
          <a:p>
            <a:pPr lvl="2"/>
            <a:r>
              <a:rPr lang="en-US" sz="1900" dirty="0" smtClean="0"/>
              <a:t>PRIME alumna Haley Hunter-Zinck</a:t>
            </a:r>
          </a:p>
          <a:p>
            <a:pPr lvl="2"/>
            <a:r>
              <a:rPr lang="en-US" sz="1900" dirty="0" smtClean="0"/>
              <a:t>National Science Foundation</a:t>
            </a:r>
          </a:p>
        </p:txBody>
      </p:sp>
    </p:spTree>
    <p:extLst>
      <p:ext uri="{BB962C8B-B14F-4D97-AF65-F5344CB8AC3E}">
        <p14:creationId xmlns:p14="http://schemas.microsoft.com/office/powerpoint/2010/main" xmlns="" val="39881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784</TotalTime>
  <Words>504</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Soho</vt:lpstr>
      <vt:lpstr>Configuration and Deployment of a scalable virtual machine cluster for molecular docking</vt:lpstr>
      <vt:lpstr>Overview</vt:lpstr>
      <vt:lpstr>Week 5:</vt:lpstr>
      <vt:lpstr>Future Plans</vt:lpstr>
      <vt:lpstr>Kobe</vt:lpstr>
      <vt:lpstr>Acknowledgments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Screening for High Specificity Inhibitors of SSH-2</dc:title>
  <dc:creator>JW</dc:creator>
  <cp:lastModifiedBy>Teri Simas</cp:lastModifiedBy>
  <cp:revision>104</cp:revision>
  <dcterms:created xsi:type="dcterms:W3CDTF">2012-06-28T11:40:14Z</dcterms:created>
  <dcterms:modified xsi:type="dcterms:W3CDTF">2013-07-30T17:03:04Z</dcterms:modified>
</cp:coreProperties>
</file>