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sldIdLst>
    <p:sldId id="256" r:id="rId2"/>
    <p:sldId id="260" r:id="rId3"/>
    <p:sldId id="257" r:id="rId4"/>
    <p:sldId id="258" r:id="rId5"/>
    <p:sldId id="263"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132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Subtitle 2"/>
          <p:cNvSpPr>
            <a:spLocks noGrp="1"/>
          </p:cNvSpPr>
          <p:nvPr>
            <p:ph type="subTitle" idx="1"/>
          </p:nvPr>
        </p:nvSpPr>
        <p:spPr>
          <a:xfrm>
            <a:off x="3743323" y="3721473"/>
            <a:ext cx="5120640" cy="1581150"/>
          </a:xfrm>
        </p:spPr>
        <p:txBody>
          <a:bodyPr>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8ACDB3CC-F982-40F9-8DD6-BCC9AFBF44BD}" type="datetime1">
              <a:rPr lang="en-US" smtClean="0"/>
              <a:pPr/>
              <a:t>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91475" y="6429375"/>
            <a:ext cx="876300" cy="292100"/>
          </a:xfrm>
        </p:spPr>
        <p:txBody>
          <a:bodyPr/>
          <a:lstStyle/>
          <a:p>
            <a:fld id="{AC5B1FEA-406A-7749-A5C3-DDCB5F67A4CE}" type="slidenum">
              <a:rPr lang="en-US" smtClean="0"/>
              <a:pPr/>
              <a:t>‹#›</a:t>
            </a:fld>
            <a:endParaRPr lang="en-US" dirty="0"/>
          </a:p>
        </p:txBody>
      </p:sp>
      <p:sp>
        <p:nvSpPr>
          <p:cNvPr id="9"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en-US" smtClean="0"/>
              <a:t>Click to edit Master title style</a:t>
            </a:r>
            <a:endParaRPr lang="en-US" dirty="0"/>
          </a:p>
        </p:txBody>
      </p:sp>
      <p:sp>
        <p:nvSpPr>
          <p:cNvPr id="13"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7311E-2C9A-4FDB-86CC-A99CECE4506D}" type="datetimeFigureOut">
              <a:rPr lang="en-US" smtClean="0"/>
              <a:t>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D11B8-38B1-498E-A757-0CDDCF6534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7311E-2C9A-4FDB-86CC-A99CECE4506D}" type="datetimeFigureOut">
              <a:rPr lang="en-US" smtClean="0"/>
              <a:t>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D11B8-38B1-498E-A757-0CDDCF6534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Date Placeholder 3"/>
          <p:cNvSpPr>
            <a:spLocks noGrp="1"/>
          </p:cNvSpPr>
          <p:nvPr>
            <p:ph type="dt" sz="half" idx="10"/>
          </p:nvPr>
        </p:nvSpPr>
        <p:spPr/>
        <p:txBody>
          <a:bodyPr/>
          <a:lstStyle/>
          <a:p>
            <a:fld id="{58E7311E-2C9A-4FDB-86CC-A99CECE4506D}" type="datetimeFigureOut">
              <a:rPr lang="en-US" smtClean="0"/>
              <a:t>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D11B8-38B1-498E-A757-0CDDCF65342B}" type="slidenum">
              <a:rPr lang="en-US" smtClean="0"/>
              <a:t>‹#›</a:t>
            </a:fld>
            <a:endParaRPr lang="en-US" dirty="0"/>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64DDAE5B-B07C-441A-8026-C23A427A74DC}" type="datetime1">
              <a:rPr lang="en-US" smtClean="0"/>
              <a:pPr/>
              <a:t>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dirty="0"/>
          </a:p>
        </p:txBody>
      </p:sp>
      <p:sp>
        <p:nvSpPr>
          <p:cNvPr id="15" name="Subtitle 2"/>
          <p:cNvSpPr>
            <a:spLocks noGrp="1"/>
          </p:cNvSpPr>
          <p:nvPr>
            <p:ph type="subTitle" idx="1"/>
          </p:nvPr>
        </p:nvSpPr>
        <p:spPr>
          <a:xfrm>
            <a:off x="3743324" y="1400174"/>
            <a:ext cx="5120640" cy="1476375"/>
          </a:xfrm>
        </p:spPr>
        <p:txBody>
          <a:bodyPr anchor="b" anchorCtr="0">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reeform 7"/>
          <p:cNvSpPr>
            <a:spLocks noChangeAspect="1" noEditPoints="1"/>
          </p:cNvSpPr>
          <p:nvPr/>
        </p:nvSpPr>
        <p:spPr bwMode="auto">
          <a:xfrm>
            <a:off x="34289" y="136641"/>
            <a:ext cx="3326149" cy="6721359"/>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8E7311E-2C9A-4FDB-86CC-A99CECE4506D}" type="datetimeFigureOut">
              <a:rPr lang="en-US" smtClean="0"/>
              <a:t>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8D11B8-38B1-498E-A757-0CDDCF65342B}" type="slidenum">
              <a:rPr lang="en-US" smtClean="0"/>
              <a:t>‹#›</a:t>
            </a:fld>
            <a:endParaRPr lang="en-US" dirty="0"/>
          </a:p>
        </p:txBody>
      </p:sp>
      <p:sp>
        <p:nvSpPr>
          <p:cNvPr id="9"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2"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8E7311E-2C9A-4FDB-86CC-A99CECE4506D}" type="datetimeFigureOut">
              <a:rPr lang="en-US" smtClean="0"/>
              <a:t>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C8D11B8-38B1-498E-A757-0CDDCF65342B}" type="slidenum">
              <a:rPr lang="en-US" smtClean="0"/>
              <a:t>‹#›</a:t>
            </a:fld>
            <a:endParaRPr lang="en-US" dirty="0"/>
          </a:p>
        </p:txBody>
      </p:sp>
      <p:sp>
        <p:nvSpPr>
          <p:cNvPr id="1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4"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Text Placeholder 3"/>
          <p:cNvSpPr>
            <a:spLocks noGrp="1"/>
          </p:cNvSpPr>
          <p:nvPr>
            <p:ph type="body" sz="half" idx="2"/>
          </p:nvPr>
        </p:nvSpPr>
        <p:spPr>
          <a:xfrm>
            <a:off x="276225" y="1298448"/>
            <a:ext cx="4248150" cy="509587"/>
          </a:xfrm>
        </p:spPr>
        <p:txBody>
          <a:bodyPr anchor="ctr">
            <a:normAutofit/>
          </a:bodyP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15815" y="1298448"/>
            <a:ext cx="4248150" cy="509587"/>
          </a:xfrm>
        </p:spPr>
        <p:txBody>
          <a:bodyPr anchor="ctr">
            <a:normAutofit/>
          </a:bodyP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2"/>
                </a:solidFill>
              </a:defRPr>
            </a:lvl1pPr>
          </a:lstStyle>
          <a:p>
            <a:fld id="{58E7311E-2C9A-4FDB-86CC-A99CECE4506D}" type="datetimeFigureOut">
              <a:rPr lang="en-US" smtClean="0"/>
              <a:t>8/20/13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8D11B8-38B1-498E-A757-0CDDCF65342B}" type="slidenum">
              <a:rPr lang="en-US" smtClean="0"/>
              <a:t>‹#›</a:t>
            </a:fld>
            <a:endParaRPr lang="en-US" dirty="0"/>
          </a:p>
        </p:txBody>
      </p:sp>
      <p:sp>
        <p:nvSpPr>
          <p:cNvPr id="17"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7311E-2C9A-4FDB-86CC-A99CECE4506D}" type="datetimeFigureOut">
              <a:rPr lang="en-US" smtClean="0"/>
              <a:t>8/20/13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C8D11B8-38B1-498E-A757-0CDDCF6534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58E7311E-2C9A-4FDB-86CC-A99CECE4506D}" type="datetimeFigureOut">
              <a:rPr lang="en-US" smtClean="0"/>
              <a:t>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dirty="0"/>
          </a:p>
        </p:txBody>
      </p:sp>
      <p:sp>
        <p:nvSpPr>
          <p:cNvPr id="9" name="Title Placeholder 1"/>
          <p:cNvSpPr>
            <a:spLocks noGrp="1"/>
          </p:cNvSpPr>
          <p:nvPr>
            <p:ph type="title"/>
          </p:nvPr>
        </p:nvSpPr>
        <p:spPr>
          <a:xfrm>
            <a:off x="276225" y="228601"/>
            <a:ext cx="2834640" cy="1298448"/>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10"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76224" y="1539240"/>
            <a:ext cx="2834640" cy="4709160"/>
          </a:xfrm>
        </p:spPr>
        <p:txBody>
          <a:bodyPr>
            <a:normAutofit/>
          </a:bodyPr>
          <a:lstStyle>
            <a:lvl1pPr marL="0" indent="0">
              <a:buNone/>
              <a:defRPr lang="en-US" sz="1600" b="0" i="0" kern="1200" cap="none" spc="30" baseline="0" dirty="0" smtClean="0">
                <a:solidFill>
                  <a:schemeClr val="bg2"/>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Rectangle 12"/>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58E7311E-2C9A-4FDB-86CC-A99CECE4506D}" type="datetimeFigureOut">
              <a:rPr lang="en-US" smtClean="0"/>
              <a:t>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8D11B8-38B1-498E-A757-0CDDCF65342B}" type="slidenum">
              <a:rPr lang="en-US" smtClean="0"/>
              <a:t>‹#›</a:t>
            </a:fld>
            <a:endParaRPr lang="en-US" dirty="0"/>
          </a:p>
        </p:txBody>
      </p:sp>
      <p:sp>
        <p:nvSpPr>
          <p:cNvPr id="21" name="Title Placeholder 1"/>
          <p:cNvSpPr>
            <a:spLocks noGrp="1"/>
          </p:cNvSpPr>
          <p:nvPr>
            <p:ph type="title"/>
          </p:nvPr>
        </p:nvSpPr>
        <p:spPr>
          <a:xfrm>
            <a:off x="276224" y="228600"/>
            <a:ext cx="2834640" cy="1295399"/>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25" name="Text Placeholder 24"/>
          <p:cNvSpPr>
            <a:spLocks noGrp="1"/>
          </p:cNvSpPr>
          <p:nvPr>
            <p:ph type="body" sz="quarter" idx="13"/>
          </p:nvPr>
        </p:nvSpPr>
        <p:spPr>
          <a:xfrm>
            <a:off x="274320" y="1536192"/>
            <a:ext cx="2834640" cy="4712208"/>
          </a:xfrm>
        </p:spPr>
        <p:txBody>
          <a:bodyPr>
            <a:normAutofit/>
          </a:bodyPr>
          <a:lstStyle>
            <a:lvl1pPr marL="0" indent="0">
              <a:buNone/>
              <a:defRPr sz="1600">
                <a:solidFill>
                  <a:schemeClr val="bg2"/>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225" y="1295400"/>
            <a:ext cx="8591550" cy="4933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a:defRPr sz="1050" b="1">
                <a:solidFill>
                  <a:schemeClr val="tx2"/>
                </a:solidFill>
              </a:defRPr>
            </a:lvl1pPr>
          </a:lstStyle>
          <a:p>
            <a:fld id="{58E7311E-2C9A-4FDB-86CC-A99CECE4506D}" type="datetimeFigureOut">
              <a:rPr lang="en-US" smtClean="0"/>
              <a:t>8/20/13</a:t>
            </a:fld>
            <a:endParaRPr lang="en-US" dirty="0"/>
          </a:p>
        </p:txBody>
      </p:sp>
      <p:sp>
        <p:nvSpPr>
          <p:cNvPr id="5" name="Footer Placeholder 4"/>
          <p:cNvSpPr>
            <a:spLocks noGrp="1"/>
          </p:cNvSpPr>
          <p:nvPr>
            <p:ph type="ftr" sz="quarter" idx="3"/>
          </p:nvPr>
        </p:nvSpPr>
        <p:spPr>
          <a:xfrm>
            <a:off x="3743324" y="6429375"/>
            <a:ext cx="4086225" cy="292100"/>
          </a:xfrm>
          <a:prstGeom prst="rect">
            <a:avLst/>
          </a:prstGeom>
        </p:spPr>
        <p:txBody>
          <a:bodyPr vert="horz" lIns="91440" tIns="45720" rIns="91440" bIns="45720" rtlCol="0" anchor="ctr">
            <a:normAutofit/>
          </a:bodyPr>
          <a:lstStyle>
            <a:lvl1pPr algn="l">
              <a:defRPr sz="1050" b="1">
                <a:solidFill>
                  <a:schemeClr val="tx2"/>
                </a:solidFill>
              </a:defRPr>
            </a:lvl1pPr>
          </a:lstStyle>
          <a:p>
            <a:endParaRPr lang="en-US" dirty="0"/>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lIns="91440" tIns="45720" rIns="91440" bIns="45720" rtlCol="0" anchor="ctr">
            <a:normAutofit/>
          </a:bodyPr>
          <a:lstStyle>
            <a:lvl1pPr algn="r">
              <a:defRPr sz="1600" b="1">
                <a:solidFill>
                  <a:schemeClr val="tx2"/>
                </a:solidFill>
              </a:defRPr>
            </a:lvl1pPr>
          </a:lstStyle>
          <a:p>
            <a:fld id="{2C8D11B8-38B1-498E-A757-0CDDCF6534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p:titleStyle>
    <p:body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8"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43323" y="4362450"/>
            <a:ext cx="5120640" cy="1581150"/>
          </a:xfrm>
        </p:spPr>
        <p:txBody>
          <a:bodyPr>
            <a:normAutofit/>
          </a:bodyPr>
          <a:lstStyle/>
          <a:p>
            <a:r>
              <a:rPr lang="en-US" dirty="0" smtClean="0"/>
              <a:t>Nara Institute of Science and Technology, Nara Prefecture, Japan</a:t>
            </a:r>
            <a:endParaRPr lang="en-US" dirty="0"/>
          </a:p>
        </p:txBody>
      </p:sp>
      <p:sp>
        <p:nvSpPr>
          <p:cNvPr id="2" name="Title 1"/>
          <p:cNvSpPr>
            <a:spLocks noGrp="1"/>
          </p:cNvSpPr>
          <p:nvPr>
            <p:ph type="title"/>
          </p:nvPr>
        </p:nvSpPr>
        <p:spPr>
          <a:xfrm>
            <a:off x="3581400" y="1124712"/>
            <a:ext cx="5410200" cy="2304288"/>
          </a:xfrm>
        </p:spPr>
        <p:txBody>
          <a:bodyPr>
            <a:noAutofit/>
          </a:bodyPr>
          <a:lstStyle/>
          <a:p>
            <a:pPr lvl="0"/>
            <a:r>
              <a:rPr lang="en-US" sz="3200" dirty="0" smtClean="0"/>
              <a:t>Configuration and Deployment of a scalable virtual machine cluster for molecular docking</a:t>
            </a:r>
            <a:endParaRPr lang="en-US" sz="3200" dirty="0"/>
          </a:p>
        </p:txBody>
      </p:sp>
      <p:sp>
        <p:nvSpPr>
          <p:cNvPr id="4" name="TextBox 3"/>
          <p:cNvSpPr txBox="1"/>
          <p:nvPr/>
        </p:nvSpPr>
        <p:spPr>
          <a:xfrm>
            <a:off x="6477000" y="6019800"/>
            <a:ext cx="2514600" cy="646331"/>
          </a:xfrm>
          <a:prstGeom prst="rect">
            <a:avLst/>
          </a:prstGeom>
          <a:noFill/>
        </p:spPr>
        <p:txBody>
          <a:bodyPr wrap="square" rtlCol="0">
            <a:spAutoFit/>
          </a:bodyPr>
          <a:lstStyle/>
          <a:p>
            <a:pPr algn="r"/>
            <a:r>
              <a:rPr lang="en-US" dirty="0" smtClean="0"/>
              <a:t>Karen Rodriguez</a:t>
            </a:r>
          </a:p>
          <a:p>
            <a:pPr algn="r"/>
            <a:r>
              <a:rPr lang="en-US" dirty="0"/>
              <a:t>8</a:t>
            </a:r>
            <a:r>
              <a:rPr lang="en-US" dirty="0" smtClean="0"/>
              <a:t>/</a:t>
            </a:r>
            <a:r>
              <a:rPr lang="en-US" dirty="0" smtClean="0"/>
              <a:t>21</a:t>
            </a:r>
            <a:r>
              <a:rPr lang="en-US" dirty="0" smtClean="0"/>
              <a:t>/</a:t>
            </a:r>
            <a:r>
              <a:rPr lang="en-US" dirty="0" smtClean="0"/>
              <a:t>2013</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1"/>
            <a:ext cx="8591550" cy="838200"/>
          </a:xfrm>
        </p:spPr>
        <p:txBody>
          <a:bodyPr/>
          <a:lstStyle/>
          <a:p>
            <a:r>
              <a:rPr lang="en-US" sz="4000" dirty="0" smtClean="0"/>
              <a:t>Overview</a:t>
            </a:r>
            <a:endParaRPr lang="en-US" dirty="0"/>
          </a:p>
        </p:txBody>
      </p:sp>
      <p:sp>
        <p:nvSpPr>
          <p:cNvPr id="3" name="Content Placeholder 2"/>
          <p:cNvSpPr>
            <a:spLocks noGrp="1"/>
          </p:cNvSpPr>
          <p:nvPr>
            <p:ph sz="quarter" idx="13"/>
          </p:nvPr>
        </p:nvSpPr>
        <p:spPr>
          <a:xfrm>
            <a:off x="274320" y="1143000"/>
            <a:ext cx="8595360" cy="5257800"/>
          </a:xfrm>
        </p:spPr>
        <p:txBody>
          <a:bodyPr>
            <a:noAutofit/>
          </a:bodyPr>
          <a:lstStyle/>
          <a:p>
            <a:r>
              <a:rPr lang="en-US" sz="2400" dirty="0" smtClean="0"/>
              <a:t>Virtual machines (VMs) have been observed to yield molecular docking results that are far more consistent than those obtained from a grid configuration.</a:t>
            </a:r>
          </a:p>
          <a:p>
            <a:pPr lvl="1"/>
            <a:r>
              <a:rPr lang="en-US" dirty="0" smtClean="0"/>
              <a:t>Inhomogeneous results  obtained from a grid are thought to be due to physical differences in the cluster’s components. This is eliminated by creating and networking cloned VMs. </a:t>
            </a:r>
          </a:p>
          <a:p>
            <a:pPr marL="170752" lvl="1" indent="0">
              <a:buNone/>
            </a:pPr>
            <a:endParaRPr lang="en-US" dirty="0" smtClean="0"/>
          </a:p>
          <a:p>
            <a:r>
              <a:rPr lang="en-US" sz="2400" dirty="0" smtClean="0"/>
              <a:t>This study’s objectives consist of constructing a clustered VM environment that is scalable according to job demand and which yields consistent dock results. </a:t>
            </a:r>
          </a:p>
          <a:p>
            <a:pPr lvl="1"/>
            <a:r>
              <a:rPr lang="en-US" dirty="0" smtClean="0"/>
              <a:t>This system is to be tested, packaged, and deployed on the PRAGMA grid. This will provide sufficient computing resources to perform a full-scale docking project of large protein databases.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304800"/>
            <a:ext cx="8591550" cy="762000"/>
          </a:xfrm>
        </p:spPr>
        <p:txBody>
          <a:bodyPr>
            <a:normAutofit/>
          </a:bodyPr>
          <a:lstStyle/>
          <a:p>
            <a:r>
              <a:rPr lang="en-US" sz="4000" dirty="0" smtClean="0"/>
              <a:t>Week</a:t>
            </a:r>
            <a:r>
              <a:rPr lang="en-US" dirty="0" smtClean="0"/>
              <a:t> </a:t>
            </a:r>
            <a:r>
              <a:rPr lang="en-US" dirty="0" smtClean="0"/>
              <a:t>8:</a:t>
            </a:r>
            <a:endParaRPr lang="en-US" dirty="0"/>
          </a:p>
        </p:txBody>
      </p:sp>
      <p:sp>
        <p:nvSpPr>
          <p:cNvPr id="3" name="Content Placeholder 2"/>
          <p:cNvSpPr>
            <a:spLocks noGrp="1"/>
          </p:cNvSpPr>
          <p:nvPr>
            <p:ph sz="quarter" idx="13"/>
          </p:nvPr>
        </p:nvSpPr>
        <p:spPr>
          <a:xfrm>
            <a:off x="274320" y="1066800"/>
            <a:ext cx="8595360" cy="4937760"/>
          </a:xfrm>
        </p:spPr>
        <p:txBody>
          <a:bodyPr>
            <a:noAutofit/>
          </a:bodyPr>
          <a:lstStyle/>
          <a:p>
            <a:r>
              <a:rPr lang="en-US" dirty="0" smtClean="0"/>
              <a:t>The machines were uploaded to rocks for testing once again. </a:t>
            </a:r>
            <a:r>
              <a:rPr lang="en-US" dirty="0" smtClean="0"/>
              <a:t>Parallel processing of Dock worked fine, but some adjustments needed to be made.</a:t>
            </a:r>
          </a:p>
          <a:p>
            <a:pPr lvl="1"/>
            <a:r>
              <a:rPr lang="en-US" dirty="0" smtClean="0"/>
              <a:t>The user account of Slavenode1 was erroneously granted root privileges, and this needed to be reverted.</a:t>
            </a:r>
          </a:p>
          <a:p>
            <a:pPr lvl="1"/>
            <a:r>
              <a:rPr lang="en-US" dirty="0" smtClean="0"/>
              <a:t>Some network scripts also required changing.</a:t>
            </a:r>
          </a:p>
          <a:p>
            <a:pPr lvl="1"/>
            <a:r>
              <a:rPr lang="en-US" dirty="0" err="1" smtClean="0"/>
              <a:t>Nadya</a:t>
            </a:r>
            <a:r>
              <a:rPr lang="en-US" dirty="0" smtClean="0"/>
              <a:t> requested that we create one flat partition for the VM instead of the current LVM setup. This is in progress.</a:t>
            </a:r>
          </a:p>
          <a:p>
            <a:r>
              <a:rPr lang="en-US" dirty="0" err="1" smtClean="0"/>
              <a:t>Nadya</a:t>
            </a:r>
            <a:r>
              <a:rPr lang="en-US" dirty="0" smtClean="0"/>
              <a:t> notified us that the VMs have been compromised and that someone accessed them and created an admin account. She said this was likely with malicious intent, as a result the machines were shut down and we are investigating how this happened.</a:t>
            </a:r>
          </a:p>
          <a:p>
            <a:pPr lvl="1"/>
            <a:r>
              <a:rPr lang="en-US" dirty="0" smtClean="0"/>
              <a:t>The original images on the host have this admin account as well, we believe that this means that the admin account was created there and not once the machines were uploaded to rocks.</a:t>
            </a:r>
          </a:p>
          <a:p>
            <a:pPr marL="170752" lvl="1" indent="0">
              <a:buNone/>
            </a:pPr>
            <a:endParaRPr lang="en-US" dirty="0"/>
          </a:p>
          <a:p>
            <a:pPr lvl="1"/>
            <a:endParaRPr lang="en-US" sz="17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152400"/>
            <a:ext cx="8591550" cy="914400"/>
          </a:xfrm>
        </p:spPr>
        <p:txBody>
          <a:bodyPr>
            <a:normAutofit/>
          </a:bodyPr>
          <a:lstStyle/>
          <a:p>
            <a:r>
              <a:rPr lang="en-US" sz="4000" dirty="0" smtClean="0"/>
              <a:t>Future Plans</a:t>
            </a:r>
            <a:endParaRPr lang="en-US" sz="4000" dirty="0"/>
          </a:p>
        </p:txBody>
      </p:sp>
      <p:sp>
        <p:nvSpPr>
          <p:cNvPr id="3" name="Content Placeholder 2"/>
          <p:cNvSpPr>
            <a:spLocks noGrp="1"/>
          </p:cNvSpPr>
          <p:nvPr>
            <p:ph sz="quarter" idx="13"/>
          </p:nvPr>
        </p:nvSpPr>
        <p:spPr>
          <a:xfrm>
            <a:off x="457200" y="1775191"/>
            <a:ext cx="8229600" cy="3939809"/>
          </a:xfrm>
        </p:spPr>
        <p:txBody>
          <a:bodyPr>
            <a:normAutofit/>
          </a:bodyPr>
          <a:lstStyle/>
          <a:p>
            <a:endParaRPr lang="en-US" dirty="0" smtClean="0"/>
          </a:p>
          <a:p>
            <a:endParaRPr lang="en-US" dirty="0" smtClean="0"/>
          </a:p>
          <a:p>
            <a:pPr marL="0" indent="0">
              <a:buNone/>
            </a:pPr>
            <a:endParaRPr lang="en-US" dirty="0"/>
          </a:p>
        </p:txBody>
      </p:sp>
      <p:sp>
        <p:nvSpPr>
          <p:cNvPr id="5" name="TextBox 4"/>
          <p:cNvSpPr txBox="1"/>
          <p:nvPr/>
        </p:nvSpPr>
        <p:spPr>
          <a:xfrm>
            <a:off x="3424478" y="3198926"/>
            <a:ext cx="184666" cy="369332"/>
          </a:xfrm>
          <a:prstGeom prst="rect">
            <a:avLst/>
          </a:prstGeom>
          <a:noFill/>
        </p:spPr>
        <p:txBody>
          <a:bodyPr wrap="none" rtlCol="0">
            <a:spAutoFit/>
          </a:bodyPr>
          <a:lstStyle/>
          <a:p>
            <a:endParaRPr lang="en-US" dirty="0"/>
          </a:p>
        </p:txBody>
      </p:sp>
      <p:sp>
        <p:nvSpPr>
          <p:cNvPr id="6" name="TextBox 5"/>
          <p:cNvSpPr txBox="1"/>
          <p:nvPr/>
        </p:nvSpPr>
        <p:spPr>
          <a:xfrm>
            <a:off x="1897129" y="2282651"/>
            <a:ext cx="184666" cy="369332"/>
          </a:xfrm>
          <a:prstGeom prst="rect">
            <a:avLst/>
          </a:prstGeom>
          <a:noFill/>
        </p:spPr>
        <p:txBody>
          <a:bodyPr wrap="none" rtlCol="0">
            <a:spAutoFit/>
          </a:bodyPr>
          <a:lstStyle/>
          <a:p>
            <a:endParaRPr lang="en-US" dirty="0"/>
          </a:p>
        </p:txBody>
      </p:sp>
      <p:sp>
        <p:nvSpPr>
          <p:cNvPr id="7" name="Content Placeholder 2"/>
          <p:cNvSpPr txBox="1">
            <a:spLocks/>
          </p:cNvSpPr>
          <p:nvPr/>
        </p:nvSpPr>
        <p:spPr>
          <a:xfrm>
            <a:off x="304800" y="1066800"/>
            <a:ext cx="8595360" cy="4937760"/>
          </a:xfrm>
          <a:prstGeom prst="rect">
            <a:avLst/>
          </a:prstGeom>
        </p:spPr>
        <p:txBody>
          <a:bodyPr vert="horz" lIns="91440" tIns="45720" rIns="91440" bIns="45720" rtlCol="0">
            <a:noAutofit/>
          </a:bodyPr>
          <a:lst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a:lstStyle>
          <a:p>
            <a:r>
              <a:rPr lang="en-US" sz="2400" dirty="0" smtClean="0"/>
              <a:t>Find out how could the machines have been compromised and fix this problem to prevent it in the future. Then remove the admin account and verify that the machine still works as intended.</a:t>
            </a:r>
          </a:p>
          <a:p>
            <a:r>
              <a:rPr lang="en-US" sz="2400" dirty="0" smtClean="0"/>
              <a:t>Create a single flat partition in the VMs.</a:t>
            </a:r>
            <a:endParaRPr lang="en-US" sz="2400" dirty="0" smtClean="0"/>
          </a:p>
          <a:p>
            <a:r>
              <a:rPr lang="en-US" sz="2400" dirty="0" smtClean="0"/>
              <a:t>Upload the compressed image to my Rocks account where </a:t>
            </a:r>
            <a:r>
              <a:rPr lang="en-US" sz="2400" dirty="0" err="1" smtClean="0"/>
              <a:t>Nadya</a:t>
            </a:r>
            <a:r>
              <a:rPr lang="en-US" sz="2400" dirty="0" smtClean="0"/>
              <a:t> can retrieve the image and finally upload it to </a:t>
            </a:r>
            <a:r>
              <a:rPr lang="en-US" sz="2400" dirty="0" err="1" smtClean="0"/>
              <a:t>Gfarm</a:t>
            </a:r>
            <a:r>
              <a:rPr lang="en-US" sz="2400" dirty="0" smtClean="0"/>
              <a:t>. The deployment process in remote clusters will be mostly done by other administrators. Helping them and </a:t>
            </a:r>
            <a:r>
              <a:rPr lang="en-US" sz="2400" dirty="0" err="1" smtClean="0"/>
              <a:t>Nadya</a:t>
            </a:r>
            <a:r>
              <a:rPr lang="en-US" sz="2400" dirty="0" smtClean="0"/>
              <a:t> with this step is a step we hope we can finish soon so that we may use N2N to network the VMs together.</a:t>
            </a:r>
            <a:endParaRPr lang="en-US" sz="2400" dirty="0" smtClean="0"/>
          </a:p>
          <a:p>
            <a:r>
              <a:rPr lang="en-US" sz="2400" dirty="0" smtClean="0"/>
              <a:t>Finish final presentation by Monday Aug. 26.</a:t>
            </a:r>
            <a:r>
              <a:rPr lang="en-US" sz="2000" dirty="0" smtClean="0"/>
              <a:t> </a:t>
            </a:r>
            <a:endParaRPr lang="en-US" sz="28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1"/>
            <a:ext cx="8591550" cy="609600"/>
          </a:xfrm>
        </p:spPr>
        <p:txBody>
          <a:bodyPr>
            <a:noAutofit/>
          </a:bodyPr>
          <a:lstStyle/>
          <a:p>
            <a:r>
              <a:rPr lang="en-US" sz="4000" dirty="0" err="1" smtClean="0"/>
              <a:t>Obon</a:t>
            </a:r>
            <a:r>
              <a:rPr lang="en-US" sz="4000" dirty="0" smtClean="0"/>
              <a:t>! </a:t>
            </a:r>
            <a:r>
              <a:rPr lang="en-US" sz="1600" dirty="0" smtClean="0"/>
              <a:t>Kamakura, Nagoya, Hiroshima, </a:t>
            </a:r>
            <a:r>
              <a:rPr lang="en-US" sz="1600" dirty="0" err="1" smtClean="0"/>
              <a:t>Miyajima</a:t>
            </a:r>
            <a:r>
              <a:rPr lang="en-US" sz="1600" dirty="0" smtClean="0"/>
              <a:t>, and Tokyo!</a:t>
            </a:r>
            <a:endParaRPr lang="en-US" sz="4000" dirty="0"/>
          </a:p>
        </p:txBody>
      </p:sp>
      <p:pic>
        <p:nvPicPr>
          <p:cNvPr id="4" name="Picture 3" descr="DSCN1127.JP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598" y="2971800"/>
            <a:ext cx="3035808" cy="2686050"/>
          </a:xfrm>
          <a:prstGeom prst="rect">
            <a:avLst/>
          </a:prstGeom>
        </p:spPr>
      </p:pic>
      <p:pic>
        <p:nvPicPr>
          <p:cNvPr id="5" name="Picture 4" descr="DSCN1125.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52600" y="838200"/>
            <a:ext cx="2900236" cy="2175177"/>
          </a:xfrm>
          <a:prstGeom prst="rect">
            <a:avLst/>
          </a:prstGeom>
        </p:spPr>
      </p:pic>
      <p:pic>
        <p:nvPicPr>
          <p:cNvPr id="6" name="Picture 5" descr="DSCN1171.jpg"/>
          <p:cNvPicPr>
            <a:picLocks noChangeAspect="1"/>
          </p:cNvPicPr>
          <p:nvPr/>
        </p:nvPicPr>
        <p:blipFill rotWithShape="1">
          <a:blip r:embed="rId4" cstate="email">
            <a:extLst>
              <a:ext uri="{28A0092B-C50C-407E-A947-70E740481C1C}">
                <a14:useLocalDpi xmlns:a14="http://schemas.microsoft.com/office/drawing/2010/main"/>
              </a:ext>
            </a:extLst>
          </a:blip>
          <a:srcRect r="-4962" b="-93"/>
          <a:stretch/>
        </p:blipFill>
        <p:spPr>
          <a:xfrm>
            <a:off x="0" y="838200"/>
            <a:ext cx="1901952" cy="2176272"/>
          </a:xfrm>
          <a:prstGeom prst="rect">
            <a:avLst/>
          </a:prstGeom>
        </p:spPr>
      </p:pic>
      <p:pic>
        <p:nvPicPr>
          <p:cNvPr id="9" name="Picture 8" descr="DSCN1219.JPG"/>
          <p:cNvPicPr>
            <a:picLocks noChangeAspect="1"/>
          </p:cNvPicPr>
          <p:nvPr/>
        </p:nvPicPr>
        <p:blipFill rotWithShape="1">
          <a:blip r:embed="rId5" cstate="email">
            <a:extLst>
              <a:ext uri="{28A0092B-C50C-407E-A947-70E740481C1C}">
                <a14:useLocalDpi xmlns:a14="http://schemas.microsoft.com/office/drawing/2010/main"/>
              </a:ext>
            </a:extLst>
          </a:blip>
          <a:srcRect b="-8366"/>
          <a:stretch/>
        </p:blipFill>
        <p:spPr>
          <a:xfrm>
            <a:off x="2895600" y="2971800"/>
            <a:ext cx="1776732" cy="2368976"/>
          </a:xfrm>
          <a:prstGeom prst="rect">
            <a:avLst/>
          </a:prstGeom>
        </p:spPr>
      </p:pic>
      <p:pic>
        <p:nvPicPr>
          <p:cNvPr id="10" name="Picture 9" descr="DSCN1332.JPG"/>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648200" y="838200"/>
            <a:ext cx="4495800" cy="1411072"/>
          </a:xfrm>
          <a:prstGeom prst="rect">
            <a:avLst/>
          </a:prstGeom>
        </p:spPr>
      </p:pic>
      <p:pic>
        <p:nvPicPr>
          <p:cNvPr id="17" name="Picture 16" descr="DSCN1340.JPG"/>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4648200" y="2132584"/>
            <a:ext cx="4495800" cy="2972816"/>
          </a:xfrm>
          <a:prstGeom prst="rect">
            <a:avLst/>
          </a:prstGeom>
        </p:spPr>
      </p:pic>
      <p:pic>
        <p:nvPicPr>
          <p:cNvPr id="23" name="Picture 22" descr="DSCN1409.JP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0" y="5105400"/>
            <a:ext cx="9144000" cy="1752600"/>
          </a:xfrm>
          <a:prstGeom prst="rect">
            <a:avLst/>
          </a:prstGeom>
        </p:spPr>
      </p:pic>
    </p:spTree>
    <p:extLst>
      <p:ext uri="{BB962C8B-B14F-4D97-AF65-F5344CB8AC3E}">
        <p14:creationId xmlns:p14="http://schemas.microsoft.com/office/powerpoint/2010/main" val="4789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152400"/>
            <a:ext cx="8591550" cy="685799"/>
          </a:xfrm>
        </p:spPr>
        <p:txBody>
          <a:bodyPr>
            <a:noAutofit/>
          </a:bodyPr>
          <a:lstStyle/>
          <a:p>
            <a:r>
              <a:rPr lang="en-US" sz="4000" dirty="0" smtClean="0"/>
              <a:t>Acknowledgments</a:t>
            </a:r>
            <a:endParaRPr lang="en-US" sz="4000" dirty="0"/>
          </a:p>
        </p:txBody>
      </p:sp>
      <p:sp>
        <p:nvSpPr>
          <p:cNvPr id="3" name="Content Placeholder 2"/>
          <p:cNvSpPr>
            <a:spLocks noGrp="1"/>
          </p:cNvSpPr>
          <p:nvPr>
            <p:ph sz="quarter" idx="13"/>
          </p:nvPr>
        </p:nvSpPr>
        <p:spPr>
          <a:xfrm>
            <a:off x="304800" y="914400"/>
            <a:ext cx="8595360" cy="5638800"/>
          </a:xfrm>
        </p:spPr>
        <p:txBody>
          <a:bodyPr>
            <a:noAutofit/>
          </a:bodyPr>
          <a:lstStyle/>
          <a:p>
            <a:r>
              <a:rPr lang="en-US" sz="1800" dirty="0" smtClean="0"/>
              <a:t>Mentors</a:t>
            </a:r>
          </a:p>
          <a:p>
            <a:pPr lvl="1"/>
            <a:r>
              <a:rPr lang="en-US" sz="1800" dirty="0" smtClean="0"/>
              <a:t>Dr. Jason Haga, UC San Diego Bioengineering</a:t>
            </a:r>
          </a:p>
          <a:p>
            <a:pPr lvl="1"/>
            <a:r>
              <a:rPr lang="en-US" sz="1800" dirty="0" smtClean="0"/>
              <a:t>Dr. Kohei Ichikawa, Nara Institute of Science and Technology </a:t>
            </a:r>
          </a:p>
          <a:p>
            <a:r>
              <a:rPr lang="en-US" sz="1800" dirty="0" smtClean="0"/>
              <a:t>UCSD PRIME Program</a:t>
            </a:r>
          </a:p>
          <a:p>
            <a:pPr lvl="1"/>
            <a:r>
              <a:rPr lang="en-US" sz="1800" dirty="0"/>
              <a:t>Dr. Gabrielle </a:t>
            </a:r>
            <a:r>
              <a:rPr lang="en-US" sz="1800" dirty="0" err="1"/>
              <a:t>Wienhausen</a:t>
            </a:r>
            <a:endParaRPr lang="en-US" sz="1800" dirty="0"/>
          </a:p>
          <a:p>
            <a:pPr lvl="1"/>
            <a:r>
              <a:rPr lang="en-US" sz="1800" dirty="0"/>
              <a:t>Dr. Peter </a:t>
            </a:r>
            <a:r>
              <a:rPr lang="en-US" sz="1800" dirty="0" err="1"/>
              <a:t>Arzberger</a:t>
            </a:r>
            <a:endParaRPr lang="en-US" sz="1800" dirty="0"/>
          </a:p>
          <a:p>
            <a:pPr lvl="1"/>
            <a:r>
              <a:rPr lang="en-US" sz="1800" dirty="0" smtClean="0"/>
              <a:t>Teri Simas</a:t>
            </a:r>
          </a:p>
          <a:p>
            <a:pPr lvl="1"/>
            <a:r>
              <a:rPr lang="en-US" sz="1800" dirty="0" smtClean="0"/>
              <a:t>Jim Galvin</a:t>
            </a:r>
          </a:p>
          <a:p>
            <a:pPr lvl="1"/>
            <a:r>
              <a:rPr lang="en-US" sz="1800" dirty="0" smtClean="0"/>
              <a:t>Tricia Taylor</a:t>
            </a:r>
          </a:p>
          <a:p>
            <a:r>
              <a:rPr lang="en-US" sz="1800" dirty="0" smtClean="0"/>
              <a:t>Funding</a:t>
            </a:r>
          </a:p>
          <a:p>
            <a:pPr lvl="1"/>
            <a:r>
              <a:rPr lang="en-US" sz="1800" dirty="0" smtClean="0"/>
              <a:t>NAIST</a:t>
            </a:r>
          </a:p>
          <a:p>
            <a:pPr lvl="2"/>
            <a:r>
              <a:rPr lang="en-US" dirty="0" smtClean="0"/>
              <a:t>Japanese Student Services Organization (JASSO) </a:t>
            </a:r>
          </a:p>
          <a:p>
            <a:pPr lvl="1"/>
            <a:r>
              <a:rPr lang="en-US" sz="1800" dirty="0" smtClean="0"/>
              <a:t>PRIME</a:t>
            </a:r>
          </a:p>
          <a:p>
            <a:pPr lvl="2"/>
            <a:r>
              <a:rPr lang="en-US" dirty="0" smtClean="0"/>
              <a:t>PRIME alumna Haley Hunter-Zinck</a:t>
            </a:r>
          </a:p>
          <a:p>
            <a:pPr lvl="2"/>
            <a:r>
              <a:rPr lang="en-US" dirty="0" smtClean="0"/>
              <a:t>National Science Foundation</a:t>
            </a:r>
          </a:p>
          <a:p>
            <a:r>
              <a:rPr lang="en-US" sz="1800" dirty="0" smtClean="0"/>
              <a:t>Special Thanks to </a:t>
            </a:r>
            <a:r>
              <a:rPr lang="en-US" sz="1800" dirty="0" err="1" smtClean="0"/>
              <a:t>Nadya</a:t>
            </a:r>
            <a:r>
              <a:rPr lang="en-US" sz="1800" dirty="0" smtClean="0"/>
              <a:t> Williams, Olivia Yang and Josh </a:t>
            </a:r>
            <a:r>
              <a:rPr lang="en-US" sz="1800" dirty="0" err="1" smtClean="0"/>
              <a:t>Wei.l</a:t>
            </a:r>
            <a:endParaRPr lang="en-US" sz="1800" dirty="0" smtClean="0"/>
          </a:p>
        </p:txBody>
      </p:sp>
    </p:spTree>
    <p:extLst>
      <p:ext uri="{BB962C8B-B14F-4D97-AF65-F5344CB8AC3E}">
        <p14:creationId xmlns:p14="http://schemas.microsoft.com/office/powerpoint/2010/main" val="3988154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ho">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SOHO">
      <a:maj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SOHO.thmx</Template>
  <TotalTime>1669</TotalTime>
  <Words>502</Words>
  <Application>Microsoft Macintosh PowerPoint</Application>
  <PresentationFormat>On-screen Show (4:3)</PresentationFormat>
  <Paragraphs>41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Soho</vt:lpstr>
      <vt:lpstr>Configuration and Deployment of a scalable virtual machine cluster for molecular docking</vt:lpstr>
      <vt:lpstr>Overview</vt:lpstr>
      <vt:lpstr>Week 8:</vt:lpstr>
      <vt:lpstr>Future Plans</vt:lpstr>
      <vt:lpstr>Obon! Kamakura, Nagoya, Hiroshima, Miyajima, and Tokyo!</vt:lpstr>
      <vt:lpstr>Acknowledgments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Screening for High Specificity Inhibitors of SSH-2</dc:title>
  <dc:creator>JW</dc:creator>
  <cp:lastModifiedBy>Karen Rodriguez</cp:lastModifiedBy>
  <cp:revision>134</cp:revision>
  <dcterms:created xsi:type="dcterms:W3CDTF">2012-06-28T11:40:14Z</dcterms:created>
  <dcterms:modified xsi:type="dcterms:W3CDTF">2013-08-20T13:04:11Z</dcterms:modified>
</cp:coreProperties>
</file>