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0" r:id="rId13"/>
    <p:sldId id="25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7/18/2013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60" t="-303" r="4440" b="303"/>
          <a:stretch/>
        </p:blipFill>
        <p:spPr>
          <a:xfrm>
            <a:off x="0" y="-57150"/>
            <a:ext cx="9220200" cy="6915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Stacking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0"/>
            <a:ext cx="3886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The measurements are merely present to show distances, not molecular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01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Continue to dock Natural Products to ligand 1S0J</a:t>
            </a:r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1" y="2488961"/>
            <a:ext cx="4092128" cy="4369039"/>
          </a:xfrm>
          <a:prstGeom prst="rect">
            <a:avLst/>
          </a:prstGeom>
        </p:spPr>
      </p:pic>
      <p:pic>
        <p:nvPicPr>
          <p:cNvPr id="1026" name="Picture 2" descr="C:\Users\CAconnects\Desktop\New Taiwan\IMG03582-20130712-09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1"/>
            <a:ext cx="51054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connects\Desktop\New Taiwan\IMG03576-20130711-174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1" y="0"/>
            <a:ext cx="4051788" cy="30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670"/>
          <a:stretch/>
        </p:blipFill>
        <p:spPr>
          <a:xfrm>
            <a:off x="3430495" y="0"/>
            <a:ext cx="5713505" cy="3827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32"/>
          <a:stretch/>
        </p:blipFill>
        <p:spPr>
          <a:xfrm>
            <a:off x="0" y="-1"/>
            <a:ext cx="3430495" cy="4421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7480" y="3368566"/>
            <a:ext cx="6066520" cy="3489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88" r="27253"/>
          <a:stretch/>
        </p:blipFill>
        <p:spPr>
          <a:xfrm>
            <a:off x="-26894" y="3368566"/>
            <a:ext cx="4012214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would like to extend a thanks to..</a:t>
            </a:r>
          </a:p>
          <a:p>
            <a:pPr>
              <a:lnSpc>
                <a:spcPct val="150000"/>
              </a:lnSpc>
            </a:pPr>
            <a:r>
              <a:rPr lang="en-US" dirty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Dr. Phil Bourne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Chirag</a:t>
            </a:r>
            <a:r>
              <a:rPr lang="en-US" dirty="0" smtClean="0"/>
              <a:t> Krishna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Lin’s lab, and finally</a:t>
            </a:r>
          </a:p>
          <a:p>
            <a:pPr>
              <a:lnSpc>
                <a:spcPct val="150000"/>
              </a:lnSpc>
            </a:pPr>
            <a:r>
              <a:rPr lang="en-US" dirty="0"/>
              <a:t>Tosh Nomura Eureka! </a:t>
            </a:r>
            <a:r>
              <a:rPr lang="en-US" dirty="0" smtClean="0"/>
              <a:t>Foundation for making this trip possible</a:t>
            </a:r>
          </a:p>
          <a:p>
            <a:endParaRPr lang="en-US" dirty="0"/>
          </a:p>
        </p:txBody>
      </p:sp>
      <p:pic>
        <p:nvPicPr>
          <p:cNvPr id="1026" name="Picture 2" descr="C:\Users\CAconnects\Desktop\thank_you_xie_xie_postage_stamp-r02ec685e56ce46c180950bb40cf1916d_xjs8p_8byvr_5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" t="22270" r="3772" b="22268"/>
          <a:stretch/>
        </p:blipFill>
        <p:spPr bwMode="auto">
          <a:xfrm>
            <a:off x="4038600" y="2438400"/>
            <a:ext cx="3962400" cy="23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2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52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Have docked over 200 compounds to protein: 1S0J.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promising results: 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1600" dirty="0"/>
              <a:t>(</a:t>
            </a:r>
            <a:r>
              <a:rPr lang="en-US" sz="1600" dirty="0" smtClean="0"/>
              <a:t>Excerpt from RankConformations.txt)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Rank	   </a:t>
            </a:r>
            <a:r>
              <a:rPr lang="en-US" i="1" dirty="0" smtClean="0"/>
              <a:t>File/Compound </a:t>
            </a:r>
            <a:r>
              <a:rPr lang="en-US" i="1" dirty="0"/>
              <a:t>Name		</a:t>
            </a:r>
            <a:r>
              <a:rPr lang="en-US" i="1" dirty="0" smtClean="0"/>
              <a:t>Binding Affinity</a:t>
            </a:r>
            <a:r>
              <a:rPr lang="en-US" dirty="0" smtClean="0"/>
              <a:t> kcal/</a:t>
            </a:r>
            <a:r>
              <a:rPr lang="en-US" dirty="0" err="1" smtClean="0"/>
              <a:t>mol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---------------------------------------------------------------------------------------------------------</a:t>
            </a:r>
          </a:p>
          <a:p>
            <a:r>
              <a:rPr lang="en-US" dirty="0" smtClean="0"/>
              <a:t>1          </a:t>
            </a:r>
            <a:r>
              <a:rPr lang="en-US" dirty="0" err="1" smtClean="0"/>
              <a:t>Bisisodiospyrin</a:t>
            </a:r>
            <a:r>
              <a:rPr lang="en-US" dirty="0" smtClean="0"/>
              <a:t>				           </a:t>
            </a:r>
            <a:r>
              <a:rPr lang="en-US" dirty="0"/>
              <a:t>-12.7</a:t>
            </a:r>
          </a:p>
          <a:p>
            <a:r>
              <a:rPr lang="en-US" dirty="0"/>
              <a:t>2          </a:t>
            </a:r>
            <a:r>
              <a:rPr lang="en-US" dirty="0" smtClean="0"/>
              <a:t>188_Amentoflavone_pg19			           -</a:t>
            </a:r>
            <a:r>
              <a:rPr lang="en-US" dirty="0"/>
              <a:t>12.2</a:t>
            </a:r>
          </a:p>
          <a:p>
            <a:r>
              <a:rPr lang="en-US" dirty="0"/>
              <a:t>3          </a:t>
            </a:r>
            <a:r>
              <a:rPr lang="en-US" dirty="0" smtClean="0"/>
              <a:t>186_Heveaflavone_pg19 	   		           </a:t>
            </a:r>
            <a:r>
              <a:rPr lang="en-US" dirty="0"/>
              <a:t>-11.8</a:t>
            </a:r>
          </a:p>
          <a:p>
            <a:r>
              <a:rPr lang="en-US" dirty="0"/>
              <a:t>4          </a:t>
            </a:r>
            <a:r>
              <a:rPr lang="en-US" dirty="0" smtClean="0"/>
              <a:t>187_PodocarpusflavoneA_pg19			           </a:t>
            </a:r>
            <a:r>
              <a:rPr lang="en-US" dirty="0"/>
              <a:t>-11.8</a:t>
            </a:r>
          </a:p>
          <a:p>
            <a:r>
              <a:rPr lang="en-US" dirty="0"/>
              <a:t>5          </a:t>
            </a:r>
            <a:r>
              <a:rPr lang="en-US" dirty="0" smtClean="0"/>
              <a:t>154_TaiwanhomoflavoneB_pg16		           </a:t>
            </a:r>
            <a:r>
              <a:rPr lang="en-US" dirty="0"/>
              <a:t>-11.7</a:t>
            </a:r>
          </a:p>
          <a:p>
            <a:r>
              <a:rPr lang="en-US" dirty="0"/>
              <a:t>6          </a:t>
            </a:r>
            <a:r>
              <a:rPr lang="en-US" dirty="0" smtClean="0"/>
              <a:t>189_dimethoxyAmentoflavone_pg19</a:t>
            </a:r>
            <a:r>
              <a:rPr lang="en-US" dirty="0"/>
              <a:t>	</a:t>
            </a:r>
            <a:r>
              <a:rPr lang="en-US" dirty="0" smtClean="0"/>
              <a:t>                             </a:t>
            </a:r>
            <a:r>
              <a:rPr lang="en-US" dirty="0"/>
              <a:t>-11.7</a:t>
            </a:r>
          </a:p>
          <a:p>
            <a:r>
              <a:rPr lang="en-US" dirty="0"/>
              <a:t>7          </a:t>
            </a:r>
            <a:r>
              <a:rPr lang="en-US" dirty="0" smtClean="0"/>
              <a:t>178_SapindosideB_pg18			            </a:t>
            </a:r>
            <a:r>
              <a:rPr lang="en-US" dirty="0"/>
              <a:t>-11.1</a:t>
            </a:r>
          </a:p>
          <a:p>
            <a:r>
              <a:rPr lang="en-US" dirty="0"/>
              <a:t>8          </a:t>
            </a:r>
            <a:r>
              <a:rPr lang="en-US" dirty="0" smtClean="0"/>
              <a:t>151_TaiwanhomoflavoneA_pg16		            </a:t>
            </a:r>
            <a:r>
              <a:rPr lang="en-US" dirty="0"/>
              <a:t>-10.9</a:t>
            </a:r>
          </a:p>
          <a:p>
            <a:r>
              <a:rPr lang="en-US" dirty="0"/>
              <a:t>9          </a:t>
            </a:r>
            <a:r>
              <a:rPr lang="en-US" dirty="0" smtClean="0"/>
              <a:t>130_Salvianolic_acidA_pg13			            </a:t>
            </a:r>
            <a:r>
              <a:rPr lang="en-US" dirty="0"/>
              <a:t>-10.8</a:t>
            </a:r>
          </a:p>
          <a:p>
            <a:r>
              <a:rPr lang="en-US" dirty="0"/>
              <a:t>10        </a:t>
            </a:r>
            <a:r>
              <a:rPr lang="en-US" dirty="0" smtClean="0"/>
              <a:t>177_SaponinA_pg18	       			            </a:t>
            </a:r>
            <a:r>
              <a:rPr lang="en-US" dirty="0"/>
              <a:t>-10.7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16" r="21866"/>
          <a:stretch/>
        </p:blipFill>
        <p:spPr>
          <a:xfrm>
            <a:off x="4953000" y="1600200"/>
            <a:ext cx="338866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Rank1: </a:t>
            </a:r>
            <a:r>
              <a:rPr lang="en-US" dirty="0" err="1"/>
              <a:t>Bisisodiospyrin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72000"/>
          </a:xfrm>
        </p:spPr>
        <p:txBody>
          <a:bodyPr/>
          <a:lstStyle/>
          <a:p>
            <a:r>
              <a:rPr lang="en-US" dirty="0" smtClean="0"/>
              <a:t>Fairly non-polar molecule.</a:t>
            </a:r>
          </a:p>
          <a:p>
            <a:r>
              <a:rPr lang="en-US" dirty="0" smtClean="0"/>
              <a:t>Binding Affinity (</a:t>
            </a:r>
            <a:r>
              <a:rPr lang="en-US" dirty="0" err="1" smtClean="0"/>
              <a:t>Vina</a:t>
            </a:r>
            <a:r>
              <a:rPr lang="en-US" dirty="0" smtClean="0"/>
              <a:t>):  </a:t>
            </a:r>
          </a:p>
          <a:p>
            <a:pPr lvl="1"/>
            <a:r>
              <a:rPr lang="en-US" dirty="0" smtClean="0"/>
              <a:t>-12.7 kcal/</a:t>
            </a:r>
            <a:r>
              <a:rPr lang="en-US" dirty="0" err="1" smtClean="0"/>
              <a:t>mol</a:t>
            </a:r>
            <a:endParaRPr lang="en-US" dirty="0" smtClean="0"/>
          </a:p>
          <a:p>
            <a:r>
              <a:rPr lang="en-US" dirty="0" smtClean="0"/>
              <a:t>Binding Affinity(AutoDock4): </a:t>
            </a:r>
          </a:p>
          <a:p>
            <a:pPr lvl="1"/>
            <a:r>
              <a:rPr lang="en-US" dirty="0" smtClean="0"/>
              <a:t>-15.43 kcal/</a:t>
            </a:r>
            <a:r>
              <a:rPr lang="en-US" dirty="0" err="1" smtClean="0"/>
              <a:t>mol</a:t>
            </a:r>
            <a:endParaRPr lang="en-US" dirty="0" smtClean="0"/>
          </a:p>
          <a:p>
            <a:r>
              <a:rPr lang="en-US" dirty="0" smtClean="0"/>
              <a:t>Inhibition </a:t>
            </a:r>
            <a:r>
              <a:rPr lang="en-US" dirty="0"/>
              <a:t>constant Ki: </a:t>
            </a:r>
            <a:endParaRPr lang="en-US" dirty="0" smtClean="0"/>
          </a:p>
          <a:p>
            <a:pPr lvl="1"/>
            <a:r>
              <a:rPr lang="en-US" dirty="0" smtClean="0"/>
              <a:t>4.87 </a:t>
            </a:r>
            <a:r>
              <a:rPr lang="en-US" dirty="0" err="1"/>
              <a:t>pM</a:t>
            </a:r>
            <a:r>
              <a:rPr lang="en-US" dirty="0"/>
              <a:t> (</a:t>
            </a:r>
            <a:r>
              <a:rPr lang="en-US" dirty="0" err="1"/>
              <a:t>picomolar</a:t>
            </a:r>
            <a:r>
              <a:rPr lang="en-US" dirty="0" smtClean="0"/>
              <a:t>)</a:t>
            </a:r>
          </a:p>
          <a:p>
            <a:r>
              <a:rPr lang="en-US" dirty="0"/>
              <a:t>RMSD from reference structure       = 6.853 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76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34080"/>
            <a:ext cx="9312376" cy="6892080"/>
          </a:xfrm>
        </p:spPr>
      </p:pic>
      <p:sp>
        <p:nvSpPr>
          <p:cNvPr id="5" name="TextBox 4"/>
          <p:cNvSpPr txBox="1"/>
          <p:nvPr/>
        </p:nvSpPr>
        <p:spPr>
          <a:xfrm>
            <a:off x="5105400" y="614260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Fairly non-polar molecule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Comparison to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 (Polar)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Ligand and Protein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6388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Red: </a:t>
            </a:r>
            <a:r>
              <a:rPr lang="en-US" dirty="0" err="1" smtClean="0">
                <a:solidFill>
                  <a:schemeClr val="bg1"/>
                </a:solidFill>
              </a:rPr>
              <a:t>Vina</a:t>
            </a:r>
            <a:r>
              <a:rPr lang="en-US" dirty="0" smtClean="0">
                <a:solidFill>
                  <a:schemeClr val="bg1"/>
                </a:solidFill>
              </a:rPr>
              <a:t> Prediction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Pink: AutoDock4 Prediction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9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" y="-4482"/>
            <a:ext cx="9448800" cy="7086600"/>
          </a:xfrm>
        </p:spPr>
      </p:pic>
      <p:sp>
        <p:nvSpPr>
          <p:cNvPr id="5" name="TextBox 4"/>
          <p:cNvSpPr txBox="1"/>
          <p:nvPr/>
        </p:nvSpPr>
        <p:spPr>
          <a:xfrm>
            <a:off x="228600" y="5638800"/>
            <a:ext cx="2895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</a:p>
          <a:p>
            <a:r>
              <a:rPr lang="en-US" dirty="0" smtClean="0"/>
              <a:t>Red: </a:t>
            </a:r>
            <a:r>
              <a:rPr lang="en-US" dirty="0" err="1" smtClean="0"/>
              <a:t>Vina</a:t>
            </a:r>
            <a:r>
              <a:rPr lang="en-US" dirty="0" smtClean="0"/>
              <a:t> Prediction</a:t>
            </a:r>
          </a:p>
          <a:p>
            <a:r>
              <a:rPr lang="en-US" dirty="0" smtClean="0"/>
              <a:t>Pink: AutoDock4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8966"/>
            <a:ext cx="9155954" cy="6866966"/>
          </a:xfrm>
        </p:spPr>
      </p:pic>
      <p:sp>
        <p:nvSpPr>
          <p:cNvPr id="5" name="TextBox 4"/>
          <p:cNvSpPr txBox="1"/>
          <p:nvPr/>
        </p:nvSpPr>
        <p:spPr>
          <a:xfrm>
            <a:off x="228600" y="5638800"/>
            <a:ext cx="2895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</a:p>
          <a:p>
            <a:r>
              <a:rPr lang="en-US" dirty="0" smtClean="0"/>
              <a:t>Red: </a:t>
            </a:r>
            <a:r>
              <a:rPr lang="en-US" dirty="0" err="1" smtClean="0"/>
              <a:t>Vina</a:t>
            </a:r>
            <a:r>
              <a:rPr lang="en-US" dirty="0" smtClean="0"/>
              <a:t> Prediction</a:t>
            </a:r>
          </a:p>
          <a:p>
            <a:r>
              <a:rPr lang="en-US" dirty="0" smtClean="0"/>
              <a:t>Pink: AutoDock4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5" name="TextBox 4"/>
          <p:cNvSpPr txBox="1"/>
          <p:nvPr/>
        </p:nvSpPr>
        <p:spPr>
          <a:xfrm>
            <a:off x="228600" y="5638800"/>
            <a:ext cx="2895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</a:p>
          <a:p>
            <a:r>
              <a:rPr lang="en-US" dirty="0" smtClean="0"/>
              <a:t>Red: </a:t>
            </a:r>
            <a:r>
              <a:rPr lang="en-US" dirty="0" err="1" smtClean="0"/>
              <a:t>Vina</a:t>
            </a:r>
            <a:r>
              <a:rPr lang="en-US" dirty="0" smtClean="0"/>
              <a:t> Prediction</a:t>
            </a:r>
          </a:p>
          <a:p>
            <a:r>
              <a:rPr lang="en-US" dirty="0" smtClean="0"/>
              <a:t>Pink: AutoDock4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6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Bisisodiospyrin</a:t>
            </a:r>
            <a:r>
              <a:rPr lang="en-US" dirty="0" smtClean="0"/>
              <a:t> seems to create stacking interactions with Try312 and Tyr119 – which are both non-polar amino acids.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reliable result, considering that </a:t>
            </a:r>
            <a:r>
              <a:rPr lang="en-US" dirty="0" err="1"/>
              <a:t>Bisisodiospyrin</a:t>
            </a:r>
            <a:r>
              <a:rPr lang="en-US" dirty="0"/>
              <a:t> </a:t>
            </a:r>
            <a:r>
              <a:rPr lang="en-US" dirty="0" smtClean="0"/>
              <a:t>is a fairly non-polar molecule.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stacking interactions are mentioned in Amaya (2004) paper “Structural Insight into the Catalytic Mechanism of Trypanosoma </a:t>
            </a:r>
            <a:r>
              <a:rPr lang="en-US" dirty="0" err="1" smtClean="0"/>
              <a:t>cruzi</a:t>
            </a:r>
            <a:r>
              <a:rPr lang="en-US" dirty="0" smtClean="0"/>
              <a:t> trans-</a:t>
            </a:r>
            <a:r>
              <a:rPr lang="en-US" dirty="0" err="1" smtClean="0"/>
              <a:t>Sialidase</a:t>
            </a:r>
            <a:r>
              <a:rPr lang="en-US" dirty="0" smtClean="0"/>
              <a:t>”. However, with a different ligand, </a:t>
            </a:r>
            <a:r>
              <a:rPr lang="en-US" dirty="0" err="1" smtClean="0"/>
              <a:t>MuNANA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Bisisodiospyrin</a:t>
            </a:r>
            <a:r>
              <a:rPr lang="en-US" dirty="0" smtClean="0"/>
              <a:t>, also interacts with Asp96 which is a “key binding interaction”, according to Amaya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</TotalTime>
  <Words>289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Chronic Chagas Disease and Potential Natural Products </vt:lpstr>
      <vt:lpstr>Progress to Date</vt:lpstr>
      <vt:lpstr>Rank1: Bisisodiospyrin</vt:lpstr>
      <vt:lpstr>Comparison to H2O (Polar)</vt:lpstr>
      <vt:lpstr>Ligand and Protein Interaction</vt:lpstr>
      <vt:lpstr>Slide 6</vt:lpstr>
      <vt:lpstr>Slide 7</vt:lpstr>
      <vt:lpstr>Slide 8</vt:lpstr>
      <vt:lpstr>Note on Polarity</vt:lpstr>
      <vt:lpstr>Stacking Interaction</vt:lpstr>
      <vt:lpstr>Next Week Goals</vt:lpstr>
      <vt:lpstr>Cultural Aspect</vt:lpstr>
      <vt:lpstr>Cultural Aspect</vt:lpstr>
      <vt:lpstr>Thanks to...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21</cp:revision>
  <dcterms:created xsi:type="dcterms:W3CDTF">2013-06-26T14:21:18Z</dcterms:created>
  <dcterms:modified xsi:type="dcterms:W3CDTF">2013-07-18T17:28:12Z</dcterms:modified>
</cp:coreProperties>
</file>