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7852D0A-58B1-4D0D-A18A-E9E18EB11F67}">
          <p14:sldIdLst>
            <p14:sldId id="256"/>
            <p14:sldId id="257"/>
            <p14:sldId id="258"/>
            <p14:sldId id="262"/>
            <p14:sldId id="260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5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AC4DFA-3408-4F24-8B43-05E932047264}" type="datetimeFigureOut">
              <a:rPr lang="en-US" smtClean="0"/>
              <a:pPr/>
              <a:t>7/25/2013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Chronic Chagas Disease and Potential Natural Products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National Taiwan University</a:t>
            </a:r>
          </a:p>
          <a:p>
            <a:r>
              <a:rPr lang="en-US" dirty="0" smtClean="0"/>
              <a:t>Hanne Inez Wolff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09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Have docked over one fourth of the Natural Product Database to 1S0J.</a:t>
            </a:r>
          </a:p>
          <a:p>
            <a:pPr marL="342900" lvl="1">
              <a:lnSpc>
                <a:spcPct val="150000"/>
              </a:lnSpc>
              <a:buClr>
                <a:schemeClr val="accent1"/>
              </a:buClr>
            </a:pPr>
            <a:r>
              <a:rPr lang="en-US" sz="2400" dirty="0" smtClean="0"/>
              <a:t>Some promising results to date:  </a:t>
            </a:r>
          </a:p>
          <a:p>
            <a:pPr marL="480060" lvl="2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1500" dirty="0" smtClean="0"/>
              <a:t>(</a:t>
            </a:r>
            <a:r>
              <a:rPr lang="en-US" sz="1500" dirty="0"/>
              <a:t>Excerpt from RankConformations.txt</a:t>
            </a:r>
            <a:r>
              <a:rPr lang="en-US" sz="1200" dirty="0"/>
              <a:t>)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3276600"/>
            <a:ext cx="7620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----------------------------------------------------------------------------------------------------------------</a:t>
            </a:r>
            <a:endParaRPr lang="en-US" sz="1600" dirty="0"/>
          </a:p>
          <a:p>
            <a:r>
              <a:rPr lang="en-US" sz="1600" dirty="0"/>
              <a:t>Rank	   File Name			</a:t>
            </a:r>
            <a:r>
              <a:rPr lang="en-US" sz="1600" dirty="0" smtClean="0"/>
              <a:t>  Binding Affinity (kcal/</a:t>
            </a:r>
            <a:r>
              <a:rPr lang="en-US" sz="1600" dirty="0" err="1" smtClean="0"/>
              <a:t>mol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----------------------------------------------------------------------------------------------------------------</a:t>
            </a:r>
            <a:endParaRPr lang="en-US" sz="1600" dirty="0"/>
          </a:p>
          <a:p>
            <a:r>
              <a:rPr lang="en-US" sz="1600" dirty="0"/>
              <a:t>1          bisisodiospyrin_pg3_out.pdbqt           </a:t>
            </a:r>
            <a:r>
              <a:rPr lang="en-US" sz="1600" dirty="0" smtClean="0"/>
              <a:t>			-</a:t>
            </a:r>
            <a:r>
              <a:rPr lang="en-US" sz="1600" dirty="0"/>
              <a:t>12.7</a:t>
            </a:r>
          </a:p>
          <a:p>
            <a:r>
              <a:rPr lang="en-US" sz="1600" dirty="0"/>
              <a:t>2          346_diacetoxy_pg35_out.pdbqt            </a:t>
            </a:r>
            <a:r>
              <a:rPr lang="en-US" sz="1600" dirty="0" smtClean="0"/>
              <a:t>		-</a:t>
            </a:r>
            <a:r>
              <a:rPr lang="en-US" sz="1600" dirty="0"/>
              <a:t>12.6</a:t>
            </a:r>
          </a:p>
          <a:p>
            <a:r>
              <a:rPr lang="en-US" sz="1600" dirty="0"/>
              <a:t>3          188_Amentoflavone_pg19_out.pdbqt        </a:t>
            </a:r>
            <a:r>
              <a:rPr lang="en-US" sz="1600" dirty="0" smtClean="0"/>
              <a:t>		-</a:t>
            </a:r>
            <a:r>
              <a:rPr lang="en-US" sz="1600" dirty="0"/>
              <a:t>12.2</a:t>
            </a:r>
          </a:p>
          <a:p>
            <a:r>
              <a:rPr lang="en-US" sz="1600" dirty="0"/>
              <a:t>4          186_Heveaflavone_pg19_out.pdbqt         </a:t>
            </a:r>
            <a:r>
              <a:rPr lang="en-US" sz="1600" dirty="0" smtClean="0"/>
              <a:t>		-</a:t>
            </a:r>
            <a:r>
              <a:rPr lang="en-US" sz="1600" dirty="0"/>
              <a:t>11.8</a:t>
            </a:r>
          </a:p>
          <a:p>
            <a:r>
              <a:rPr lang="en-US" sz="1600" dirty="0"/>
              <a:t>5          187_PodocarpusflavoneA_pg19_out.pdbqt   </a:t>
            </a:r>
            <a:r>
              <a:rPr lang="en-US" sz="1600" dirty="0" smtClean="0"/>
              <a:t>		-</a:t>
            </a:r>
            <a:r>
              <a:rPr lang="en-US" sz="1600" dirty="0"/>
              <a:t>11.8</a:t>
            </a:r>
          </a:p>
          <a:p>
            <a:r>
              <a:rPr lang="en-US" sz="1600" dirty="0"/>
              <a:t>6          154_TaiwanhomoflavoneB_pg16_out.pdbqt   </a:t>
            </a:r>
            <a:r>
              <a:rPr lang="en-US" sz="1600" dirty="0" smtClean="0"/>
              <a:t>		-</a:t>
            </a:r>
            <a:r>
              <a:rPr lang="en-US" sz="1600" dirty="0"/>
              <a:t>11.7</a:t>
            </a:r>
          </a:p>
          <a:p>
            <a:r>
              <a:rPr lang="en-US" sz="1600" dirty="0"/>
              <a:t>7          189_dimethoxyAmentoflavone_pg19_out.pdbqt </a:t>
            </a:r>
            <a:r>
              <a:rPr lang="en-US" sz="1600" dirty="0" smtClean="0"/>
              <a:t>	-</a:t>
            </a:r>
            <a:r>
              <a:rPr lang="en-US" sz="1600" dirty="0"/>
              <a:t>11.7</a:t>
            </a:r>
          </a:p>
          <a:p>
            <a:r>
              <a:rPr lang="en-US" sz="1600" dirty="0"/>
              <a:t>8          425_22epiHippuristan11one_pg43_out.pdbqt </a:t>
            </a:r>
            <a:r>
              <a:rPr lang="en-US" sz="1600" dirty="0" smtClean="0"/>
              <a:t>		-</a:t>
            </a:r>
            <a:r>
              <a:rPr lang="en-US" sz="1600" dirty="0"/>
              <a:t>11.3</a:t>
            </a:r>
          </a:p>
          <a:p>
            <a:r>
              <a:rPr lang="en-US" sz="1600" dirty="0"/>
              <a:t>9          178_SapindosideB_pg18_out.pdbqt         </a:t>
            </a:r>
            <a:r>
              <a:rPr lang="en-US" sz="1600" dirty="0" smtClean="0"/>
              <a:t>		-</a:t>
            </a:r>
            <a:r>
              <a:rPr lang="en-US" sz="1600" dirty="0"/>
              <a:t>11.1</a:t>
            </a:r>
          </a:p>
          <a:p>
            <a:r>
              <a:rPr lang="en-US" sz="1600" dirty="0"/>
              <a:t>10        </a:t>
            </a:r>
            <a:r>
              <a:rPr lang="en-US" sz="1600" dirty="0" smtClean="0"/>
              <a:t>238_TransScirpusinA_pg24_out.pdbqt      		-</a:t>
            </a:r>
            <a:r>
              <a:rPr lang="en-US" sz="1600" dirty="0"/>
              <a:t>11.1</a:t>
            </a:r>
          </a:p>
        </p:txBody>
      </p:sp>
    </p:spTree>
    <p:extLst>
      <p:ext uri="{BB962C8B-B14F-4D97-AF65-F5344CB8AC3E}">
        <p14:creationId xmlns:p14="http://schemas.microsoft.com/office/powerpoint/2010/main" xmlns="" val="24760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Continue to dock natural products to ligand 1S0J</a:t>
            </a:r>
          </a:p>
        </p:txBody>
      </p:sp>
    </p:spTree>
    <p:extLst>
      <p:ext uri="{BB962C8B-B14F-4D97-AF65-F5344CB8AC3E}">
        <p14:creationId xmlns:p14="http://schemas.microsoft.com/office/powerpoint/2010/main" xmlns="" val="23783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Successes &amp; Road Blocks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en-US" b="1" dirty="0" smtClean="0"/>
              <a:t>Major Successes</a:t>
            </a:r>
          </a:p>
          <a:p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 smtClean="0"/>
              <a:t>been docking compounds successfully.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 smtClean="0"/>
              <a:t>two programs to help analyze and speed up the process.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en-US" b="1" dirty="0" smtClean="0"/>
              <a:t>Road Blocks</a:t>
            </a:r>
          </a:p>
          <a:p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 smtClean="0"/>
              <a:t>I was informed that some compound in the database might have been not accurate.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smtClean="0"/>
              <a:t>will talk to the database manager about what compounds were effected.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20548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946"/>
          <a:stretch/>
        </p:blipFill>
        <p:spPr>
          <a:xfrm>
            <a:off x="4498040" y="1854200"/>
            <a:ext cx="4645960" cy="5020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5860" y="-35859"/>
            <a:ext cx="2702859" cy="3603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320"/>
          <a:stretch/>
        </p:blipFill>
        <p:spPr>
          <a:xfrm>
            <a:off x="2666999" y="-35858"/>
            <a:ext cx="6477001" cy="3482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5859" y="3446183"/>
            <a:ext cx="4572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54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2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747"/>
          <a:stretch/>
        </p:blipFill>
        <p:spPr>
          <a:xfrm>
            <a:off x="-1" y="22412"/>
            <a:ext cx="3922059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802"/>
          <a:stretch/>
        </p:blipFill>
        <p:spPr>
          <a:xfrm>
            <a:off x="3922058" y="0"/>
            <a:ext cx="5221942" cy="5514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3019"/>
          <a:stretch/>
        </p:blipFill>
        <p:spPr>
          <a:xfrm>
            <a:off x="3922058" y="3451413"/>
            <a:ext cx="5221942" cy="3406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4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 would like to extend a thanks to..</a:t>
            </a:r>
          </a:p>
          <a:p>
            <a:pPr>
              <a:lnSpc>
                <a:spcPct val="150000"/>
              </a:lnSpc>
            </a:pPr>
            <a:r>
              <a:rPr lang="en-US" dirty="0"/>
              <a:t>Gabriele </a:t>
            </a:r>
            <a:r>
              <a:rPr lang="en-US" dirty="0" err="1" smtClean="0"/>
              <a:t>Wienhausen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Dr. Phil Bourne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Dr. Jung-</a:t>
            </a:r>
            <a:r>
              <a:rPr lang="en-US" dirty="0" err="1" smtClean="0"/>
              <a:t>Hsin</a:t>
            </a:r>
            <a:r>
              <a:rPr lang="en-US" dirty="0" smtClean="0"/>
              <a:t> Lin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Chirag</a:t>
            </a:r>
            <a:r>
              <a:rPr lang="en-US" dirty="0" smtClean="0"/>
              <a:t> Krishna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Dr. Jung-</a:t>
            </a:r>
            <a:r>
              <a:rPr lang="en-US" dirty="0" err="1" smtClean="0"/>
              <a:t>Hsin</a:t>
            </a:r>
            <a:r>
              <a:rPr lang="en-US" dirty="0" smtClean="0"/>
              <a:t> Lin’s lab, and finally</a:t>
            </a:r>
          </a:p>
          <a:p>
            <a:pPr>
              <a:lnSpc>
                <a:spcPct val="150000"/>
              </a:lnSpc>
            </a:pPr>
            <a:r>
              <a:rPr lang="en-US" dirty="0"/>
              <a:t>Tosh Nomura Eureka! </a:t>
            </a:r>
            <a:r>
              <a:rPr lang="en-US" dirty="0" smtClean="0"/>
              <a:t>Foundation for making this trip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24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334</TotalTime>
  <Words>161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Chronic Chagas Disease and Potential Natural Products </vt:lpstr>
      <vt:lpstr>Progress to Date</vt:lpstr>
      <vt:lpstr>Next Week Goals</vt:lpstr>
      <vt:lpstr>Major Successes &amp; Road Blocks</vt:lpstr>
      <vt:lpstr>Cultural Aspect</vt:lpstr>
      <vt:lpstr>Cultural Aspect</vt:lpstr>
      <vt:lpstr>Thanks to...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Chagas Disease and Potential Natural Products</dc:title>
  <dc:creator>CAconnects</dc:creator>
  <cp:lastModifiedBy>Teri Simas</cp:lastModifiedBy>
  <cp:revision>30</cp:revision>
  <dcterms:created xsi:type="dcterms:W3CDTF">2013-06-26T14:21:18Z</dcterms:created>
  <dcterms:modified xsi:type="dcterms:W3CDTF">2013-07-25T17:24:45Z</dcterms:modified>
</cp:coreProperties>
</file>