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fadeedd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efadeedd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Предикат для підрахунку кількості інверсій у списку: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count_inversions([], 0): Базовий випадок, порожній список має 0 інверсій.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count_inversions([H|T], Count) :-: Рекурсивний випадок, підраховує інверсії у хвості (T) та ті, що стосуються голови (H).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count_inversions(T, CountRest),: Підрахувати інверсії у решті списку.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count_less_than(H, T, CountLess),: Підрахувати елементи у хвості, які менші за голову (H), виключаючи 0.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Кількість дорівнює CountRest + CountLess.: Загальна кількість - це сума вищевказаних підрахунків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Предикат для підрахунку кількості елементів у списку, менших за задане значення, виключаючи 0: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count_less_than(_, [], 0): Базовий випадок, у порожньому списку немає елементів, тому count дорівнює 0.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count_less_than(X, [H|T], Count) :-: Рекурсивний випадок, перевірка кожного елемента (H) у списку на X.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count_less_than(X, T, CountRest),: Підрахувати решту списку.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(X &gt; H, H \= 0 -&gt; Count is CountRest + 1; Count = CountRest): Збільшити лічильник, якщо H менше X і не дорівнює 0.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Предикат для знаходження номера рядка з пропуском (0), рахуючи знизу: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blank_row(Board, N, Row) :-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length(Board, Len),: Отримати загальну кількість елементів на дошці.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nth0(Index, Board, 0),: Знайти індекс порожнього місця (0) у списку.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Row is ((Len - Index) // N) + 1: Обчислити номер рядка знизу.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Предикат, який перевіряє, чи є дошка з 15-ти головоломок розв'язною: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is_solvable(Board) :-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length(Board, Len),: Отримати загальну кількість елементів на дошці.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N is round(sqrt(Len)),: Обчислити розмір дошки (N x N).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count_inversions(Board, InvCount),: Підрахувати кількість інверсій у дошці.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blank_row(Board, N, BlankRow),: Знайти номер рядка з порожнім місцем знизу.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Розв'язність задачі визначається наступними умовами: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(N mod 2 =:= 1, InvCount mod 2 =:= 0);: Для дощок непарних розмірів кількість інверсій повинна бути парною.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(N mod 2 =:= 0, BlankRow mod 2 =:= 0, InvCount mod 2 =:= 1);: Для дощок парного розміру, якщо порожній рядок парний, кількість інверсій має бути непарною.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(N mod 2 =:= 0, BlankRow mod 2 =:= 1, InvCount mod 2 =:= 0): Для дощок парного розміру, якщо порожній рядок непарний, кількість інверсій має бути парною.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efadeedd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efadeedd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generate_board/3: Цей предикат генерує дошку із заданою складністю та розміром. Йому потрібні три аргументи: Складність (легка, середня, важка або випадкова), Розмір (розмір дошки, наприклад, 4 для дошки 4х4) і Дошка (результуюча дошка).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generate_initial_board/2: Цей предикат генерує початкову дошку у розв'язаному стані. Він приймає два аргументи: Size (розмір дошки) та InitialBoard (результуюча початкова дошка). Початкова дошка - це список чисел від 1 до Size^2-1, за яким слідує 0, що позначає порожнє місце.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difficulty_moves/2: Цей предикат визначає кількість ходів для кожного рівня складності. Він приймає два аргументи: Складність (легка, середня, важка або випадкова) і Ходів (кількість ходів для перебору дошки).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generate_board/3 (продовження): Залежно від складності, предикат або випадковим чином переміщує початкову дошку (для випадкової складності), або робить вказану кількість випадкових допустимих ходів для переміщення дошки.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make_random_moves/4: Цей предикат робить вказану кількість випадкових допустимих ходів на дошці. Йому потрібні чотири аргументи: Board (поточна дошка), Size (розмір дошки), Moves (кількість ходів) і FinalBoard (фінальна дошка після виконання ходів).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make_random_move/3: Цей предикат робить випадковий допустимий хід на дошці. Він приймає три аргументи: Board (поточна дошка), Size (розмір дошки) і NewBoard (нова дошка після виконання ходу). Він знаходить індекс порожньої клітинки, визначає допустимі напрямки, в яких вона може рухатися, випадковим чином вибирає один з цих напрямків, а потім переміщує порожню клітинку в цьому напрямку.</a:t>
            </a:r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efadeedd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efadeedd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valid_move/3: Цей предикат перевіряє, чи є хід дійсним на основі поточної позиції порожньої плитки та розміру дошки.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valid_move(Size, BlankIndex, left): Переміщення вліво є дійсним, якщо порожня клітинка не знаходиться у першому стовпчику. Це перевіряється шляхом перевірки того, що індекс порожньої клітинки не ділиться на розмір дошки.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valid_move(Size, BlankIndex, right): Переміщення вправо вважається дійсним, якщо порожня клітинка не знаходиться в останньому стовпчику. Це перевіряється шляхом перевірки того, що індекс порожньої клітинки плюс одиниця не ділиться на розмір дошки.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valid_move(Size, BlankIndex, up): Хід вгору вважається дійсним, якщо порожня клітинка не знаходиться у першому рядку. Це перевіряється шляхом переконання, що індекс порожньої плитки більший або дорівнює розміру дошки.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valid_move(Size, BlankIndex, down): Переміщення вниз вважається дійсним, якщо порожня клітинка не знаходиться в останньому рядку. Це перевіряється шляхом переконання, що індекс порожньої плитки менший за загальну кількість плиток мінус розмір дошки.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move_empty_tile/4: Цей предикат переміщує порожню плитку у вказаному напрямку і оновлює дошку.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Спочатку він знаходить індекс порожньої плитки (BlankIndex).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Він перевіряє, чи переміщення є дійсним, використовуючи предикат valid_move.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Обчислює новий індекс порожньої плитки після переміщення за допомогою предиката move_index.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Він міняє місцями елементи за старим і новим індексами порожньої плитки, використовуючи предикат swap_elements, щоб оновити дошку.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move_index/4: Цей предикат обчислює новий індекс порожньої плитки після переміщення.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fadeedd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fadeedd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efadeedd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efadeedd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Код </a:t>
            </a:r>
            <a:r>
              <a:rPr lang="uk" sz="1400"/>
              <a:t>бчислює Манхеттенську відстань між двома станами дошки з n плиток (наприклад, з 15 плиток), де Current - поточний стан дошки, Goal - цільовий стан, а Size - розмір дошки (наприклад, 4 для дошки 4х4). Манхеттенська відстань - це сума відстаней, на які має переміститися кожен тайл, щоб досягти своєї цільової позиції.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400"/>
              <a:t>manhattan/4</a:t>
            </a:r>
            <a:r>
              <a:rPr lang="uk" sz="1400"/>
              <a:t>: Це основний предикат, який ініціює обчислення Манхеттенської відстані.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Current</a:t>
            </a:r>
            <a:r>
              <a:rPr lang="uk" sz="1400"/>
              <a:t> - це поточний стан дошки, представлений у вигляді списку.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Goal - цільовий стан дошки, представлений у вигляді списку.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SIze`- розмір дошки (наприклад, 4 для дошки 4х4).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Res - результуюча відстань до Манхеттена.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/>
              <a:t>Він обчислює Num, тобто загальну кількість тайлів мінус один, а потім викликає manhattan_helper для обчислення Манхеттенської відстані.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400"/>
              <a:t>manhattan_helper/5</a:t>
            </a:r>
            <a:r>
              <a:rPr lang="uk" sz="1400"/>
              <a:t>: Цей предикат рекурсивно обчислює відстань до Манхеттена для кожної плитки і підсумовує їх.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Базовий випадок - це коли Num дорівнює 0, в цьому випадку сума також дорівнює 0.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Для кожної плитки (Num) програма знаходить її індекс у поточному стані (Index) та індекс у кінцевому стані (FinalIndex).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Потім він перетворює ці індекси в координати (X, Y) за допомогою предиката index.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Манхеттенська відстань для цієї плитки - це сума абсолютних різниць між координатами X та Y у поточному та цільовому станах.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/>
              <a:t>Потім він рекурсивно обчислює суму для решти плиток (Sum1) і додає відстань для поточної плитки, щоб отримати загальну суму (Sum).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400"/>
              <a:t>index/4</a:t>
            </a:r>
            <a:r>
              <a:rPr lang="uk" sz="1400"/>
              <a:t>: Цей предикат перетворює лінійний індекс у координати (X, Y).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I - лінійний індекс.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Size - розмір дошки.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X і Y - індекси рядка і стовпця відповідно.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/>
              <a:t>Він використовує предикат divmod для обчислення частки і залишку від ділення I на Size, які відповідають індексам рядків і стовпців.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400"/>
              <a:t>divmod/4</a:t>
            </a:r>
            <a:r>
              <a:rPr lang="uk" sz="1400"/>
              <a:t>: Цей предикат обчислює частку і остачу від ділення.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Ділене - це число, яке ділиться.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Дільник - число, на яке ділиться.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Частка - результат цілочисельного ділення.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Остача - залишок від ділення.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Загалом, цей код обчислює Манхеттенську відстань між двома станами n-головоломки шляхом підсумовування відстаней, на які потрібно перемістити кожну плитку, щоб досягти свого цільового положення. Ця відстань є загальновживаною евристикою при розв'язуванні n-головоломок.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efadeedd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efadeedd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efadeedd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efadeedd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В IDA*, на відміну від A*, нам не потрібно зберігати набір орієнтовних вузлів, які ви збираєтеся відвідати, тому пам'ять витрачається лише на локальні змінні рекурсивної функції.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Хоча цей алгоритм споживає менше пам'яті, він має свої недоліки: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На відміну від A*, IDA* не використовує динамічне програмування і тому часто закінчується дослідженням одних і тих же вузлів багато разів. (IDA* у Вікі)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/>
              <a:t>Евристична функція все одно має бути визначена, щоб не сканувати весь граф, але пам'ять, необхідна для сканування в кожен момент часу, - це тільки шлях, який ви скануєте в даний момент, без навколишніх вершин.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В алгоритмі A* всі вузли та навколишні вузли повинні бути включені до списку "потрібно відвідати", в той час як в IDA* ви отримуєте наступні вузли "ліниво", коли досягаєте вузла попереднього перегляду, так що вам не потрібно включати його до додаткового набору.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/>
              <a:t>Перед тим як візуалізувати </a:t>
            </a:r>
            <a:r>
              <a:rPr b="1" lang="uk" sz="1300"/>
              <a:t>алгоритм</a:t>
            </a:r>
            <a:r>
              <a:rPr b="1" lang="uk" sz="1300"/>
              <a:t> </a:t>
            </a:r>
            <a:r>
              <a:rPr b="1" lang="uk" sz="1300"/>
              <a:t>розглянемо</a:t>
            </a:r>
            <a:r>
              <a:rPr b="1" lang="uk" sz="1300"/>
              <a:t> його..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/>
              <a:t>solve/2:</a:t>
            </a:r>
            <a:r>
              <a:rPr lang="uk" sz="1300"/>
              <a:t> Це основний предикат, який ініціює процес розв'язування.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Спочатку він перевіряє, чи можна розв'язати задану дошку за допомогою предиката is_solvable/1.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Він обчислює розмір дошки (Size) на основі її довжини.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Генерує цільову дошку (GoalBoard), використовуючи предикат generate_initial_board/2.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Викликає предикат solve_idastar/4 для знаходження послідовності ходів.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/>
              <a:t>solve_idastar/4:</a:t>
            </a:r>
            <a:r>
              <a:rPr lang="uk" sz="1300"/>
              <a:t> Цей предикат реалізує алгоритм IDA*.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Він обчислює початкове евристичне значення (H), використовуючи Манхеттенську відстань між поточною дошкою і цільовою дошкою.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Він ітеративно поглиблює пошук, збільшуючи ліміт (Limit) від початкового евристичного значення до максимум 80 ходів (загальна верхня межа для розв'язання 15-головоломки).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Для кожного ліміту він викликає предикат solve_astar/7 для виконання обмеженого за глибиною пошуку A*.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/>
              <a:t>solve_astar/7:</a:t>
            </a:r>
            <a:r>
              <a:rPr lang="uk" sz="1300"/>
              <a:t> Цей предикат виконує обмежений за глибиною пошук A*.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Базовий випадок - це коли поточний стан (Current) збігається з кінцевим станом (Final), у цьому випадку повертається послідовність ходів (Moves).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Рекурсивний випадок включає: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Обчислення евристичного значення (H) за допомогою Манхеттенської відстані.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Перевірка, чи залишковий ліміт (Limit) більший або дорівнює евристичному значенню.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Генерування нового стану (NewState) шляхом здійснення допустимого руху в одному з напрямків (вгору, вниз, вліво, вправо).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Переконання, що новий стан ще не знаходиться в акумуляторі станів (StateAcc), щоб уникнути зациклення.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Рекурсивний виклик solve_astar/7 з новим станом, оновленим акумулятором станів, оновленим списком ходів та зменшеним лімітом.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efadeedd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efadeedd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efadeedd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efadeedd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efadeedd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efadeedd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efadee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efadee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efadeedd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efadeedd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efadeedd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efadeedd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efadeedd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efadeedd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efadeedd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efadeedd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efadeeddc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efadeeddc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efadeeddc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efadeedd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efadeedd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efadeedd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efadeedd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efadeedd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efadeed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efadeed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efadeed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efadeed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efadeed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efadeed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efadeed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efadeed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efadeed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efadeed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efadeed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efadeed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uk">
                <a:solidFill>
                  <a:schemeClr val="dk1"/>
                </a:solidFill>
              </a:rPr>
              <a:t>Список списків: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">
                <a:solidFill>
                  <a:schemeClr val="dk1"/>
                </a:solidFill>
              </a:rPr>
              <a:t>Кожен рядок дошки представляється у вигляді списку, а вся дошка - у вигляді списку цих списків. Наприклад, дошка 4x4 може бути представлена у вигляді </a:t>
            </a:r>
            <a:r>
              <a:rPr b="1" lang="uk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[[1, 2, 3, 4], [5, 6, 7, 8], [9, 10, 11, 12], [13, 14, 15, 0]]</a:t>
            </a:r>
            <a:r>
              <a:rPr lang="uk">
                <a:solidFill>
                  <a:schemeClr val="dk1"/>
                </a:solidFill>
              </a:rPr>
              <a:t>, де 0 позначає пусте місце.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uk">
                <a:solidFill>
                  <a:schemeClr val="dk1"/>
                </a:solidFill>
              </a:rPr>
              <a:t>Плюси</a:t>
            </a:r>
            <a:r>
              <a:rPr lang="uk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uk">
                <a:solidFill>
                  <a:schemeClr val="dk1"/>
                </a:solidFill>
              </a:rPr>
              <a:t>Інтуїтивно зрозуміле представлення, яке дуже нагадує реальну розкладку дошки.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uk">
                <a:solidFill>
                  <a:schemeClr val="dk1"/>
                </a:solidFill>
              </a:rPr>
              <a:t>Легко отримати доступ до окремих рядків і змінювати їх.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uk">
                <a:solidFill>
                  <a:schemeClr val="dk1"/>
                </a:solidFill>
              </a:rPr>
              <a:t>Мінуси</a:t>
            </a:r>
            <a:r>
              <a:rPr lang="uk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uk">
                <a:solidFill>
                  <a:schemeClr val="dk1"/>
                </a:solidFill>
              </a:rPr>
              <a:t>Доступ до окремих елементів вимагає перегляду зовнішнього списку, щоб знайти потрібний рядок, а потім внутрішнього списку, щоб знайти елемент, що може бути менш ефективним.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uk">
                <a:solidFill>
                  <a:schemeClr val="dk1"/>
                </a:solidFill>
              </a:rPr>
              <a:t>Переміщення плиток (особливо між рядами) може бути складнішим, оскільки передбачає маніпуляції з кількома списками.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uk">
                <a:solidFill>
                  <a:schemeClr val="dk1"/>
                </a:solidFill>
              </a:rPr>
              <a:t>Плаский список: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uk">
                <a:solidFill>
                  <a:schemeClr val="dk1"/>
                </a:solidFill>
              </a:rPr>
              <a:t>Представлення:</a:t>
            </a:r>
            <a:r>
              <a:rPr lang="uk">
                <a:solidFill>
                  <a:schemeClr val="dk1"/>
                </a:solidFill>
              </a:rPr>
              <a:t> Дошка представляється як єдиний плаский список, з елементами, розташованими в порядку старшинства рядків. Наприклад, та сама дошка 4x4 може бути представлена як </a:t>
            </a:r>
            <a:r>
              <a:rPr b="1" lang="uk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[1, 2, 3, 4, 5, 6, 7, 8, 9, 10, 11, 12, 13, 14, 15, 0]</a:t>
            </a:r>
            <a:r>
              <a:rPr lang="uk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uk">
                <a:solidFill>
                  <a:schemeClr val="dk1"/>
                </a:solidFill>
              </a:rPr>
              <a:t>Плюси:</a:t>
            </a:r>
            <a:endParaRPr b="1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uk">
                <a:solidFill>
                  <a:schemeClr val="dk1"/>
                </a:solidFill>
              </a:rPr>
              <a:t>Просте представлення з легким доступом до окремих елементів за допомогою їх індексу.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uk">
                <a:solidFill>
                  <a:schemeClr val="dk1"/>
                </a:solidFill>
              </a:rPr>
              <a:t>Переміщення плиток може бути більш простим, оскільки воно часто передбачає зміну місцями двох елементів у списку.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uk">
                <a:solidFill>
                  <a:schemeClr val="dk1"/>
                </a:solidFill>
              </a:rPr>
              <a:t>Мінуси:</a:t>
            </a:r>
            <a:endParaRPr b="1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uk">
                <a:solidFill>
                  <a:schemeClr val="dk1"/>
                </a:solidFill>
              </a:rPr>
              <a:t>Менш інтуїтивне представлення, оскільки лінійна структура списку не відображає сіткову структуру дошки.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uk">
                <a:solidFill>
                  <a:schemeClr val="dk1"/>
                </a:solidFill>
              </a:rPr>
              <a:t>Операції, які охоплюють цілі рядки або стовпці (наприклад, перевірка наявності заповненого рядка), можуть бути складнішими.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fadeed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efadeed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wish.swi-prolog.org/p/n-puzzle-game.pl" TargetMode="External"/><Relationship Id="rId4" Type="http://schemas.openxmlformats.org/officeDocument/2006/relationships/hyperlink" Target="https://github.com/stas-bukovskiy/n-puzz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 “Пятнашки”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Буковський Станіслав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таке інверсія?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700"/>
              <a:t>Пара пластин </a:t>
            </a:r>
            <a:r>
              <a:rPr b="1" lang="uk" sz="1700"/>
              <a:t>(a, b) </a:t>
            </a:r>
            <a:r>
              <a:rPr lang="uk" sz="1700"/>
              <a:t>утворює інверсію, якщо </a:t>
            </a:r>
            <a:r>
              <a:rPr b="1" lang="uk" sz="1700"/>
              <a:t>a</a:t>
            </a:r>
            <a:r>
              <a:rPr lang="uk" sz="1700"/>
              <a:t> з'являється перед</a:t>
            </a:r>
            <a:r>
              <a:rPr b="1" lang="uk" sz="1700"/>
              <a:t> b,</a:t>
            </a:r>
            <a:r>
              <a:rPr lang="uk" sz="1700"/>
              <a:t> але </a:t>
            </a:r>
            <a:r>
              <a:rPr b="1" lang="uk" sz="1700"/>
              <a:t>a &gt; b. </a:t>
            </a:r>
            <a:endParaRPr sz="17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9475"/>
            <a:ext cx="4197075" cy="275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600" y="1659475"/>
            <a:ext cx="4197074" cy="277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13943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Створення дошки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426700"/>
            <a:ext cx="4762500" cy="109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6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616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Переміщення пустої пластини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400" y="1615200"/>
            <a:ext cx="3581180" cy="28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/>
          <p:nvPr/>
        </p:nvSpPr>
        <p:spPr>
          <a:xfrm rot="5400000">
            <a:off x="3908100" y="2943000"/>
            <a:ext cx="500700" cy="285000"/>
          </a:xfrm>
          <a:prstGeom prst="rightArrow">
            <a:avLst>
              <a:gd fmla="val 50000" name="adj1"/>
              <a:gd fmla="val 7922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 rot="10800000">
            <a:off x="4289100" y="3247800"/>
            <a:ext cx="500700" cy="285000"/>
          </a:xfrm>
          <a:prstGeom prst="rightArrow">
            <a:avLst>
              <a:gd fmla="val 50000" name="adj1"/>
              <a:gd fmla="val 7922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3450900" y="3247800"/>
            <a:ext cx="500700" cy="285000"/>
          </a:xfrm>
          <a:prstGeom prst="rightArrow">
            <a:avLst>
              <a:gd fmla="val 50000" name="adj1"/>
              <a:gd fmla="val 7922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 rot="-5402060">
            <a:off x="3835120" y="3552420"/>
            <a:ext cx="500700" cy="285300"/>
          </a:xfrm>
          <a:prstGeom prst="rightArrow">
            <a:avLst>
              <a:gd fmla="val 50000" name="adj1"/>
              <a:gd fmla="val 7922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uk"/>
              <a:t>Вирішення дошки за допомогою Манхеттенських відстаней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Мангеттенська метрика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55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50">
                <a:solidFill>
                  <a:srgbClr val="202122"/>
                </a:solidFill>
                <a:highlight>
                  <a:srgbClr val="FFFFFF"/>
                </a:highlight>
              </a:rPr>
              <a:t>Мангеттенська метрика</a:t>
            </a:r>
            <a:r>
              <a:rPr lang="uk" sz="16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b="1" lang="uk" sz="1650">
                <a:solidFill>
                  <a:srgbClr val="202122"/>
                </a:solidFill>
                <a:highlight>
                  <a:srgbClr val="FFFFFF"/>
                </a:highlight>
              </a:rPr>
              <a:t>метрика прямокутного міста</a:t>
            </a:r>
            <a:r>
              <a:rPr lang="uk" sz="16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b="1" lang="uk" sz="1650">
                <a:solidFill>
                  <a:srgbClr val="202122"/>
                </a:solidFill>
                <a:highlight>
                  <a:srgbClr val="FFFFFF"/>
                </a:highlight>
              </a:rPr>
              <a:t>метрика L</a:t>
            </a:r>
            <a:r>
              <a:rPr b="1" baseline="-25000" lang="uk" sz="1650">
                <a:solidFill>
                  <a:srgbClr val="202122"/>
                </a:solidFill>
                <a:highlight>
                  <a:srgbClr val="FFFFFF"/>
                </a:highlight>
              </a:rPr>
              <a:t>1</a:t>
            </a:r>
            <a:r>
              <a:rPr lang="uk" sz="1650">
                <a:solidFill>
                  <a:srgbClr val="202122"/>
                </a:solidFill>
                <a:highlight>
                  <a:srgbClr val="FFFFFF"/>
                </a:highlight>
              </a:rPr>
              <a:t>) — метрика, запроваджена Германом Мінковським. За цією метрикою, відстань між двома точками дорівнює сумі модулів різниць їх координат.</a:t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uk" sz="1650">
                <a:solidFill>
                  <a:srgbClr val="202122"/>
                </a:solidFill>
                <a:highlight>
                  <a:srgbClr val="FFFFFF"/>
                </a:highlight>
              </a:rPr>
              <a:t>У Мангеттенській метриці довжини червоної, жовтої та синьої ліній рівні між собою (12). У геометрії Евкліда зелена лінія має довжину 12/√2 ≈ 8.48 і являє собою єдиний найкоротший шлях.</a:t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400" y="12192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0467675" y="3181550"/>
            <a:ext cx="56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5903550" y="38752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320"/>
              <a:t>IDA* алгоритм</a:t>
            </a:r>
            <a:endParaRPr sz="232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076275"/>
            <a:ext cx="85206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Iterative deepening A* (IDA*)</a:t>
            </a:r>
            <a:r>
              <a:rPr lang="uk"/>
              <a:t> - це метод обходу графа і пошуку шляху, який може визначити найкоротший маршрут у зваженому графі між визначеним початковим вузлом і будь-яким з цільових вузлів.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Це різновид ітеративного пошуку в глибину, який використовує ідею алгоритму пошуку A* та евристичної функції для оцінки вартості, що залишилася для досягнення мети.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Ітеративне поглиблення A-Star використовує </a:t>
            </a:r>
            <a:r>
              <a:rPr i="1" lang="uk"/>
              <a:t>евристику,</a:t>
            </a:r>
            <a:r>
              <a:rPr lang="uk"/>
              <a:t> щоб вибрати, які вузли досліджувати й на якій глибині зупинитися, на відміну від ітеративного поглиблення DFS, який використовує просту глибину, щоб визначити, коли закінчити поточну ітерацію і продовжити з більшою глибиною.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653" y="4300350"/>
            <a:ext cx="2500547" cy="3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103" y="4675875"/>
            <a:ext cx="4933775" cy="3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IDA* vs A*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63" y="1017725"/>
            <a:ext cx="53638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3535100" y="19049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4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80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152350"/>
            <a:ext cx="2171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3535100" y="19049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80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188" y="2571750"/>
            <a:ext cx="21717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150" y="152350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1742238" y="43243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5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79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328163" y="43243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3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79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112" y="2571750"/>
            <a:ext cx="2171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535213" y="191540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3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79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62" y="162800"/>
            <a:ext cx="2171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План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Правила гри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Реалізація гри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Візуалізація алгоритму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535100" y="19049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3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79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152350"/>
            <a:ext cx="21717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162" y="152350"/>
            <a:ext cx="21717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225" y="2489050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1110275" y="42416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4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78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1525" y="2489050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3510575" y="42416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2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78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5959925" y="42481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4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78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875" y="2489050"/>
            <a:ext cx="2171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144525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3535200" y="1897125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2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78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557425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125250" y="43243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3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77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100" y="2557425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2422200" y="43243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1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77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1050" y="2571750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4670100" y="43243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3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77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8000" y="2571750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6967050" y="432435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3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77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153575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3535200" y="1906175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1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77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150" y="2521700"/>
            <a:ext cx="2171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3535200" y="4274300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H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0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G</a:t>
            </a:r>
            <a:r>
              <a:rPr lang="uk" sz="1050">
                <a:solidFill>
                  <a:srgbClr val="333333"/>
                </a:solidFill>
                <a:highlight>
                  <a:srgbClr val="FFFFFF"/>
                </a:highlight>
              </a:rPr>
              <a:t> = 77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1094650" y="3928100"/>
            <a:ext cx="2073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…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5975750" y="3928100"/>
            <a:ext cx="2073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880000"/>
                </a:solidFill>
                <a:highlight>
                  <a:srgbClr val="FFFFFF"/>
                </a:highlight>
              </a:rPr>
              <a:t>…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1388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Розробка</a:t>
            </a:r>
            <a:r>
              <a:rPr lang="uk"/>
              <a:t> GUI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475" y="2392850"/>
            <a:ext cx="1281250" cy="128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650" y="2697650"/>
            <a:ext cx="1281251" cy="128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100" y="3048425"/>
            <a:ext cx="476025" cy="4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4045888" y="2505650"/>
            <a:ext cx="942600" cy="942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1001600" y="445025"/>
            <a:ext cx="798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Серверна частина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106100"/>
            <a:ext cx="696585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99" y="480226"/>
            <a:ext cx="537500" cy="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1119425" y="445025"/>
            <a:ext cx="794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GUI-частина</a:t>
            </a: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00" y="1170125"/>
            <a:ext cx="58428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Q&amp;A</a:t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-253300" y="4443575"/>
            <a:ext cx="56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3"/>
              </a:rPr>
              <a:t>https://swish.swi-prolog.org/p/n-puzzle-game.pl</a:t>
            </a:r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4367000" y="4443575"/>
            <a:ext cx="48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4"/>
              </a:rPr>
              <a:t>https://github.com/stas-bukovskiy/n-puzzle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Дякую за увагу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таке “П’ятнашки”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“П’ятнашки” aka 15-Puzzle, Game of Fifteen …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81075"/>
            <a:ext cx="49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50">
                <a:solidFill>
                  <a:srgbClr val="202122"/>
                </a:solidFill>
                <a:highlight>
                  <a:srgbClr val="FFFFFF"/>
                </a:highlight>
              </a:rPr>
              <a:t>П'ятнашки</a:t>
            </a:r>
            <a:r>
              <a:rPr lang="uk" sz="1450">
                <a:solidFill>
                  <a:srgbClr val="202122"/>
                </a:solidFill>
                <a:highlight>
                  <a:srgbClr val="FFFFFF"/>
                </a:highlight>
              </a:rPr>
              <a:t> — популярна головоломк</a:t>
            </a:r>
            <a:r>
              <a:rPr lang="uk" sz="1450">
                <a:solidFill>
                  <a:srgbClr val="202122"/>
                </a:solidFill>
                <a:highlight>
                  <a:srgbClr val="FFFFFF"/>
                </a:highlight>
              </a:rPr>
              <a:t>а,</a:t>
            </a:r>
            <a:r>
              <a:rPr lang="uk" sz="1450">
                <a:solidFill>
                  <a:srgbClr val="202122"/>
                </a:solidFill>
                <a:highlight>
                  <a:srgbClr val="FFFFFF"/>
                </a:highlight>
              </a:rPr>
              <a:t> придумана у 1878 році Ноєм Чепменом. Складається з 15 однакових квадратних пластинок з нанесеними числами від 1 до 15. Пластинки поміщаються у квадратну коробку, довжина сторони якої в чотири рази більша довжина сторони пластинок, відповідно в коробці залишається незаповненим одне квадратне поле. 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200" y="1289050"/>
            <a:ext cx="3143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Мета гри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3907525"/>
            <a:ext cx="85206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1350">
                <a:solidFill>
                  <a:srgbClr val="202122"/>
                </a:solidFill>
                <a:highlight>
                  <a:srgbClr val="FFFFFF"/>
                </a:highlight>
              </a:rPr>
              <a:t>Мета гри </a:t>
            </a:r>
            <a:r>
              <a:rPr lang="uk" sz="1350">
                <a:solidFill>
                  <a:srgbClr val="202122"/>
                </a:solidFill>
                <a:highlight>
                  <a:srgbClr val="FFFFFF"/>
                </a:highlight>
              </a:rPr>
              <a:t>—</a:t>
            </a:r>
            <a:r>
              <a:rPr b="1" lang="uk" sz="13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uk" sz="1350">
                <a:solidFill>
                  <a:srgbClr val="202122"/>
                </a:solidFill>
                <a:highlight>
                  <a:srgbClr val="FFFFFF"/>
                </a:highlight>
              </a:rPr>
              <a:t>переміщаючи пластинки по коробці добитися впорядковування їх по номерах (як зображено на рисунку), бажано зробивши якомога менше переміщень.</a:t>
            </a:r>
            <a:endParaRPr b="1" sz="13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375" y="1248675"/>
            <a:ext cx="29241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450" y="1248675"/>
            <a:ext cx="29241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4203450" y="2217000"/>
            <a:ext cx="737100" cy="36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312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Розробка серверної частини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373" y="2154450"/>
            <a:ext cx="1111250" cy="12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План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1. Представлення дошки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2. Перевірка чи можна дошку вирішити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3. Створення випадкової дошки з різною важкістю та розміром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4. Переміщення пустої пластини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5. Перевірка чи дошка вирішена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6. Вирішення дошки за допомогою Манхеттенських відстаней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Представлення дошки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808600" y="2961475"/>
            <a:ext cx="40728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 sz="1100">
                <a:solidFill>
                  <a:schemeClr val="dk1"/>
                </a:solidFill>
              </a:rPr>
              <a:t>Список списків</a:t>
            </a:r>
            <a:r>
              <a:rPr lang="uk" sz="1100">
                <a:solidFill>
                  <a:schemeClr val="dk1"/>
                </a:solidFill>
              </a:rPr>
              <a:t>:  Кожен рядок дошки представляється у вигляді списку, а вся дошка - у вигляді списку цих списків. Наприклад, дошка 4x4 може бути представлена у вигляді </a:t>
            </a:r>
            <a:r>
              <a:rPr b="1"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[[1, 2, 3, 4], [5, 6, 7, 8], [9, 10, 11, 12], [13, 14, 15, 0]]</a:t>
            </a:r>
            <a:r>
              <a:rPr lang="uk" sz="1100">
                <a:solidFill>
                  <a:schemeClr val="dk1"/>
                </a:solidFill>
              </a:rPr>
              <a:t>, де 0 позначає пусте місце.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19" y="1152475"/>
            <a:ext cx="4025811" cy="14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601" y="1152475"/>
            <a:ext cx="4025819" cy="1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5350" y="2961473"/>
            <a:ext cx="40728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 sz="1100">
                <a:solidFill>
                  <a:schemeClr val="dk1"/>
                </a:solidFill>
              </a:rPr>
              <a:t>Плаский список: </a:t>
            </a:r>
            <a:r>
              <a:rPr lang="uk" sz="1100">
                <a:solidFill>
                  <a:schemeClr val="dk1"/>
                </a:solidFill>
              </a:rPr>
              <a:t> Дошка представляється як єдиний плаский список, з елементами, розташованими в порядку старшинства рядків. Наприклад, та сама дошка 4x4 може бути представлена як </a:t>
            </a:r>
            <a:r>
              <a:rPr b="1"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[1, 2, 3, 4, 5, 6, 7, 8, 9, 10, 11, 12, 13, 14, 15, 0]</a:t>
            </a:r>
            <a:r>
              <a:rPr lang="uk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Чи можна дошку розв’язати?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Якщо </a:t>
            </a:r>
            <a:r>
              <a:rPr b="1" lang="uk"/>
              <a:t>N непарне</a:t>
            </a:r>
            <a:r>
              <a:rPr lang="uk"/>
              <a:t>, то задачу можна розв'язати, якщо у початковому стані </a:t>
            </a:r>
            <a:r>
              <a:rPr b="1" lang="uk"/>
              <a:t>кількість інверсій</a:t>
            </a:r>
            <a:r>
              <a:rPr lang="uk"/>
              <a:t> </a:t>
            </a:r>
            <a:r>
              <a:rPr b="1" lang="uk"/>
              <a:t>парна.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Якщо </a:t>
            </a:r>
            <a:r>
              <a:rPr b="1" lang="uk"/>
              <a:t>N парне</a:t>
            </a:r>
            <a:r>
              <a:rPr lang="uk"/>
              <a:t>, то задачу можна розв'язати, якщо </a:t>
            </a:r>
            <a:r>
              <a:rPr b="1" lang="uk"/>
              <a:t>0 знаходиться у парному рядку,</a:t>
            </a:r>
            <a:r>
              <a:rPr lang="uk"/>
              <a:t> рахуючи знизу (другий за рахунком, четвертий за рахунком і т.д.), а кількість інверсій непарна.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Якщо </a:t>
            </a:r>
            <a:r>
              <a:rPr b="1" lang="uk"/>
              <a:t>N непарне</a:t>
            </a:r>
            <a:r>
              <a:rPr lang="uk"/>
              <a:t>, то </a:t>
            </a:r>
            <a:r>
              <a:rPr b="1" lang="uk"/>
              <a:t>0 знаходиться у непарному рядку</a:t>
            </a:r>
            <a:r>
              <a:rPr lang="uk"/>
              <a:t>, рахуючи знизу (останній, третій, п'ятий і т.д.), а кількість інверсій парна.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uk"/>
              <a:t>У всіх інших випадках головоломка не розв'язується.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