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
      <p:font typeface="Maven Pro Medium"/>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Yan Hu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2EA9DA-820A-4727-A5DC-DA066CF6F8F1}">
  <a:tblStyle styleId="{AA2EA9DA-820A-4727-A5DC-DA066CF6F8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Nunito-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MavenPr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avenProMedium-bold.fntdata"/><Relationship Id="rId30" Type="http://schemas.openxmlformats.org/officeDocument/2006/relationships/font" Target="fonts/MavenProMedium-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18T17:46:19.931">
    <p:pos x="286" y="127"/>
    <p:text>please stick in 30 - 40 sec for presenting this slide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1-18T16:14:27.388">
    <p:pos x="96" y="313"/>
    <p:text>@vaishali.kamath.g@gmail.com this is an awesome finding!!! do we know what is the avg delivery time (day) they are?
_Assigned to Vaishali Bhat_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1-18T17:48:35.927">
    <p:pos x="286" y="175"/>
    <p:text>@stasgorelkov@gmail.com</p:text>
  </p:cm>
  <p:cm authorId="0" idx="4" dt="2022-11-18T17:48:35.927">
    <p:pos x="286" y="175"/>
    <p:text>1- 2 mins for presenting this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948cb5fe8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948cb5fe8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91da8816a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91da8816a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91da87d753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91da87d753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Fast deliveries and happy customers are key for us. Are orders delivered on time with Magist?</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Graph, left hand side:</a:t>
            </a:r>
            <a:endParaRPr i="1"/>
          </a:p>
          <a:p>
            <a:pPr indent="0" lvl="0" marL="0" rtl="0" algn="l">
              <a:spcBef>
                <a:spcPts val="0"/>
              </a:spcBef>
              <a:spcAft>
                <a:spcPts val="0"/>
              </a:spcAft>
              <a:buNone/>
            </a:pPr>
            <a:r>
              <a:rPr lang="en"/>
              <a:t>Customers feedback in terms of </a:t>
            </a:r>
            <a:r>
              <a:rPr lang="en"/>
              <a:t>review</a:t>
            </a:r>
            <a:r>
              <a:rPr lang="en"/>
              <a:t> </a:t>
            </a:r>
            <a:r>
              <a:rPr lang="en"/>
              <a:t>reveals that the vast majority of customers with is 95 % is satisfied with the platform and gives it more than 3 score stares out of 5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provide additional data with regards to delivery satisfaction in the relevant for us categories, we could find more </a:t>
            </a:r>
            <a:r>
              <a:rPr lang="en"/>
              <a:t>than</a:t>
            </a:r>
            <a:r>
              <a:rPr lang="en"/>
              <a:t> 30 that are mentioning delivery issues. </a:t>
            </a:r>
            <a:endParaRPr/>
          </a:p>
          <a:p>
            <a:pPr indent="0" lvl="0" marL="0" rtl="0" algn="l">
              <a:spcBef>
                <a:spcPts val="0"/>
              </a:spcBef>
              <a:spcAft>
                <a:spcPts val="0"/>
              </a:spcAft>
              <a:buNone/>
            </a:pPr>
            <a:r>
              <a:rPr lang="en"/>
              <a:t>One of the important point for customers is delivery.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932e21cf2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932e21cf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 deliveries and happy customers are the priority for us. Are all the orders delivered on time with Magist?</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Pie chart</a:t>
            </a:r>
            <a:r>
              <a:rPr i="1" lang="en"/>
              <a:t>, left hand side:</a:t>
            </a:r>
            <a:endParaRPr i="1"/>
          </a:p>
          <a:p>
            <a:pPr indent="0" lvl="0" marL="0" rtl="0" algn="l">
              <a:spcBef>
                <a:spcPts val="0"/>
              </a:spcBef>
              <a:spcAft>
                <a:spcPts val="0"/>
              </a:spcAft>
              <a:buNone/>
            </a:pPr>
            <a:r>
              <a:rPr lang="en"/>
              <a:t>The chart shows customer feedback in terms of reviews within a 5 star score system of the platform. Green represents 5 star and yellow 4 star reviews </a:t>
            </a:r>
            <a:r>
              <a:rPr lang="en">
                <a:solidFill>
                  <a:schemeClr val="dk1"/>
                </a:solidFill>
              </a:rPr>
              <a:t>which accumulates to 77% of the total customer reviews.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Customers feedback in terms of review reveals that the vast majority of customers with is 95 % is satisfied with the platform and gives it more than 3 score stares out of 5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star or less is </a:t>
            </a:r>
            <a:r>
              <a:rPr lang="en"/>
              <a:t>represented</a:t>
            </a:r>
            <a:r>
              <a:rPr lang="en"/>
              <a:t> in the chart by red. As you can see this accumulates to 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provide additional data with regards to delivery satisfaction in the relevant for us categories, we could find more than 30 that are mentioning delivery issues. </a:t>
            </a:r>
            <a:endParaRPr/>
          </a:p>
          <a:p>
            <a:pPr indent="0" lvl="0" marL="0" rtl="0" algn="l">
              <a:spcBef>
                <a:spcPts val="0"/>
              </a:spcBef>
              <a:spcAft>
                <a:spcPts val="0"/>
              </a:spcAft>
              <a:buNone/>
            </a:pPr>
            <a:r>
              <a:rPr lang="en"/>
              <a:t>One of the important point for customers is delivery.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91da87d753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91da87d753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91da8816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91da8816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91da8816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91da8816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What is to mention/repeat here again: clear in plane words but with numbers</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Two burning questions or rather concerned we want to answer with this brief presentation are: “</a:t>
            </a:r>
            <a:r>
              <a:rPr b="1" lang="en"/>
              <a:t>Is Magist a good fit for our high-end tech products?</a:t>
            </a:r>
            <a:r>
              <a:rPr lang="en"/>
              <a:t>”  and “</a:t>
            </a:r>
            <a:r>
              <a:rPr b="1" lang="en"/>
              <a:t>Can Magist deliver our offers on time to keep our customers happy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first rows of the presented table here </a:t>
            </a:r>
            <a:r>
              <a:rPr lang="en"/>
              <a:t>addressing</a:t>
            </a:r>
            <a:r>
              <a:rPr lang="en"/>
              <a:t> the concern with regards to whether or not Magist is a good fit for Eniac as we only deal with high-end tech products. Based on the database provided from Magist could be concluded, that the platform only deals with </a:t>
            </a:r>
            <a:r>
              <a:rPr lang="en"/>
              <a:t>roughly</a:t>
            </a:r>
            <a:r>
              <a:rPr lang="en"/>
              <a:t> 9% of tech products including high-end tech products. The </a:t>
            </a:r>
            <a:r>
              <a:rPr lang="en"/>
              <a:t>average</a:t>
            </a:r>
            <a:r>
              <a:rPr lang="en"/>
              <a:t> price of those products is 120€, which is </a:t>
            </a:r>
            <a:r>
              <a:rPr lang="en"/>
              <a:t>significantly</a:t>
            </a:r>
            <a:r>
              <a:rPr lang="en"/>
              <a:t> below the </a:t>
            </a:r>
            <a:r>
              <a:rPr lang="en"/>
              <a:t>average item price at our company.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two rows of this table deal with the customer satisfaction. Here we have looked into delivery times and potential issues with those and the scores that customer gave Magist. </a:t>
            </a:r>
            <a:endParaRPr/>
          </a:p>
          <a:p>
            <a:pPr indent="0" lvl="0" marL="0" rtl="0" algn="l">
              <a:spcBef>
                <a:spcPts val="0"/>
              </a:spcBef>
              <a:spcAft>
                <a:spcPts val="0"/>
              </a:spcAft>
              <a:buClr>
                <a:schemeClr val="dk1"/>
              </a:buClr>
              <a:buSzPts val="1100"/>
              <a:buFont typeface="Arial"/>
              <a:buNone/>
            </a:pPr>
            <a:r>
              <a:rPr lang="en">
                <a:solidFill>
                  <a:schemeClr val="dk1"/>
                </a:solidFill>
              </a:rPr>
              <a:t>The delivery time is below the minimum that we require as a company and therefore fits within our 16 day requirement.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1da87d753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1da87d753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91da87d753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91da87d753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'15,397,738</a:t>
            </a:r>
            <a:endParaRPr>
              <a:solidFill>
                <a:schemeClr val="dk1"/>
              </a:solidFill>
            </a:endParaRPr>
          </a:p>
          <a:p>
            <a:pPr indent="0" lvl="0" marL="0" rtl="0" algn="l">
              <a:lnSpc>
                <a:spcPct val="115000"/>
              </a:lnSpc>
              <a:spcBef>
                <a:spcPts val="0"/>
              </a:spcBef>
              <a:spcAft>
                <a:spcPts val="0"/>
              </a:spcAft>
              <a:buNone/>
            </a:pPr>
            <a:r>
              <a:rPr lang="en">
                <a:solidFill>
                  <a:schemeClr val="dk1"/>
                </a:solidFill>
              </a:rPr>
              <a:t>Revenue</a:t>
            </a:r>
            <a:r>
              <a:rPr lang="en">
                <a:solidFill>
                  <a:schemeClr val="dk1"/>
                </a:solidFill>
              </a:rPr>
              <a:t> of high tech '1,317,238</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1da87d753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1da87d753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91da87d753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91da87d753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overall sales of Magist grow 6 times in two years by 2018 however the % of high tech sales remained below 10%. There is no indication that the demand of the high end products were picking up on </a:t>
            </a:r>
            <a:r>
              <a:rPr lang="en"/>
              <a:t>their</a:t>
            </a:r>
            <a:r>
              <a:rPr lang="en"/>
              <a:t> platform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91da87d753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91da87d753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943f2912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943f2912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Fast deliveries and happy customers are key for us. Are orders delivered on time with Magist?</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Graph, left hand side:</a:t>
            </a:r>
            <a:endParaRPr i="1"/>
          </a:p>
          <a:p>
            <a:pPr indent="0" lvl="0" marL="0" rtl="0" algn="l">
              <a:spcBef>
                <a:spcPts val="0"/>
              </a:spcBef>
              <a:spcAft>
                <a:spcPts val="0"/>
              </a:spcAft>
              <a:buNone/>
            </a:pPr>
            <a:r>
              <a:rPr lang="en"/>
              <a:t>Customers feedback in terms of review reveals that the vast majority of customers with is 95 % is satisfied with the platform and gives it more than 3 score stares out of 5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provide additional data with regards to delivery satisfaction in the relevant for us categories, we could find more than 30 that are mentioning delivery issues. </a:t>
            </a:r>
            <a:endParaRPr/>
          </a:p>
          <a:p>
            <a:pPr indent="0" lvl="0" marL="0" rtl="0" algn="l">
              <a:spcBef>
                <a:spcPts val="0"/>
              </a:spcBef>
              <a:spcAft>
                <a:spcPts val="0"/>
              </a:spcAft>
              <a:buNone/>
            </a:pPr>
            <a:r>
              <a:rPr lang="en"/>
              <a:t>One of the important point for customers is delivery.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932e21cf2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932e21cf2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What is to mention/repeat here again: clear in plane words but with numbers</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Two burning questions or rather concerned we want to answer with this brief presentation are: “</a:t>
            </a:r>
            <a:r>
              <a:rPr b="1" lang="en"/>
              <a:t>Is Magist a good fit for our high-end tech products?</a:t>
            </a:r>
            <a:r>
              <a:rPr lang="en"/>
              <a:t>”  and “</a:t>
            </a:r>
            <a:r>
              <a:rPr b="1" lang="en"/>
              <a:t>Can Magist deliver our offers on time to keep our customers happy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two first rows of the presented table here address the concern with regards to whether or not Magist is a good fit for Eniac as we only deal with high-end tech products. Based on the database provided from Magist it could be concluded, that the platform only deals with 10% of tech products including high-end tech products. The average price of those products is 120€, which is significantly lower than the average item price at our company.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two rows of this table deal with customer satisfaction. Here we have looked into delivery times and potential issues regarding that and the scores that customers gave Magist. </a:t>
            </a:r>
            <a:endParaRPr/>
          </a:p>
          <a:p>
            <a:pPr indent="0" lvl="0" marL="0" rtl="0" algn="l">
              <a:spcBef>
                <a:spcPts val="0"/>
              </a:spcBef>
              <a:spcAft>
                <a:spcPts val="0"/>
              </a:spcAft>
              <a:buNone/>
            </a:pPr>
            <a:r>
              <a:rPr lang="en"/>
              <a:t>The delivery time is below the minimum that we require as a </a:t>
            </a:r>
            <a:r>
              <a:rPr lang="en"/>
              <a:t>company and therefore fits within our 16 day requirement.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throughout 2018 there are being a growing number of complaints regarding delivery.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and based on the customer comments there are growing number of complaints with regard to the delivery being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1da87d753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91da87d753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comments" Target="../comments/commen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comments" Target="../comments/comment3.xml"/><Relationship Id="rId4" Type="http://schemas.openxmlformats.org/officeDocument/2006/relationships/hyperlink" Target="https://www.statista.com/statistics/1117196/delivery-time-e-commerce-brazil/" TargetMode="External"/><Relationship Id="rId5" Type="http://schemas.openxmlformats.org/officeDocument/2006/relationships/image" Target="../media/image12.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www.statista.com/statistics/1117196/delivery-time-e-commerce-brazil/" TargetMode="External"/><Relationship Id="rId4" Type="http://schemas.openxmlformats.org/officeDocument/2006/relationships/image" Target="../media/image1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Eniac’s going to Brazil - Magist Analysis</a:t>
            </a:r>
            <a:endParaRPr sz="25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4</a:t>
            </a:r>
            <a:endParaRPr/>
          </a:p>
          <a:p>
            <a:pPr indent="0" lvl="0" marL="0" rtl="0" algn="l">
              <a:spcBef>
                <a:spcPts val="0"/>
              </a:spcBef>
              <a:spcAft>
                <a:spcPts val="0"/>
              </a:spcAft>
              <a:buNone/>
            </a:pPr>
            <a:r>
              <a:rPr lang="en"/>
              <a:t>V</a:t>
            </a:r>
            <a:r>
              <a:rPr lang="en"/>
              <a:t>aishali</a:t>
            </a:r>
            <a:r>
              <a:rPr lang="en"/>
              <a:t> + Stas + Yan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0" name="Shape 390"/>
        <p:cNvGrpSpPr/>
        <p:nvPr/>
      </p:nvGrpSpPr>
      <p:grpSpPr>
        <a:xfrm>
          <a:off x="0" y="0"/>
          <a:ext cx="0" cy="0"/>
          <a:chOff x="0" y="0"/>
          <a:chExt cx="0" cy="0"/>
        </a:xfrm>
      </p:grpSpPr>
      <p:sp>
        <p:nvSpPr>
          <p:cNvPr id="391" name="Google Shape;39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Recap After Presentation</a:t>
            </a:r>
            <a:endParaRPr/>
          </a:p>
        </p:txBody>
      </p:sp>
      <p:sp>
        <p:nvSpPr>
          <p:cNvPr id="392" name="Google Shape;392;p22"/>
          <p:cNvSpPr txBox="1"/>
          <p:nvPr>
            <p:ph idx="1" type="body"/>
          </p:nvPr>
        </p:nvSpPr>
        <p:spPr>
          <a:xfrm>
            <a:off x="1303800" y="1441325"/>
            <a:ext cx="7030500" cy="345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did we miss? Content wise? Presentation Wise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6" name="Shape 396"/>
        <p:cNvGrpSpPr/>
        <p:nvPr/>
      </p:nvGrpSpPr>
      <p:grpSpPr>
        <a:xfrm>
          <a:off x="0" y="0"/>
          <a:ext cx="0" cy="0"/>
          <a:chOff x="0" y="0"/>
          <a:chExt cx="0" cy="0"/>
        </a:xfrm>
      </p:grpSpPr>
      <p:sp>
        <p:nvSpPr>
          <p:cNvPr id="397" name="Google Shape;39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 </a:t>
            </a:r>
            <a:endParaRPr/>
          </a:p>
        </p:txBody>
      </p:sp>
      <p:grpSp>
        <p:nvGrpSpPr>
          <p:cNvPr id="398" name="Google Shape;398;p23"/>
          <p:cNvGrpSpPr/>
          <p:nvPr/>
        </p:nvGrpSpPr>
        <p:grpSpPr>
          <a:xfrm>
            <a:off x="5051537" y="1334018"/>
            <a:ext cx="3911280" cy="2685601"/>
            <a:chOff x="308100" y="1181600"/>
            <a:chExt cx="4730624" cy="3399925"/>
          </a:xfrm>
        </p:grpSpPr>
        <p:pic>
          <p:nvPicPr>
            <p:cNvPr id="399" name="Google Shape;399;p23"/>
            <p:cNvPicPr preferRelativeResize="0"/>
            <p:nvPr/>
          </p:nvPicPr>
          <p:blipFill rotWithShape="1">
            <a:blip r:embed="rId3">
              <a:alphaModFix/>
            </a:blip>
            <a:srcRect b="3411" l="0" r="24936" t="5122"/>
            <a:stretch/>
          </p:blipFill>
          <p:spPr>
            <a:xfrm>
              <a:off x="308100" y="1181600"/>
              <a:ext cx="4730624" cy="3399925"/>
            </a:xfrm>
            <a:prstGeom prst="rect">
              <a:avLst/>
            </a:prstGeom>
            <a:noFill/>
            <a:ln>
              <a:noFill/>
            </a:ln>
          </p:spPr>
        </p:pic>
        <p:pic>
          <p:nvPicPr>
            <p:cNvPr id="400" name="Google Shape;400;p23"/>
            <p:cNvPicPr preferRelativeResize="0"/>
            <p:nvPr/>
          </p:nvPicPr>
          <p:blipFill rotWithShape="1">
            <a:blip r:embed="rId3">
              <a:alphaModFix/>
            </a:blip>
            <a:srcRect b="74390" l="75062" r="22066" t="16897"/>
            <a:stretch/>
          </p:blipFill>
          <p:spPr>
            <a:xfrm>
              <a:off x="922800" y="1820375"/>
              <a:ext cx="381000" cy="681801"/>
            </a:xfrm>
            <a:prstGeom prst="rect">
              <a:avLst/>
            </a:prstGeom>
            <a:noFill/>
            <a:ln>
              <a:noFill/>
            </a:ln>
          </p:spPr>
        </p:pic>
        <p:pic>
          <p:nvPicPr>
            <p:cNvPr id="401" name="Google Shape;401;p23"/>
            <p:cNvPicPr preferRelativeResize="0"/>
            <p:nvPr/>
          </p:nvPicPr>
          <p:blipFill rotWithShape="1">
            <a:blip r:embed="rId3">
              <a:alphaModFix/>
            </a:blip>
            <a:srcRect b="83333" l="75061" r="0" t="5590"/>
            <a:stretch/>
          </p:blipFill>
          <p:spPr>
            <a:xfrm>
              <a:off x="922800" y="1181600"/>
              <a:ext cx="2438400" cy="638775"/>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5" name="Shape 405"/>
        <p:cNvGrpSpPr/>
        <p:nvPr/>
      </p:nvGrpSpPr>
      <p:grpSpPr>
        <a:xfrm>
          <a:off x="0" y="0"/>
          <a:ext cx="0" cy="0"/>
          <a:chOff x="0" y="0"/>
          <a:chExt cx="0" cy="0"/>
        </a:xfrm>
      </p:grpSpPr>
      <p:sp>
        <p:nvSpPr>
          <p:cNvPr id="406" name="Google Shape;406;p24"/>
          <p:cNvSpPr txBox="1"/>
          <p:nvPr/>
        </p:nvSpPr>
        <p:spPr>
          <a:xfrm>
            <a:off x="454275" y="202225"/>
            <a:ext cx="77466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Customer </a:t>
            </a:r>
            <a:r>
              <a:rPr b="1" lang="en" sz="1500">
                <a:solidFill>
                  <a:schemeClr val="accent3"/>
                </a:solidFill>
                <a:latin typeface="Maven Pro"/>
                <a:ea typeface="Maven Pro"/>
                <a:cs typeface="Maven Pro"/>
                <a:sym typeface="Maven Pro"/>
              </a:rPr>
              <a:t>Satisfaction for relevant categories: </a:t>
            </a:r>
            <a:r>
              <a:rPr b="1" lang="en" sz="1500">
                <a:solidFill>
                  <a:schemeClr val="accent3"/>
                </a:solidFill>
                <a:latin typeface="Maven Pro"/>
                <a:ea typeface="Maven Pro"/>
                <a:cs typeface="Maven Pro"/>
                <a:sym typeface="Maven Pro"/>
              </a:rPr>
              <a:t>Magist (2016 - 2018)</a:t>
            </a:r>
            <a:r>
              <a:rPr lang="en" sz="1100">
                <a:latin typeface="Maven Pro Medium"/>
                <a:ea typeface="Maven Pro Medium"/>
                <a:cs typeface="Maven Pro Medium"/>
                <a:sym typeface="Maven Pro Medium"/>
              </a:rPr>
              <a:t>*</a:t>
            </a:r>
            <a:endParaRPr b="1" sz="500">
              <a:solidFill>
                <a:schemeClr val="accent3"/>
              </a:solidFill>
              <a:latin typeface="Maven Pro"/>
              <a:ea typeface="Maven Pro"/>
              <a:cs typeface="Maven Pro"/>
              <a:sym typeface="Maven Pro"/>
            </a:endParaRPr>
          </a:p>
        </p:txBody>
      </p:sp>
      <p:grpSp>
        <p:nvGrpSpPr>
          <p:cNvPr id="407" name="Google Shape;407;p24"/>
          <p:cNvGrpSpPr/>
          <p:nvPr/>
        </p:nvGrpSpPr>
        <p:grpSpPr>
          <a:xfrm>
            <a:off x="5062100" y="923250"/>
            <a:ext cx="3765000" cy="2998850"/>
            <a:chOff x="5273875" y="923250"/>
            <a:chExt cx="3765000" cy="2998850"/>
          </a:xfrm>
        </p:grpSpPr>
        <p:grpSp>
          <p:nvGrpSpPr>
            <p:cNvPr id="408" name="Google Shape;408;p24"/>
            <p:cNvGrpSpPr/>
            <p:nvPr/>
          </p:nvGrpSpPr>
          <p:grpSpPr>
            <a:xfrm>
              <a:off x="5273875" y="923250"/>
              <a:ext cx="3765000" cy="2996400"/>
              <a:chOff x="5273875" y="923250"/>
              <a:chExt cx="3765000" cy="2996400"/>
            </a:xfrm>
          </p:grpSpPr>
          <p:sp>
            <p:nvSpPr>
              <p:cNvPr id="409" name="Google Shape;409;p24"/>
              <p:cNvSpPr/>
              <p:nvPr/>
            </p:nvSpPr>
            <p:spPr>
              <a:xfrm>
                <a:off x="5273875" y="923250"/>
                <a:ext cx="3765000" cy="29964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pic>
            <p:nvPicPr>
              <p:cNvPr id="410" name="Google Shape;410;p24"/>
              <p:cNvPicPr preferRelativeResize="0"/>
              <p:nvPr/>
            </p:nvPicPr>
            <p:blipFill>
              <a:blip r:embed="rId4">
                <a:alphaModFix/>
              </a:blip>
              <a:stretch>
                <a:fillRect/>
              </a:stretch>
            </p:blipFill>
            <p:spPr>
              <a:xfrm>
                <a:off x="6079800" y="1090625"/>
                <a:ext cx="2726375" cy="1302525"/>
              </a:xfrm>
              <a:prstGeom prst="rect">
                <a:avLst/>
              </a:prstGeom>
              <a:noFill/>
              <a:ln>
                <a:noFill/>
              </a:ln>
            </p:spPr>
          </p:pic>
          <p:pic>
            <p:nvPicPr>
              <p:cNvPr id="411" name="Google Shape;411;p24"/>
              <p:cNvPicPr preferRelativeResize="0"/>
              <p:nvPr/>
            </p:nvPicPr>
            <p:blipFill>
              <a:blip r:embed="rId5">
                <a:alphaModFix/>
              </a:blip>
              <a:stretch>
                <a:fillRect/>
              </a:stretch>
            </p:blipFill>
            <p:spPr>
              <a:xfrm>
                <a:off x="5421355" y="2393150"/>
                <a:ext cx="2635270" cy="1190250"/>
              </a:xfrm>
              <a:prstGeom prst="rect">
                <a:avLst/>
              </a:prstGeom>
              <a:noFill/>
              <a:ln>
                <a:noFill/>
              </a:ln>
            </p:spPr>
          </p:pic>
        </p:grpSp>
        <p:sp>
          <p:nvSpPr>
            <p:cNvPr id="412" name="Google Shape;412;p24"/>
            <p:cNvSpPr txBox="1"/>
            <p:nvPr/>
          </p:nvSpPr>
          <p:spPr>
            <a:xfrm>
              <a:off x="5273875" y="3583400"/>
              <a:ext cx="37650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lang="en" sz="1000">
                  <a:solidFill>
                    <a:schemeClr val="accent3"/>
                  </a:solidFill>
                  <a:latin typeface="Maven Pro"/>
                  <a:ea typeface="Maven Pro"/>
                  <a:cs typeface="Maven Pro"/>
                  <a:sym typeface="Maven Pro"/>
                </a:rPr>
                <a:t>30+ complaints </a:t>
              </a:r>
              <a:r>
                <a:rPr b="1" lang="en" sz="1000">
                  <a:solidFill>
                    <a:schemeClr val="dk2"/>
                  </a:solidFill>
                  <a:latin typeface="Maven Pro"/>
                  <a:ea typeface="Maven Pro"/>
                  <a:cs typeface="Maven Pro"/>
                  <a:sym typeface="Maven Pro"/>
                </a:rPr>
                <a:t>with regards to delivery in</a:t>
              </a:r>
              <a:r>
                <a:rPr b="1" lang="en" sz="1000">
                  <a:solidFill>
                    <a:schemeClr val="accent3"/>
                  </a:solidFill>
                  <a:latin typeface="Maven Pro"/>
                  <a:ea typeface="Maven Pro"/>
                  <a:cs typeface="Maven Pro"/>
                  <a:sym typeface="Maven Pro"/>
                </a:rPr>
                <a:t> 2018 </a:t>
              </a:r>
              <a:r>
                <a:rPr b="1" lang="en" sz="1000">
                  <a:solidFill>
                    <a:schemeClr val="dk2"/>
                  </a:solidFill>
                  <a:latin typeface="Maven Pro"/>
                  <a:ea typeface="Maven Pro"/>
                  <a:cs typeface="Maven Pro"/>
                  <a:sym typeface="Maven Pro"/>
                </a:rPr>
                <a:t>only</a:t>
              </a:r>
              <a:endParaRPr b="1" sz="1000">
                <a:solidFill>
                  <a:schemeClr val="dk2"/>
                </a:solidFill>
                <a:latin typeface="Maven Pro"/>
                <a:ea typeface="Maven Pro"/>
                <a:cs typeface="Maven Pro"/>
                <a:sym typeface="Maven Pro"/>
              </a:endParaRPr>
            </a:p>
          </p:txBody>
        </p:sp>
      </p:grpSp>
      <p:grpSp>
        <p:nvGrpSpPr>
          <p:cNvPr id="413" name="Google Shape;413;p24"/>
          <p:cNvGrpSpPr/>
          <p:nvPr/>
        </p:nvGrpSpPr>
        <p:grpSpPr>
          <a:xfrm>
            <a:off x="516600" y="923250"/>
            <a:ext cx="4413900" cy="2996400"/>
            <a:chOff x="454275" y="1278225"/>
            <a:chExt cx="4413900" cy="2996400"/>
          </a:xfrm>
        </p:grpSpPr>
        <p:sp>
          <p:nvSpPr>
            <p:cNvPr id="414" name="Google Shape;414;p24"/>
            <p:cNvSpPr/>
            <p:nvPr/>
          </p:nvSpPr>
          <p:spPr>
            <a:xfrm>
              <a:off x="454275" y="1278225"/>
              <a:ext cx="4413900" cy="29964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15" name="Google Shape;415;p24"/>
            <p:cNvSpPr txBox="1"/>
            <p:nvPr/>
          </p:nvSpPr>
          <p:spPr>
            <a:xfrm>
              <a:off x="454275" y="3886525"/>
              <a:ext cx="43587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lang="en" sz="1000">
                  <a:solidFill>
                    <a:schemeClr val="accent3"/>
                  </a:solidFill>
                  <a:latin typeface="Maven Pro"/>
                  <a:ea typeface="Maven Pro"/>
                  <a:cs typeface="Maven Pro"/>
                  <a:sym typeface="Maven Pro"/>
                </a:rPr>
                <a:t>95-98%</a:t>
              </a:r>
              <a:r>
                <a:rPr b="1" lang="en" sz="1000">
                  <a:latin typeface="Maven Pro"/>
                  <a:ea typeface="Maven Pro"/>
                  <a:cs typeface="Maven Pro"/>
                  <a:sym typeface="Maven Pro"/>
                </a:rPr>
                <a:t> of the Magist’s</a:t>
              </a:r>
              <a:r>
                <a:rPr b="1" lang="en" sz="1000">
                  <a:solidFill>
                    <a:schemeClr val="accent3"/>
                  </a:solidFill>
                  <a:latin typeface="Maven Pro"/>
                  <a:ea typeface="Maven Pro"/>
                  <a:cs typeface="Maven Pro"/>
                  <a:sym typeface="Maven Pro"/>
                </a:rPr>
                <a:t> reviews</a:t>
              </a:r>
              <a:r>
                <a:rPr b="1" lang="en" sz="1000">
                  <a:latin typeface="Maven Pro"/>
                  <a:ea typeface="Maven Pro"/>
                  <a:cs typeface="Maven Pro"/>
                  <a:sym typeface="Maven Pro"/>
                </a:rPr>
                <a:t> are</a:t>
              </a:r>
              <a:r>
                <a:rPr b="1" lang="en" sz="1000">
                  <a:solidFill>
                    <a:schemeClr val="accent3"/>
                  </a:solidFill>
                  <a:latin typeface="Maven Pro"/>
                  <a:ea typeface="Maven Pro"/>
                  <a:cs typeface="Maven Pro"/>
                  <a:sym typeface="Maven Pro"/>
                </a:rPr>
                <a:t> &gt;3</a:t>
              </a:r>
              <a:r>
                <a:rPr b="1" lang="en" sz="1000">
                  <a:latin typeface="Maven Pro"/>
                  <a:ea typeface="Maven Pro"/>
                  <a:cs typeface="Maven Pro"/>
                  <a:sym typeface="Maven Pro"/>
                </a:rPr>
                <a:t> (out of 5)</a:t>
              </a:r>
              <a:endParaRPr b="1" sz="1000">
                <a:latin typeface="Maven Pro"/>
                <a:ea typeface="Maven Pro"/>
                <a:cs typeface="Maven Pro"/>
                <a:sym typeface="Maven Pro"/>
              </a:endParaRPr>
            </a:p>
          </p:txBody>
        </p:sp>
        <p:grpSp>
          <p:nvGrpSpPr>
            <p:cNvPr id="416" name="Google Shape;416;p24"/>
            <p:cNvGrpSpPr/>
            <p:nvPr/>
          </p:nvGrpSpPr>
          <p:grpSpPr>
            <a:xfrm>
              <a:off x="639775" y="1278225"/>
              <a:ext cx="4173295" cy="2610217"/>
              <a:chOff x="311774" y="1017505"/>
              <a:chExt cx="4927148" cy="3024935"/>
            </a:xfrm>
          </p:grpSpPr>
          <p:sp>
            <p:nvSpPr>
              <p:cNvPr id="417" name="Google Shape;417;p24"/>
              <p:cNvSpPr txBox="1"/>
              <p:nvPr/>
            </p:nvSpPr>
            <p:spPr>
              <a:xfrm rot="-5400000">
                <a:off x="-772576" y="2437771"/>
                <a:ext cx="2532000" cy="36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800">
                    <a:solidFill>
                      <a:schemeClr val="dk2"/>
                    </a:solidFill>
                    <a:latin typeface="Maven Pro"/>
                    <a:ea typeface="Maven Pro"/>
                    <a:cs typeface="Maven Pro"/>
                    <a:sym typeface="Maven Pro"/>
                  </a:rPr>
                  <a:t>Fraction of NOT satisfied customers [%]</a:t>
                </a:r>
                <a:endParaRPr b="1" sz="800">
                  <a:solidFill>
                    <a:schemeClr val="dk2"/>
                  </a:solidFill>
                  <a:latin typeface="Maven Pro"/>
                  <a:ea typeface="Maven Pro"/>
                  <a:cs typeface="Maven Pro"/>
                  <a:sym typeface="Maven Pro"/>
                </a:endParaRPr>
              </a:p>
            </p:txBody>
          </p:sp>
          <p:grpSp>
            <p:nvGrpSpPr>
              <p:cNvPr id="418" name="Google Shape;418;p24"/>
              <p:cNvGrpSpPr/>
              <p:nvPr/>
            </p:nvGrpSpPr>
            <p:grpSpPr>
              <a:xfrm>
                <a:off x="616276" y="1017505"/>
                <a:ext cx="4622647" cy="3024935"/>
                <a:chOff x="61675" y="962003"/>
                <a:chExt cx="5263175" cy="3380572"/>
              </a:xfrm>
            </p:grpSpPr>
            <p:pic>
              <p:nvPicPr>
                <p:cNvPr id="419" name="Google Shape;419;p24"/>
                <p:cNvPicPr preferRelativeResize="0"/>
                <p:nvPr/>
              </p:nvPicPr>
              <p:blipFill>
                <a:blip r:embed="rId6">
                  <a:alphaModFix/>
                </a:blip>
                <a:stretch>
                  <a:fillRect/>
                </a:stretch>
              </p:blipFill>
              <p:spPr>
                <a:xfrm>
                  <a:off x="137875" y="1337413"/>
                  <a:ext cx="5045701" cy="2707468"/>
                </a:xfrm>
                <a:prstGeom prst="rect">
                  <a:avLst/>
                </a:prstGeom>
                <a:noFill/>
                <a:ln>
                  <a:noFill/>
                </a:ln>
              </p:spPr>
            </p:pic>
            <p:sp>
              <p:nvSpPr>
                <p:cNvPr id="420" name="Google Shape;420;p24"/>
                <p:cNvSpPr txBox="1"/>
                <p:nvPr/>
              </p:nvSpPr>
              <p:spPr>
                <a:xfrm>
                  <a:off x="3651526" y="962003"/>
                  <a:ext cx="958200" cy="51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a:solidFill>
                        <a:schemeClr val="accent2"/>
                      </a:solidFill>
                      <a:latin typeface="Maven Pro"/>
                      <a:ea typeface="Maven Pro"/>
                      <a:cs typeface="Maven Pro"/>
                      <a:sym typeface="Maven Pro"/>
                    </a:rPr>
                    <a:t>5.2 %</a:t>
                  </a:r>
                  <a:endParaRPr b="1">
                    <a:solidFill>
                      <a:schemeClr val="accent2"/>
                    </a:solidFill>
                    <a:latin typeface="Maven Pro"/>
                    <a:ea typeface="Maven Pro"/>
                    <a:cs typeface="Maven Pro"/>
                    <a:sym typeface="Maven Pro"/>
                  </a:endParaRPr>
                </a:p>
              </p:txBody>
            </p:sp>
            <p:sp>
              <p:nvSpPr>
                <p:cNvPr id="421" name="Google Shape;421;p24"/>
                <p:cNvSpPr txBox="1"/>
                <p:nvPr/>
              </p:nvSpPr>
              <p:spPr>
                <a:xfrm>
                  <a:off x="61675" y="3943875"/>
                  <a:ext cx="867300" cy="39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800">
                      <a:solidFill>
                        <a:schemeClr val="dk2"/>
                      </a:solidFill>
                      <a:latin typeface="Maven Pro"/>
                      <a:ea typeface="Maven Pro"/>
                      <a:cs typeface="Maven Pro"/>
                      <a:sym typeface="Maven Pro"/>
                    </a:rPr>
                    <a:t>2016</a:t>
                  </a:r>
                  <a:endParaRPr b="1" sz="800">
                    <a:solidFill>
                      <a:schemeClr val="dk2"/>
                    </a:solidFill>
                    <a:latin typeface="Maven Pro"/>
                    <a:ea typeface="Maven Pro"/>
                    <a:cs typeface="Maven Pro"/>
                    <a:sym typeface="Maven Pro"/>
                  </a:endParaRPr>
                </a:p>
              </p:txBody>
            </p:sp>
            <p:sp>
              <p:nvSpPr>
                <p:cNvPr id="422" name="Google Shape;422;p24"/>
                <p:cNvSpPr txBox="1"/>
                <p:nvPr/>
              </p:nvSpPr>
              <p:spPr>
                <a:xfrm>
                  <a:off x="671275" y="3943875"/>
                  <a:ext cx="867300" cy="39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800">
                      <a:solidFill>
                        <a:schemeClr val="dk2"/>
                      </a:solidFill>
                      <a:latin typeface="Maven Pro"/>
                      <a:ea typeface="Maven Pro"/>
                      <a:cs typeface="Maven Pro"/>
                      <a:sym typeface="Maven Pro"/>
                    </a:rPr>
                    <a:t>2017</a:t>
                  </a:r>
                  <a:endParaRPr b="1" sz="800">
                    <a:solidFill>
                      <a:schemeClr val="dk2"/>
                    </a:solidFill>
                    <a:latin typeface="Maven Pro"/>
                    <a:ea typeface="Maven Pro"/>
                    <a:cs typeface="Maven Pro"/>
                    <a:sym typeface="Maven Pro"/>
                  </a:endParaRPr>
                </a:p>
              </p:txBody>
            </p:sp>
            <p:sp>
              <p:nvSpPr>
                <p:cNvPr id="423" name="Google Shape;423;p24"/>
                <p:cNvSpPr txBox="1"/>
                <p:nvPr/>
              </p:nvSpPr>
              <p:spPr>
                <a:xfrm>
                  <a:off x="3252550" y="3943875"/>
                  <a:ext cx="867300" cy="39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800">
                      <a:solidFill>
                        <a:schemeClr val="dk2"/>
                      </a:solidFill>
                      <a:latin typeface="Maven Pro"/>
                      <a:ea typeface="Maven Pro"/>
                      <a:cs typeface="Maven Pro"/>
                      <a:sym typeface="Maven Pro"/>
                    </a:rPr>
                    <a:t>2018</a:t>
                  </a:r>
                  <a:endParaRPr b="1" sz="800">
                    <a:solidFill>
                      <a:schemeClr val="dk2"/>
                    </a:solidFill>
                    <a:latin typeface="Maven Pro"/>
                    <a:ea typeface="Maven Pro"/>
                    <a:cs typeface="Maven Pro"/>
                    <a:sym typeface="Maven Pro"/>
                  </a:endParaRPr>
                </a:p>
              </p:txBody>
            </p:sp>
            <p:sp>
              <p:nvSpPr>
                <p:cNvPr id="424" name="Google Shape;424;p24"/>
                <p:cNvSpPr txBox="1"/>
                <p:nvPr/>
              </p:nvSpPr>
              <p:spPr>
                <a:xfrm>
                  <a:off x="4457550" y="3943875"/>
                  <a:ext cx="867300" cy="39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800">
                      <a:solidFill>
                        <a:schemeClr val="dk2"/>
                      </a:solidFill>
                      <a:latin typeface="Maven Pro"/>
                      <a:ea typeface="Maven Pro"/>
                      <a:cs typeface="Maven Pro"/>
                      <a:sym typeface="Maven Pro"/>
                    </a:rPr>
                    <a:t>2018-07</a:t>
                  </a:r>
                  <a:endParaRPr b="1" sz="800">
                    <a:solidFill>
                      <a:schemeClr val="dk2"/>
                    </a:solidFill>
                    <a:latin typeface="Maven Pro"/>
                    <a:ea typeface="Maven Pro"/>
                    <a:cs typeface="Maven Pro"/>
                    <a:sym typeface="Maven Pro"/>
                  </a:endParaRPr>
                </a:p>
              </p:txBody>
            </p:sp>
          </p:grpSp>
        </p:grpSp>
      </p:grpSp>
      <p:sp>
        <p:nvSpPr>
          <p:cNvPr id="425" name="Google Shape;425;p24"/>
          <p:cNvSpPr txBox="1"/>
          <p:nvPr>
            <p:ph idx="1" type="body"/>
          </p:nvPr>
        </p:nvSpPr>
        <p:spPr>
          <a:xfrm>
            <a:off x="1303800" y="4454775"/>
            <a:ext cx="7290600" cy="295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523"/>
              <a:buNone/>
            </a:pPr>
            <a:r>
              <a:rPr b="1" lang="en" sz="900">
                <a:solidFill>
                  <a:srgbClr val="B7B7B7"/>
                </a:solidFill>
                <a:latin typeface="Maven Pro"/>
                <a:ea typeface="Maven Pro"/>
                <a:cs typeface="Maven Pro"/>
                <a:sym typeface="Maven Pro"/>
              </a:rPr>
              <a:t>Fast deliveries and happy customers are key for us. Are orders delivered on time with Magist?</a:t>
            </a:r>
            <a:endParaRPr b="1" sz="900">
              <a:solidFill>
                <a:srgbClr val="B7B7B7"/>
              </a:solidFill>
              <a:latin typeface="Maven Pro"/>
              <a:ea typeface="Maven Pro"/>
              <a:cs typeface="Maven Pro"/>
              <a:sym typeface="Maven Pro"/>
            </a:endParaRPr>
          </a:p>
        </p:txBody>
      </p:sp>
      <p:sp>
        <p:nvSpPr>
          <p:cNvPr id="426" name="Google Shape;426;p24"/>
          <p:cNvSpPr txBox="1"/>
          <p:nvPr/>
        </p:nvSpPr>
        <p:spPr>
          <a:xfrm>
            <a:off x="5506013" y="4866600"/>
            <a:ext cx="3608700" cy="276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600">
                <a:solidFill>
                  <a:schemeClr val="dk2"/>
                </a:solidFill>
              </a:rPr>
              <a:t>*high tech products are defined as </a:t>
            </a:r>
            <a:r>
              <a:rPr i="1" lang="en" sz="600">
                <a:solidFill>
                  <a:schemeClr val="dk2"/>
                </a:solidFill>
              </a:rPr>
              <a:t>computers_accessories, electronics, pc_gamer</a:t>
            </a:r>
            <a:endParaRPr sz="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0" name="Shape 430"/>
        <p:cNvGrpSpPr/>
        <p:nvPr/>
      </p:nvGrpSpPr>
      <p:grpSpPr>
        <a:xfrm>
          <a:off x="0" y="0"/>
          <a:ext cx="0" cy="0"/>
          <a:chOff x="0" y="0"/>
          <a:chExt cx="0" cy="0"/>
        </a:xfrm>
      </p:grpSpPr>
      <p:sp>
        <p:nvSpPr>
          <p:cNvPr id="431" name="Google Shape;431;p25"/>
          <p:cNvSpPr txBox="1"/>
          <p:nvPr/>
        </p:nvSpPr>
        <p:spPr>
          <a:xfrm>
            <a:off x="454275" y="202225"/>
            <a:ext cx="5279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Customer Satisfaction overall: Magist (2016 - 2018)</a:t>
            </a:r>
            <a:endParaRPr b="1" sz="1500">
              <a:solidFill>
                <a:schemeClr val="accent3"/>
              </a:solidFill>
              <a:latin typeface="Maven Pro"/>
              <a:ea typeface="Maven Pro"/>
              <a:cs typeface="Maven Pro"/>
              <a:sym typeface="Maven Pro"/>
            </a:endParaRPr>
          </a:p>
        </p:txBody>
      </p:sp>
      <p:pic>
        <p:nvPicPr>
          <p:cNvPr id="432" name="Google Shape;432;p25"/>
          <p:cNvPicPr preferRelativeResize="0"/>
          <p:nvPr/>
        </p:nvPicPr>
        <p:blipFill>
          <a:blip r:embed="rId3">
            <a:alphaModFix/>
          </a:blip>
          <a:stretch>
            <a:fillRect/>
          </a:stretch>
        </p:blipFill>
        <p:spPr>
          <a:xfrm>
            <a:off x="5472623" y="200400"/>
            <a:ext cx="3675475" cy="1755950"/>
          </a:xfrm>
          <a:prstGeom prst="rect">
            <a:avLst/>
          </a:prstGeom>
          <a:noFill/>
          <a:ln>
            <a:noFill/>
          </a:ln>
        </p:spPr>
      </p:pic>
      <p:pic>
        <p:nvPicPr>
          <p:cNvPr id="433" name="Google Shape;433;p25"/>
          <p:cNvPicPr preferRelativeResize="0"/>
          <p:nvPr/>
        </p:nvPicPr>
        <p:blipFill>
          <a:blip r:embed="rId4">
            <a:alphaModFix/>
          </a:blip>
          <a:stretch>
            <a:fillRect/>
          </a:stretch>
        </p:blipFill>
        <p:spPr>
          <a:xfrm>
            <a:off x="5181600" y="2714075"/>
            <a:ext cx="3720375" cy="1680350"/>
          </a:xfrm>
          <a:prstGeom prst="rect">
            <a:avLst/>
          </a:prstGeom>
          <a:noFill/>
          <a:ln>
            <a:noFill/>
          </a:ln>
        </p:spPr>
      </p:pic>
      <p:sp>
        <p:nvSpPr>
          <p:cNvPr id="434" name="Google Shape;434;p25"/>
          <p:cNvSpPr txBox="1"/>
          <p:nvPr/>
        </p:nvSpPr>
        <p:spPr>
          <a:xfrm>
            <a:off x="5334150" y="1905500"/>
            <a:ext cx="4134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100">
                <a:solidFill>
                  <a:schemeClr val="accent3"/>
                </a:solidFill>
                <a:latin typeface="Maven Pro"/>
                <a:ea typeface="Maven Pro"/>
                <a:cs typeface="Maven Pro"/>
                <a:sym typeface="Maven Pro"/>
              </a:rPr>
              <a:t>30+ </a:t>
            </a:r>
            <a:r>
              <a:rPr b="1" lang="en" sz="1700">
                <a:solidFill>
                  <a:schemeClr val="accent3"/>
                </a:solidFill>
                <a:latin typeface="Maven Pro"/>
                <a:ea typeface="Maven Pro"/>
                <a:cs typeface="Maven Pro"/>
                <a:sym typeface="Maven Pro"/>
              </a:rPr>
              <a:t>complaints</a:t>
            </a:r>
            <a:r>
              <a:rPr lang="en" sz="1600">
                <a:latin typeface="Maven Pro Medium"/>
                <a:ea typeface="Maven Pro Medium"/>
                <a:cs typeface="Maven Pro Medium"/>
                <a:sym typeface="Maven Pro Medium"/>
              </a:rPr>
              <a:t> with regards to </a:t>
            </a:r>
            <a:r>
              <a:rPr b="1" lang="en" sz="1700">
                <a:solidFill>
                  <a:schemeClr val="accent3"/>
                </a:solidFill>
                <a:latin typeface="Maven Pro"/>
                <a:ea typeface="Maven Pro"/>
                <a:cs typeface="Maven Pro"/>
                <a:sym typeface="Maven Pro"/>
              </a:rPr>
              <a:t>delivery</a:t>
            </a:r>
            <a:r>
              <a:rPr lang="en" sz="1600">
                <a:latin typeface="Maven Pro Medium"/>
                <a:ea typeface="Maven Pro Medium"/>
                <a:cs typeface="Maven Pro Medium"/>
                <a:sym typeface="Maven Pro Medium"/>
              </a:rPr>
              <a:t> in </a:t>
            </a:r>
            <a:r>
              <a:rPr b="1" lang="en" sz="2100">
                <a:solidFill>
                  <a:schemeClr val="accent3"/>
                </a:solidFill>
                <a:latin typeface="Maven Pro"/>
                <a:ea typeface="Maven Pro"/>
                <a:cs typeface="Maven Pro"/>
                <a:sym typeface="Maven Pro"/>
              </a:rPr>
              <a:t>2018</a:t>
            </a:r>
            <a:r>
              <a:rPr lang="en" sz="1600">
                <a:latin typeface="Maven Pro Medium"/>
                <a:ea typeface="Maven Pro Medium"/>
                <a:cs typeface="Maven Pro Medium"/>
                <a:sym typeface="Maven Pro Medium"/>
              </a:rPr>
              <a:t> only*</a:t>
            </a:r>
            <a:endParaRPr sz="2100">
              <a:latin typeface="Maven Pro Medium"/>
              <a:ea typeface="Maven Pro Medium"/>
              <a:cs typeface="Maven Pro Medium"/>
              <a:sym typeface="Maven Pro Medium"/>
            </a:endParaRPr>
          </a:p>
        </p:txBody>
      </p:sp>
      <p:sp>
        <p:nvSpPr>
          <p:cNvPr id="435" name="Google Shape;435;p25"/>
          <p:cNvSpPr txBox="1"/>
          <p:nvPr/>
        </p:nvSpPr>
        <p:spPr>
          <a:xfrm>
            <a:off x="3807825" y="1277475"/>
            <a:ext cx="71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a:solidFill>
                <a:schemeClr val="accent2"/>
              </a:solidFill>
              <a:latin typeface="Maven Pro"/>
              <a:ea typeface="Maven Pro"/>
              <a:cs typeface="Maven Pro"/>
              <a:sym typeface="Maven Pro"/>
            </a:endParaRPr>
          </a:p>
        </p:txBody>
      </p:sp>
      <p:pic>
        <p:nvPicPr>
          <p:cNvPr id="436" name="Google Shape;436;p25"/>
          <p:cNvPicPr preferRelativeResize="0"/>
          <p:nvPr/>
        </p:nvPicPr>
        <p:blipFill rotWithShape="1">
          <a:blip r:embed="rId5">
            <a:alphaModFix/>
          </a:blip>
          <a:srcRect b="71296" l="0" r="82776" t="5740"/>
          <a:stretch/>
        </p:blipFill>
        <p:spPr>
          <a:xfrm>
            <a:off x="386625" y="1136775"/>
            <a:ext cx="3064202" cy="3063940"/>
          </a:xfrm>
          <a:prstGeom prst="rect">
            <a:avLst/>
          </a:prstGeom>
          <a:noFill/>
          <a:ln>
            <a:noFill/>
          </a:ln>
        </p:spPr>
      </p:pic>
      <p:pic>
        <p:nvPicPr>
          <p:cNvPr id="437" name="Google Shape;437;p25"/>
          <p:cNvPicPr preferRelativeResize="0"/>
          <p:nvPr/>
        </p:nvPicPr>
        <p:blipFill>
          <a:blip r:embed="rId6">
            <a:alphaModFix/>
          </a:blip>
          <a:stretch>
            <a:fillRect/>
          </a:stretch>
        </p:blipFill>
        <p:spPr>
          <a:xfrm>
            <a:off x="3298425" y="1277475"/>
            <a:ext cx="1101975" cy="671485"/>
          </a:xfrm>
          <a:prstGeom prst="rect">
            <a:avLst/>
          </a:prstGeom>
          <a:noFill/>
          <a:ln>
            <a:noFill/>
          </a:ln>
        </p:spPr>
      </p:pic>
      <p:sp>
        <p:nvSpPr>
          <p:cNvPr id="438" name="Google Shape;438;p25"/>
          <p:cNvSpPr txBox="1"/>
          <p:nvPr/>
        </p:nvSpPr>
        <p:spPr>
          <a:xfrm>
            <a:off x="126837" y="617725"/>
            <a:ext cx="47553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100">
                <a:solidFill>
                  <a:schemeClr val="accent3"/>
                </a:solidFill>
                <a:latin typeface="Maven Pro"/>
                <a:ea typeface="Maven Pro"/>
                <a:cs typeface="Maven Pro"/>
                <a:sym typeface="Maven Pro"/>
              </a:rPr>
              <a:t> only 77</a:t>
            </a:r>
            <a:r>
              <a:rPr b="1" lang="en" sz="2100">
                <a:solidFill>
                  <a:schemeClr val="accent3"/>
                </a:solidFill>
                <a:latin typeface="Maven Pro"/>
                <a:ea typeface="Maven Pro"/>
                <a:cs typeface="Maven Pro"/>
                <a:sym typeface="Maven Pro"/>
              </a:rPr>
              <a:t>%</a:t>
            </a:r>
            <a:r>
              <a:rPr b="1" lang="en" sz="2100">
                <a:latin typeface="Maven Pro"/>
                <a:ea typeface="Maven Pro"/>
                <a:cs typeface="Maven Pro"/>
                <a:sym typeface="Maven Pro"/>
              </a:rPr>
              <a:t> </a:t>
            </a:r>
            <a:r>
              <a:rPr lang="en" sz="1600">
                <a:latin typeface="Maven Pro Medium"/>
                <a:ea typeface="Maven Pro Medium"/>
                <a:cs typeface="Maven Pro Medium"/>
                <a:sym typeface="Maven Pro Medium"/>
              </a:rPr>
              <a:t>of the Magist’s</a:t>
            </a:r>
            <a:r>
              <a:rPr b="1" lang="en" sz="2100">
                <a:solidFill>
                  <a:schemeClr val="accent3"/>
                </a:solidFill>
                <a:latin typeface="Maven Pro"/>
                <a:ea typeface="Maven Pro"/>
                <a:cs typeface="Maven Pro"/>
                <a:sym typeface="Maven Pro"/>
              </a:rPr>
              <a:t> reviews</a:t>
            </a:r>
            <a:r>
              <a:rPr lang="en" sz="1600">
                <a:latin typeface="Maven Pro Medium"/>
                <a:ea typeface="Maven Pro Medium"/>
                <a:cs typeface="Maven Pro Medium"/>
                <a:sym typeface="Maven Pro Medium"/>
              </a:rPr>
              <a:t> are</a:t>
            </a:r>
            <a:r>
              <a:rPr b="1" lang="en" sz="2100">
                <a:solidFill>
                  <a:schemeClr val="accent3"/>
                </a:solidFill>
                <a:latin typeface="Maven Pro"/>
                <a:ea typeface="Maven Pro"/>
                <a:cs typeface="Maven Pro"/>
                <a:sym typeface="Maven Pro"/>
              </a:rPr>
              <a:t> &gt;3</a:t>
            </a:r>
            <a:r>
              <a:rPr b="1" lang="en" sz="2100">
                <a:latin typeface="Maven Pro"/>
                <a:ea typeface="Maven Pro"/>
                <a:cs typeface="Maven Pro"/>
                <a:sym typeface="Maven Pro"/>
              </a:rPr>
              <a:t> </a:t>
            </a:r>
            <a:r>
              <a:rPr lang="en" sz="1600">
                <a:latin typeface="Maven Pro Medium"/>
                <a:ea typeface="Maven Pro Medium"/>
                <a:cs typeface="Maven Pro Medium"/>
                <a:sym typeface="Maven Pro Medium"/>
              </a:rPr>
              <a:t>(out of 5)**</a:t>
            </a:r>
            <a:endParaRPr b="1" sz="2100">
              <a:latin typeface="Maven Pro"/>
              <a:ea typeface="Maven Pro"/>
              <a:cs typeface="Maven Pro"/>
              <a:sym typeface="Maven Pro"/>
            </a:endParaRPr>
          </a:p>
        </p:txBody>
      </p:sp>
      <p:sp>
        <p:nvSpPr>
          <p:cNvPr id="439" name="Google Shape;439;p25"/>
          <p:cNvSpPr txBox="1"/>
          <p:nvPr>
            <p:ph idx="1" type="body"/>
          </p:nvPr>
        </p:nvSpPr>
        <p:spPr>
          <a:xfrm>
            <a:off x="56550" y="4607100"/>
            <a:ext cx="5844600" cy="590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523"/>
              <a:buNone/>
            </a:pPr>
            <a:r>
              <a:rPr b="1" lang="en" sz="1500">
                <a:solidFill>
                  <a:srgbClr val="000000"/>
                </a:solidFill>
                <a:latin typeface="Maven Pro"/>
                <a:ea typeface="Maven Pro"/>
                <a:cs typeface="Maven Pro"/>
                <a:sym typeface="Maven Pro"/>
              </a:rPr>
              <a:t>*</a:t>
            </a:r>
            <a:r>
              <a:rPr b="1" i="1" lang="en" sz="800">
                <a:solidFill>
                  <a:srgbClr val="B7B7B7"/>
                </a:solidFill>
                <a:latin typeface="Maven Pro"/>
                <a:ea typeface="Maven Pro"/>
                <a:cs typeface="Maven Pro"/>
                <a:sym typeface="Maven Pro"/>
              </a:rPr>
              <a:t>product categories: computers accessories, electronics, pc gamer</a:t>
            </a:r>
            <a:endParaRPr b="1" i="1" sz="800">
              <a:solidFill>
                <a:srgbClr val="B7B7B7"/>
              </a:solidFill>
              <a:latin typeface="Maven Pro"/>
              <a:ea typeface="Maven Pro"/>
              <a:cs typeface="Maven Pro"/>
              <a:sym typeface="Maven Pro"/>
            </a:endParaRPr>
          </a:p>
          <a:p>
            <a:pPr indent="0" lvl="0" marL="0" rtl="0" algn="l">
              <a:lnSpc>
                <a:spcPct val="80000"/>
              </a:lnSpc>
              <a:spcBef>
                <a:spcPts val="0"/>
              </a:spcBef>
              <a:spcAft>
                <a:spcPts val="0"/>
              </a:spcAft>
              <a:buNone/>
            </a:pPr>
            <a:r>
              <a:t/>
            </a:r>
            <a:endParaRPr b="1" sz="900">
              <a:solidFill>
                <a:srgbClr val="B7B7B7"/>
              </a:solidFill>
              <a:latin typeface="Maven Pro"/>
              <a:ea typeface="Maven Pro"/>
              <a:cs typeface="Maven Pro"/>
              <a:sym typeface="Maven Pro"/>
            </a:endParaRPr>
          </a:p>
          <a:p>
            <a:pPr indent="0" lvl="0" marL="0" rtl="0" algn="l">
              <a:lnSpc>
                <a:spcPct val="80000"/>
              </a:lnSpc>
              <a:spcBef>
                <a:spcPts val="0"/>
              </a:spcBef>
              <a:spcAft>
                <a:spcPts val="0"/>
              </a:spcAft>
              <a:buSzPts val="523"/>
              <a:buNone/>
            </a:pPr>
            <a:r>
              <a:rPr b="1" lang="en" sz="900">
                <a:solidFill>
                  <a:srgbClr val="B7B7B7"/>
                </a:solidFill>
                <a:latin typeface="Maven Pro"/>
                <a:ea typeface="Maven Pro"/>
                <a:cs typeface="Maven Pro"/>
                <a:sym typeface="Maven Pro"/>
              </a:rPr>
              <a:t> </a:t>
            </a:r>
            <a:endParaRPr b="1" sz="900">
              <a:solidFill>
                <a:srgbClr val="B7B7B7"/>
              </a:solidFill>
              <a:latin typeface="Maven Pro"/>
              <a:ea typeface="Maven Pro"/>
              <a:cs typeface="Maven Pro"/>
              <a:sym typeface="Maven Pro"/>
            </a:endParaRPr>
          </a:p>
        </p:txBody>
      </p:sp>
      <p:sp>
        <p:nvSpPr>
          <p:cNvPr id="440" name="Google Shape;440;p25"/>
          <p:cNvSpPr txBox="1"/>
          <p:nvPr>
            <p:ph idx="1" type="body"/>
          </p:nvPr>
        </p:nvSpPr>
        <p:spPr>
          <a:xfrm>
            <a:off x="-19650" y="4807950"/>
            <a:ext cx="5844600" cy="5904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523"/>
              <a:buNone/>
            </a:pPr>
            <a:r>
              <a:rPr b="1" lang="en" sz="1500">
                <a:solidFill>
                  <a:srgbClr val="000000"/>
                </a:solidFill>
                <a:latin typeface="Maven Pro"/>
                <a:ea typeface="Maven Pro"/>
                <a:cs typeface="Maven Pro"/>
                <a:sym typeface="Maven Pro"/>
              </a:rPr>
              <a:t>**</a:t>
            </a:r>
            <a:r>
              <a:rPr b="1" i="1" lang="en" sz="800">
                <a:solidFill>
                  <a:srgbClr val="B7B7B7"/>
                </a:solidFill>
                <a:latin typeface="Maven Pro"/>
                <a:ea typeface="Maven Pro"/>
                <a:cs typeface="Maven Pro"/>
                <a:sym typeface="Maven Pro"/>
              </a:rPr>
              <a:t>from in average 49K reviews (years 2017, 2018) </a:t>
            </a:r>
            <a:endParaRPr b="1" sz="800">
              <a:solidFill>
                <a:srgbClr val="B7B7B7"/>
              </a:solidFill>
              <a:latin typeface="Maven Pro"/>
              <a:ea typeface="Maven Pro"/>
              <a:cs typeface="Maven Pro"/>
              <a:sym typeface="Maven Pro"/>
            </a:endParaRPr>
          </a:p>
          <a:p>
            <a:pPr indent="0" lvl="0" marL="0" rtl="0" algn="l">
              <a:lnSpc>
                <a:spcPct val="80000"/>
              </a:lnSpc>
              <a:spcBef>
                <a:spcPts val="0"/>
              </a:spcBef>
              <a:spcAft>
                <a:spcPts val="0"/>
              </a:spcAft>
              <a:buSzPts val="523"/>
              <a:buNone/>
            </a:pPr>
            <a:r>
              <a:rPr b="1" lang="en" sz="900">
                <a:solidFill>
                  <a:srgbClr val="B7B7B7"/>
                </a:solidFill>
                <a:latin typeface="Maven Pro"/>
                <a:ea typeface="Maven Pro"/>
                <a:cs typeface="Maven Pro"/>
                <a:sym typeface="Maven Pro"/>
              </a:rPr>
              <a:t> </a:t>
            </a:r>
            <a:endParaRPr b="1" sz="900">
              <a:solidFill>
                <a:srgbClr val="B7B7B7"/>
              </a:solidFill>
              <a:latin typeface="Maven Pro"/>
              <a:ea typeface="Maven Pro"/>
              <a:cs typeface="Maven Pro"/>
              <a:sym typeface="Maven Pro"/>
            </a:endParaRPr>
          </a:p>
        </p:txBody>
      </p:sp>
      <p:sp>
        <p:nvSpPr>
          <p:cNvPr id="441" name="Google Shape;441;p25"/>
          <p:cNvSpPr txBox="1"/>
          <p:nvPr>
            <p:ph idx="1" type="body"/>
          </p:nvPr>
        </p:nvSpPr>
        <p:spPr>
          <a:xfrm>
            <a:off x="1303800" y="4454775"/>
            <a:ext cx="7290600" cy="295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b="1" lang="en" sz="1100">
                <a:solidFill>
                  <a:srgbClr val="999999"/>
                </a:solidFill>
                <a:latin typeface="Maven Pro"/>
                <a:ea typeface="Maven Pro"/>
                <a:cs typeface="Maven Pro"/>
                <a:sym typeface="Maven Pro"/>
              </a:rPr>
              <a:t>Fast deliveries and happy customers are key for us. Are orders delivered on time with Magist?</a:t>
            </a:r>
            <a:endParaRPr b="1" sz="1100">
              <a:solidFill>
                <a:srgbClr val="999999"/>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5" name="Shape 445"/>
        <p:cNvGrpSpPr/>
        <p:nvPr/>
      </p:nvGrpSpPr>
      <p:grpSpPr>
        <a:xfrm>
          <a:off x="0" y="0"/>
          <a:ext cx="0" cy="0"/>
          <a:chOff x="0" y="0"/>
          <a:chExt cx="0" cy="0"/>
        </a:xfrm>
      </p:grpSpPr>
      <p:sp>
        <p:nvSpPr>
          <p:cNvPr id="446" name="Google Shape;446;p2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1000">
                <a:latin typeface="Maven Pro"/>
                <a:ea typeface="Maven Pro"/>
                <a:cs typeface="Maven Pro"/>
                <a:sym typeface="Maven Pro"/>
              </a:rPr>
              <a:t>Fast deliveries and happy customers are key for us. </a:t>
            </a:r>
            <a:r>
              <a:rPr b="1" lang="en" sz="1000">
                <a:latin typeface="Maven Pro"/>
                <a:ea typeface="Maven Pro"/>
                <a:cs typeface="Maven Pro"/>
                <a:sym typeface="Maven Pro"/>
              </a:rPr>
              <a:t>Are orders delivered on time with Magist?</a:t>
            </a:r>
            <a:endParaRPr b="1" sz="1000">
              <a:latin typeface="Maven Pro"/>
              <a:ea typeface="Maven Pro"/>
              <a:cs typeface="Maven Pro"/>
              <a:sym typeface="Maven Pro"/>
            </a:endParaRPr>
          </a:p>
        </p:txBody>
      </p:sp>
      <p:sp>
        <p:nvSpPr>
          <p:cNvPr id="447" name="Google Shape;447;p26"/>
          <p:cNvSpPr txBox="1"/>
          <p:nvPr>
            <p:ph idx="1" type="body"/>
          </p:nvPr>
        </p:nvSpPr>
        <p:spPr>
          <a:xfrm>
            <a:off x="1053275" y="1091400"/>
            <a:ext cx="6060900" cy="189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rgbClr val="000000"/>
                </a:solidFill>
                <a:latin typeface="Arial"/>
                <a:ea typeface="Arial"/>
                <a:cs typeface="Arial"/>
                <a:sym typeface="Arial"/>
              </a:rPr>
              <a:t>Here are some numbers that will help you understand Eniac’s scope (data from April 2017 – March 2018):</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Revenue: 40,044,542 €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Avg monthly revenue: 1,011,256 €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Avg order price: 710 €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Avg item price: 540 €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1" name="Shape 451"/>
        <p:cNvGrpSpPr/>
        <p:nvPr/>
      </p:nvGrpSpPr>
      <p:grpSpPr>
        <a:xfrm>
          <a:off x="0" y="0"/>
          <a:ext cx="0" cy="0"/>
          <a:chOff x="0" y="0"/>
          <a:chExt cx="0" cy="0"/>
        </a:xfrm>
      </p:grpSpPr>
      <p:sp>
        <p:nvSpPr>
          <p:cNvPr id="452" name="Google Shape;452;p27"/>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1000">
                <a:latin typeface="Maven Pro"/>
                <a:ea typeface="Maven Pro"/>
                <a:cs typeface="Maven Pro"/>
                <a:sym typeface="Maven Pro"/>
              </a:rPr>
              <a:t>Our Conclusion  : Overall delivery results of Magist is Very positive . They have delivered on time or before </a:t>
            </a:r>
            <a:r>
              <a:rPr b="1" lang="en" sz="1000">
                <a:latin typeface="Maven Pro"/>
                <a:ea typeface="Maven Pro"/>
                <a:cs typeface="Maven Pro"/>
                <a:sym typeface="Maven Pro"/>
              </a:rPr>
              <a:t>estimated</a:t>
            </a:r>
            <a:r>
              <a:rPr b="1" lang="en" sz="1000">
                <a:latin typeface="Maven Pro"/>
                <a:ea typeface="Maven Pro"/>
                <a:cs typeface="Maven Pro"/>
                <a:sym typeface="Maven Pro"/>
              </a:rPr>
              <a:t> delivery time in 93.2% of the cases</a:t>
            </a:r>
            <a:endParaRPr b="1" sz="1000">
              <a:latin typeface="Maven Pro"/>
              <a:ea typeface="Maven Pro"/>
              <a:cs typeface="Maven Pro"/>
              <a:sym typeface="Maven Pro"/>
            </a:endParaRPr>
          </a:p>
        </p:txBody>
      </p:sp>
      <p:pic>
        <p:nvPicPr>
          <p:cNvPr id="453" name="Google Shape;453;p27"/>
          <p:cNvPicPr preferRelativeResize="0"/>
          <p:nvPr/>
        </p:nvPicPr>
        <p:blipFill>
          <a:blip r:embed="rId4">
            <a:alphaModFix/>
          </a:blip>
          <a:stretch>
            <a:fillRect/>
          </a:stretch>
        </p:blipFill>
        <p:spPr>
          <a:xfrm>
            <a:off x="152400" y="498375"/>
            <a:ext cx="6994501" cy="2772297"/>
          </a:xfrm>
          <a:prstGeom prst="rect">
            <a:avLst/>
          </a:prstGeom>
          <a:noFill/>
          <a:ln>
            <a:noFill/>
          </a:ln>
        </p:spPr>
      </p:pic>
      <p:sp>
        <p:nvSpPr>
          <p:cNvPr id="454" name="Google Shape;454;p27"/>
          <p:cNvSpPr txBox="1"/>
          <p:nvPr/>
        </p:nvSpPr>
        <p:spPr>
          <a:xfrm>
            <a:off x="230650" y="138400"/>
            <a:ext cx="34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Delivery Status of Magist</a:t>
            </a:r>
            <a:endParaRPr b="1">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8" name="Shape 458"/>
        <p:cNvGrpSpPr/>
        <p:nvPr/>
      </p:nvGrpSpPr>
      <p:grpSpPr>
        <a:xfrm>
          <a:off x="0" y="0"/>
          <a:ext cx="0" cy="0"/>
          <a:chOff x="0" y="0"/>
          <a:chExt cx="0" cy="0"/>
        </a:xfrm>
      </p:grpSpPr>
      <p:sp>
        <p:nvSpPr>
          <p:cNvPr id="459" name="Google Shape;459;p28"/>
          <p:cNvSpPr/>
          <p:nvPr/>
        </p:nvSpPr>
        <p:spPr>
          <a:xfrm>
            <a:off x="0" y="4067600"/>
            <a:ext cx="9144000" cy="7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txBox="1"/>
          <p:nvPr>
            <p:ph idx="1" type="body"/>
          </p:nvPr>
        </p:nvSpPr>
        <p:spPr>
          <a:xfrm>
            <a:off x="627625" y="4067600"/>
            <a:ext cx="8289300" cy="786300"/>
          </a:xfrm>
          <a:prstGeom prst="rect">
            <a:avLst/>
          </a:prstGeom>
        </p:spPr>
        <p:txBody>
          <a:bodyPr anchorCtr="0" anchor="t" bIns="91425" lIns="91425" spcFirstLastPara="1" rIns="91425" wrap="square" tIns="91425">
            <a:noAutofit/>
          </a:bodyPr>
          <a:lstStyle/>
          <a:p>
            <a:pPr indent="0" lvl="0" marL="0" marR="0" rtl="0" algn="l">
              <a:lnSpc>
                <a:spcPct val="90000"/>
              </a:lnSpc>
              <a:spcBef>
                <a:spcPts val="0"/>
              </a:spcBef>
              <a:spcAft>
                <a:spcPts val="0"/>
              </a:spcAft>
              <a:buSzPts val="852"/>
              <a:buNone/>
            </a:pPr>
            <a:r>
              <a:rPr b="1" lang="en" sz="1544">
                <a:solidFill>
                  <a:schemeClr val="lt1"/>
                </a:solidFill>
                <a:latin typeface="Maven Pro"/>
                <a:ea typeface="Maven Pro"/>
                <a:cs typeface="Maven Pro"/>
                <a:sym typeface="Maven Pro"/>
              </a:rPr>
              <a:t>Is Magist a good fit for our high-end tech </a:t>
            </a:r>
            <a:r>
              <a:rPr b="1" lang="en" sz="1544">
                <a:solidFill>
                  <a:schemeClr val="lt1"/>
                </a:solidFill>
                <a:latin typeface="Maven Pro"/>
                <a:ea typeface="Maven Pro"/>
                <a:cs typeface="Maven Pro"/>
                <a:sym typeface="Maven Pro"/>
              </a:rPr>
              <a:t>products</a:t>
            </a:r>
            <a:r>
              <a:rPr b="1" lang="en" sz="1544">
                <a:solidFill>
                  <a:schemeClr val="lt1"/>
                </a:solidFill>
                <a:latin typeface="Maven Pro"/>
                <a:ea typeface="Maven Pro"/>
                <a:cs typeface="Maven Pro"/>
                <a:sym typeface="Maven Pro"/>
              </a:rPr>
              <a:t>?</a:t>
            </a:r>
            <a:r>
              <a:rPr b="1" lang="en" sz="1262">
                <a:solidFill>
                  <a:schemeClr val="lt1"/>
                </a:solidFill>
                <a:latin typeface="Maven Pro"/>
                <a:ea typeface="Maven Pro"/>
                <a:cs typeface="Maven Pro"/>
                <a:sym typeface="Maven Pro"/>
              </a:rPr>
              <a:t> </a:t>
            </a:r>
            <a:endParaRPr b="1" sz="1262">
              <a:solidFill>
                <a:schemeClr val="lt1"/>
              </a:solidFill>
              <a:latin typeface="Maven Pro"/>
              <a:ea typeface="Maven Pro"/>
              <a:cs typeface="Maven Pro"/>
              <a:sym typeface="Maven Pro"/>
            </a:endParaRPr>
          </a:p>
          <a:p>
            <a:pPr indent="0" lvl="0" marL="0" rtl="0" algn="l">
              <a:lnSpc>
                <a:spcPct val="90000"/>
              </a:lnSpc>
              <a:spcBef>
                <a:spcPts val="0"/>
              </a:spcBef>
              <a:spcAft>
                <a:spcPts val="0"/>
              </a:spcAft>
              <a:buSzPts val="852"/>
              <a:buNone/>
            </a:pPr>
            <a:r>
              <a:t/>
            </a:r>
            <a:endParaRPr b="1" sz="1262">
              <a:solidFill>
                <a:schemeClr val="lt1"/>
              </a:solidFill>
              <a:latin typeface="Maven Pro"/>
              <a:ea typeface="Maven Pro"/>
              <a:cs typeface="Maven Pro"/>
              <a:sym typeface="Maven Pro"/>
            </a:endParaRPr>
          </a:p>
          <a:p>
            <a:pPr indent="0" lvl="0" marL="457200" rtl="0" algn="l">
              <a:lnSpc>
                <a:spcPct val="90000"/>
              </a:lnSpc>
              <a:spcBef>
                <a:spcPts val="0"/>
              </a:spcBef>
              <a:spcAft>
                <a:spcPts val="0"/>
              </a:spcAft>
              <a:buSzPts val="852"/>
              <a:buNone/>
            </a:pPr>
            <a:r>
              <a:rPr b="1" lang="en" sz="1544">
                <a:solidFill>
                  <a:schemeClr val="lt1"/>
                </a:solidFill>
                <a:latin typeface="Maven Pro"/>
                <a:ea typeface="Maven Pro"/>
                <a:cs typeface="Maven Pro"/>
                <a:sym typeface="Maven Pro"/>
              </a:rPr>
              <a:t>                    Can Magist deliver our offers on time to keep our customers happy?</a:t>
            </a:r>
            <a:endParaRPr b="1" sz="1156">
              <a:solidFill>
                <a:schemeClr val="lt1"/>
              </a:solidFill>
              <a:latin typeface="Maven Pro"/>
              <a:ea typeface="Maven Pro"/>
              <a:cs typeface="Maven Pro"/>
              <a:sym typeface="Maven Pro"/>
            </a:endParaRPr>
          </a:p>
        </p:txBody>
      </p:sp>
      <p:graphicFrame>
        <p:nvGraphicFramePr>
          <p:cNvPr id="461" name="Google Shape;461;p28"/>
          <p:cNvGraphicFramePr/>
          <p:nvPr/>
        </p:nvGraphicFramePr>
        <p:xfrm>
          <a:off x="1234000" y="1389225"/>
          <a:ext cx="3000000" cy="3000000"/>
        </p:xfrm>
        <a:graphic>
          <a:graphicData uri="http://schemas.openxmlformats.org/drawingml/2006/table">
            <a:tbl>
              <a:tblPr>
                <a:noFill/>
                <a:tableStyleId>{AA2EA9DA-820A-4727-A5DC-DA066CF6F8F1}</a:tableStyleId>
              </a:tblPr>
              <a:tblGrid>
                <a:gridCol w="2837850"/>
                <a:gridCol w="1607375"/>
                <a:gridCol w="1823375"/>
              </a:tblGrid>
              <a:tr h="338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marR="0" rtl="0" algn="l">
                        <a:lnSpc>
                          <a:spcPct val="100000"/>
                        </a:lnSpc>
                        <a:spcBef>
                          <a:spcPts val="0"/>
                        </a:spcBef>
                        <a:spcAft>
                          <a:spcPts val="0"/>
                        </a:spcAft>
                        <a:buNone/>
                      </a:pPr>
                      <a:r>
                        <a:rPr b="1" lang="en" sz="1500">
                          <a:latin typeface="Maven Pro"/>
                          <a:ea typeface="Maven Pro"/>
                          <a:cs typeface="Maven Pro"/>
                          <a:sym typeface="Maven Pro"/>
                        </a:rPr>
                        <a:t>Magist</a:t>
                      </a:r>
                      <a:r>
                        <a:rPr lang="en" sz="1300">
                          <a:latin typeface="Maven Pro Medium"/>
                          <a:ea typeface="Maven Pro Medium"/>
                          <a:cs typeface="Maven Pro Medium"/>
                          <a:sym typeface="Maven Pro Medium"/>
                        </a:rPr>
                        <a:t> </a:t>
                      </a:r>
                      <a:endParaRPr sz="1300">
                        <a:latin typeface="Maven Pro Medium"/>
                        <a:ea typeface="Maven Pro Medium"/>
                        <a:cs typeface="Maven Pro Medium"/>
                        <a:sym typeface="Maven Pro Medium"/>
                      </a:endParaRPr>
                    </a:p>
                  </a:txBody>
                  <a:tcPr marT="91425" marB="91425" marR="91425" marL="91425"/>
                </a:tc>
                <a:tc>
                  <a:txBody>
                    <a:bodyPr/>
                    <a:lstStyle/>
                    <a:p>
                      <a:pPr indent="0" lvl="0" marL="0" marR="0" rtl="0" algn="l">
                        <a:lnSpc>
                          <a:spcPct val="100000"/>
                        </a:lnSpc>
                        <a:spcBef>
                          <a:spcPts val="0"/>
                        </a:spcBef>
                        <a:spcAft>
                          <a:spcPts val="0"/>
                        </a:spcAft>
                        <a:buNone/>
                      </a:pPr>
                      <a:r>
                        <a:rPr b="1" lang="en" sz="1500">
                          <a:latin typeface="Maven Pro"/>
                          <a:ea typeface="Maven Pro"/>
                          <a:cs typeface="Maven Pro"/>
                          <a:sym typeface="Maven Pro"/>
                        </a:rPr>
                        <a:t>Eniac</a:t>
                      </a:r>
                      <a:r>
                        <a:rPr lang="en" sz="1300">
                          <a:latin typeface="Maven Pro Medium"/>
                          <a:ea typeface="Maven Pro Medium"/>
                          <a:cs typeface="Maven Pro Medium"/>
                          <a:sym typeface="Maven Pro Medium"/>
                        </a:rPr>
                        <a:t> (benchmark)</a:t>
                      </a:r>
                      <a:endParaRPr sz="1300">
                        <a:latin typeface="Maven Pro Medium"/>
                        <a:ea typeface="Maven Pro Medium"/>
                        <a:cs typeface="Maven Pro Medium"/>
                        <a:sym typeface="Maven Pro Medium"/>
                      </a:endParaRPr>
                    </a:p>
                  </a:txBody>
                  <a:tcPr marT="91425" marB="91425" marR="91425" marL="91425"/>
                </a:tc>
              </a:tr>
              <a:tr h="3810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(High-end) tech products sales </a:t>
                      </a:r>
                      <a:endParaRPr sz="1200">
                        <a:latin typeface="Maven Pro Medium"/>
                        <a:ea typeface="Maven Pro Medium"/>
                        <a:cs typeface="Maven Pro Medium"/>
                        <a:sym typeface="Maven Pro Medium"/>
                      </a:endParaRPr>
                    </a:p>
                  </a:txBody>
                  <a:tcPr marT="91425" marB="91425" marR="91425" marL="91425"/>
                </a:tc>
                <a:tc>
                  <a:txBody>
                    <a:bodyPr/>
                    <a:lstStyle/>
                    <a:p>
                      <a:pPr indent="0" lvl="0" marL="0" marR="0" rtl="0" algn="l">
                        <a:lnSpc>
                          <a:spcPct val="100000"/>
                        </a:lnSpc>
                        <a:spcBef>
                          <a:spcPts val="0"/>
                        </a:spcBef>
                        <a:spcAft>
                          <a:spcPts val="0"/>
                        </a:spcAft>
                        <a:buNone/>
                      </a:pPr>
                      <a:r>
                        <a:rPr lang="en" sz="1500">
                          <a:latin typeface="Maven Pro Medium"/>
                          <a:ea typeface="Maven Pro Medium"/>
                          <a:cs typeface="Maven Pro Medium"/>
                          <a:sym typeface="Maven Pro Medium"/>
                        </a:rPr>
                        <a:t>~9</a:t>
                      </a:r>
                      <a:r>
                        <a:rPr lang="en" sz="1500">
                          <a:latin typeface="Maven Pro Medium"/>
                          <a:ea typeface="Maven Pro Medium"/>
                          <a:cs typeface="Maven Pro Medium"/>
                          <a:sym typeface="Maven Pro Medium"/>
                        </a:rPr>
                        <a:t>% </a:t>
                      </a:r>
                      <a:endParaRPr sz="1500">
                        <a:latin typeface="Maven Pro Medium"/>
                        <a:ea typeface="Maven Pro Medium"/>
                        <a:cs typeface="Maven Pro Medium"/>
                        <a:sym typeface="Maven Pro Medium"/>
                      </a:endParaRPr>
                    </a:p>
                  </a:txBody>
                  <a:tcPr marT="91425" marB="91425" marR="91425" marL="91425"/>
                </a:tc>
                <a:tc>
                  <a:txBody>
                    <a:bodyPr/>
                    <a:lstStyle/>
                    <a:p>
                      <a:pPr indent="0" lvl="0" marL="0" marR="0" rtl="0" algn="l">
                        <a:lnSpc>
                          <a:spcPct val="100000"/>
                        </a:lnSpc>
                        <a:spcBef>
                          <a:spcPts val="0"/>
                        </a:spcBef>
                        <a:spcAft>
                          <a:spcPts val="0"/>
                        </a:spcAft>
                        <a:buNone/>
                      </a:pPr>
                      <a:r>
                        <a:rPr lang="en" sz="1500">
                          <a:latin typeface="Maven Pro Medium"/>
                          <a:ea typeface="Maven Pro Medium"/>
                          <a:cs typeface="Maven Pro Medium"/>
                          <a:sym typeface="Maven Pro Medium"/>
                        </a:rPr>
                        <a:t>100%</a:t>
                      </a:r>
                      <a:endParaRPr sz="1500">
                        <a:latin typeface="Maven Pro Medium"/>
                        <a:ea typeface="Maven Pro Medium"/>
                        <a:cs typeface="Maven Pro Medium"/>
                        <a:sym typeface="Maven Pro Medium"/>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 sz="1300">
                          <a:latin typeface="Maven Pro Medium"/>
                          <a:ea typeface="Maven Pro Medium"/>
                          <a:cs typeface="Maven Pro Medium"/>
                          <a:sym typeface="Maven Pro Medium"/>
                        </a:rPr>
                        <a:t>Avg item price</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120 euro</a:t>
                      </a:r>
                      <a:endParaRPr sz="15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540 euro</a:t>
                      </a:r>
                      <a:endParaRPr sz="1500">
                        <a:latin typeface="Maven Pro Medium"/>
                        <a:ea typeface="Maven Pro Medium"/>
                        <a:cs typeface="Maven Pro Medium"/>
                        <a:sym typeface="Maven Pro Medium"/>
                      </a:endParaRPr>
                    </a:p>
                  </a:txBody>
                  <a:tcPr marT="91425" marB="91425" marR="91425" marL="91425"/>
                </a:tc>
              </a:tr>
              <a:tr h="3962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Avg delivery</a:t>
                      </a:r>
                      <a:r>
                        <a:rPr lang="en" sz="1300">
                          <a:latin typeface="Maven Pro Medium"/>
                          <a:ea typeface="Maven Pro Medium"/>
                          <a:cs typeface="Maven Pro Medium"/>
                          <a:sym typeface="Maven Pro Medium"/>
                        </a:rPr>
                        <a:t> time</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12 days </a:t>
                      </a:r>
                      <a:endParaRPr sz="15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16 days*</a:t>
                      </a:r>
                      <a:endParaRPr sz="1500">
                        <a:latin typeface="Maven Pro Medium"/>
                        <a:ea typeface="Maven Pro Medium"/>
                        <a:cs typeface="Maven Pro Medium"/>
                        <a:sym typeface="Maven Pro Medium"/>
                      </a:endParaRPr>
                    </a:p>
                  </a:txBody>
                  <a:tcPr marT="91425" marB="91425" marR="91425" marL="91425"/>
                </a:tc>
              </a:tr>
              <a:tr h="3962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Customer satisfaction</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95 - 98%</a:t>
                      </a:r>
                      <a:endParaRPr sz="15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100% </a:t>
                      </a:r>
                      <a:endParaRPr sz="1500">
                        <a:latin typeface="Maven Pro Medium"/>
                        <a:ea typeface="Maven Pro Medium"/>
                        <a:cs typeface="Maven Pro Medium"/>
                        <a:sym typeface="Maven Pro Medium"/>
                      </a:endParaRPr>
                    </a:p>
                  </a:txBody>
                  <a:tcPr marT="91425" marB="91425" marR="91425" marL="91425"/>
                </a:tc>
              </a:tr>
            </a:tbl>
          </a:graphicData>
        </a:graphic>
      </p:graphicFrame>
      <p:sp>
        <p:nvSpPr>
          <p:cNvPr id="462" name="Google Shape;462;p28"/>
          <p:cNvSpPr txBox="1"/>
          <p:nvPr/>
        </p:nvSpPr>
        <p:spPr>
          <a:xfrm>
            <a:off x="454275" y="278425"/>
            <a:ext cx="4755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Conclusion based on numbers: overview</a:t>
            </a:r>
            <a:endParaRPr b="1" sz="1500">
              <a:solidFill>
                <a:schemeClr val="accent3"/>
              </a:solidFill>
              <a:latin typeface="Maven Pro"/>
              <a:ea typeface="Maven Pro"/>
              <a:cs typeface="Maven Pro"/>
              <a:sym typeface="Maven Pro"/>
            </a:endParaRPr>
          </a:p>
        </p:txBody>
      </p:sp>
      <p:sp>
        <p:nvSpPr>
          <p:cNvPr id="463" name="Google Shape;463;p28"/>
          <p:cNvSpPr txBox="1"/>
          <p:nvPr/>
        </p:nvSpPr>
        <p:spPr>
          <a:xfrm>
            <a:off x="1164300" y="3446475"/>
            <a:ext cx="64875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solidFill>
                  <a:srgbClr val="0F2741"/>
                </a:solidFill>
                <a:highlight>
                  <a:srgbClr val="FFFFFF"/>
                </a:highlight>
                <a:latin typeface="Maven Pro"/>
                <a:ea typeface="Maven Pro"/>
                <a:cs typeface="Maven Pro"/>
                <a:sym typeface="Maven Pro"/>
              </a:rPr>
              <a:t>*Average delivery time for an online order in Brazil as of March and May 2020 is 16 - 21 days </a:t>
            </a:r>
            <a:r>
              <a:rPr i="1" lang="en" sz="800" u="sng">
                <a:solidFill>
                  <a:schemeClr val="hlink"/>
                </a:solidFill>
                <a:highlight>
                  <a:srgbClr val="FFFFFF"/>
                </a:highlight>
                <a:latin typeface="Maven Pro"/>
                <a:ea typeface="Maven Pro"/>
                <a:cs typeface="Maven Pro"/>
                <a:sym typeface="Maven Pro"/>
                <a:hlinkClick r:id="rId4"/>
              </a:rPr>
              <a:t>(source: statista) </a:t>
            </a:r>
            <a:endParaRPr i="1" sz="800">
              <a:latin typeface="Maven Pro"/>
              <a:ea typeface="Maven Pro"/>
              <a:cs typeface="Maven Pro"/>
              <a:sym typeface="Maven Pro"/>
            </a:endParaRPr>
          </a:p>
        </p:txBody>
      </p:sp>
      <p:pic>
        <p:nvPicPr>
          <p:cNvPr id="464" name="Google Shape;464;p28"/>
          <p:cNvPicPr preferRelativeResize="0"/>
          <p:nvPr/>
        </p:nvPicPr>
        <p:blipFill>
          <a:blip r:embed="rId5">
            <a:alphaModFix/>
          </a:blip>
          <a:stretch>
            <a:fillRect/>
          </a:stretch>
        </p:blipFill>
        <p:spPr>
          <a:xfrm>
            <a:off x="7565725" y="1800675"/>
            <a:ext cx="407950" cy="339950"/>
          </a:xfrm>
          <a:prstGeom prst="rect">
            <a:avLst/>
          </a:prstGeom>
          <a:noFill/>
          <a:ln>
            <a:noFill/>
          </a:ln>
        </p:spPr>
      </p:pic>
      <p:pic>
        <p:nvPicPr>
          <p:cNvPr id="465" name="Google Shape;465;p28"/>
          <p:cNvPicPr preferRelativeResize="0"/>
          <p:nvPr/>
        </p:nvPicPr>
        <p:blipFill>
          <a:blip r:embed="rId6">
            <a:alphaModFix/>
          </a:blip>
          <a:stretch>
            <a:fillRect/>
          </a:stretch>
        </p:blipFill>
        <p:spPr>
          <a:xfrm>
            <a:off x="7559725" y="3074672"/>
            <a:ext cx="419958" cy="339950"/>
          </a:xfrm>
          <a:prstGeom prst="rect">
            <a:avLst/>
          </a:prstGeom>
          <a:noFill/>
          <a:ln>
            <a:noFill/>
          </a:ln>
        </p:spPr>
      </p:pic>
      <p:pic>
        <p:nvPicPr>
          <p:cNvPr id="466" name="Google Shape;466;p28"/>
          <p:cNvPicPr preferRelativeResize="0"/>
          <p:nvPr/>
        </p:nvPicPr>
        <p:blipFill>
          <a:blip r:embed="rId5">
            <a:alphaModFix/>
          </a:blip>
          <a:stretch>
            <a:fillRect/>
          </a:stretch>
        </p:blipFill>
        <p:spPr>
          <a:xfrm>
            <a:off x="7565725" y="2247875"/>
            <a:ext cx="407950" cy="339950"/>
          </a:xfrm>
          <a:prstGeom prst="rect">
            <a:avLst/>
          </a:prstGeom>
          <a:noFill/>
          <a:ln>
            <a:noFill/>
          </a:ln>
        </p:spPr>
      </p:pic>
      <p:pic>
        <p:nvPicPr>
          <p:cNvPr id="467" name="Google Shape;467;p28"/>
          <p:cNvPicPr preferRelativeResize="0"/>
          <p:nvPr/>
        </p:nvPicPr>
        <p:blipFill>
          <a:blip r:embed="rId6">
            <a:alphaModFix/>
          </a:blip>
          <a:stretch>
            <a:fillRect/>
          </a:stretch>
        </p:blipFill>
        <p:spPr>
          <a:xfrm>
            <a:off x="7559725" y="2661272"/>
            <a:ext cx="419958" cy="33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14"/>
          <p:cNvPicPr preferRelativeResize="0"/>
          <p:nvPr/>
        </p:nvPicPr>
        <p:blipFill rotWithShape="1">
          <a:blip r:embed="rId3">
            <a:alphaModFix/>
          </a:blip>
          <a:srcRect b="1853" l="2414" r="1763" t="1612"/>
          <a:stretch/>
        </p:blipFill>
        <p:spPr>
          <a:xfrm>
            <a:off x="0" y="0"/>
            <a:ext cx="5795666" cy="5143502"/>
          </a:xfrm>
          <a:prstGeom prst="rect">
            <a:avLst/>
          </a:prstGeom>
          <a:noFill/>
          <a:ln>
            <a:noFill/>
          </a:ln>
        </p:spPr>
      </p:pic>
      <p:sp>
        <p:nvSpPr>
          <p:cNvPr id="284" name="Google Shape;284;p14"/>
          <p:cNvSpPr txBox="1"/>
          <p:nvPr/>
        </p:nvSpPr>
        <p:spPr>
          <a:xfrm>
            <a:off x="5277375" y="994050"/>
            <a:ext cx="32667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100">
                <a:solidFill>
                  <a:schemeClr val="dk2"/>
                </a:solidFill>
                <a:latin typeface="Maven Pro"/>
                <a:ea typeface="Maven Pro"/>
                <a:cs typeface="Maven Pro"/>
                <a:sym typeface="Maven Pro"/>
              </a:rPr>
              <a:t>We want to bring our successful story to Brazil by offering our </a:t>
            </a:r>
            <a:r>
              <a:rPr b="1" lang="en" sz="1100">
                <a:solidFill>
                  <a:schemeClr val="accent3"/>
                </a:solidFill>
                <a:latin typeface="Maven Pro"/>
                <a:ea typeface="Maven Pro"/>
                <a:cs typeface="Maven Pro"/>
                <a:sym typeface="Maven Pro"/>
              </a:rPr>
              <a:t>high-end tech products</a:t>
            </a:r>
            <a:r>
              <a:rPr b="1" lang="en" sz="1100">
                <a:solidFill>
                  <a:schemeClr val="dk2"/>
                </a:solidFill>
                <a:latin typeface="Maven Pro"/>
                <a:ea typeface="Maven Pro"/>
                <a:cs typeface="Maven Pro"/>
                <a:sym typeface="Maven Pro"/>
              </a:rPr>
              <a:t>, focusing on Apple-compatible accessories. </a:t>
            </a:r>
            <a:endParaRPr b="1" sz="1100">
              <a:solidFill>
                <a:schemeClr val="dk2"/>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b="1" sz="1100">
              <a:solidFill>
                <a:schemeClr val="dk2"/>
              </a:solidFill>
              <a:latin typeface="Maven Pro"/>
              <a:ea typeface="Maven Pro"/>
              <a:cs typeface="Maven Pro"/>
              <a:sym typeface="Maven Pro"/>
            </a:endParaRPr>
          </a:p>
          <a:p>
            <a:pPr indent="0" lvl="0" marL="0" marR="0" rtl="0" algn="l">
              <a:lnSpc>
                <a:spcPct val="100000"/>
              </a:lnSpc>
              <a:spcBef>
                <a:spcPts val="0"/>
              </a:spcBef>
              <a:spcAft>
                <a:spcPts val="0"/>
              </a:spcAft>
              <a:buNone/>
            </a:pPr>
            <a:r>
              <a:rPr b="1" lang="en" sz="1100">
                <a:solidFill>
                  <a:schemeClr val="dk2"/>
                </a:solidFill>
                <a:latin typeface="Maven Pro"/>
                <a:ea typeface="Maven Pro"/>
                <a:cs typeface="Maven Pro"/>
                <a:sym typeface="Maven Pro"/>
              </a:rPr>
              <a:t>There we will fulfill our</a:t>
            </a:r>
            <a:r>
              <a:rPr b="1" lang="en" sz="1100">
                <a:solidFill>
                  <a:schemeClr val="accent3"/>
                </a:solidFill>
                <a:latin typeface="Maven Pro"/>
                <a:ea typeface="Maven Pro"/>
                <a:cs typeface="Maven Pro"/>
                <a:sym typeface="Maven Pro"/>
              </a:rPr>
              <a:t> delivery promises </a:t>
            </a:r>
            <a:r>
              <a:rPr b="1" lang="en" sz="1100">
                <a:solidFill>
                  <a:schemeClr val="dk2"/>
                </a:solidFill>
                <a:latin typeface="Maven Pro"/>
                <a:ea typeface="Maven Pro"/>
                <a:cs typeface="Maven Pro"/>
                <a:sym typeface="Maven Pro"/>
              </a:rPr>
              <a:t>to our customers. </a:t>
            </a:r>
            <a:endParaRPr b="1" sz="1100">
              <a:solidFill>
                <a:schemeClr val="dk2"/>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b="1" sz="1100">
              <a:solidFill>
                <a:schemeClr val="dk2"/>
              </a:solidFill>
              <a:latin typeface="Maven Pro"/>
              <a:ea typeface="Maven Pro"/>
              <a:cs typeface="Maven Pro"/>
              <a:sym typeface="Maven Pro"/>
            </a:endParaRPr>
          </a:p>
          <a:p>
            <a:pPr indent="0" lvl="0" marL="0" marR="0" rtl="0" algn="l">
              <a:lnSpc>
                <a:spcPct val="100000"/>
              </a:lnSpc>
              <a:spcBef>
                <a:spcPts val="0"/>
              </a:spcBef>
              <a:spcAft>
                <a:spcPts val="0"/>
              </a:spcAft>
              <a:buNone/>
            </a:pPr>
            <a:r>
              <a:rPr b="1" lang="en" sz="1100">
                <a:solidFill>
                  <a:schemeClr val="dk2"/>
                </a:solidFill>
                <a:latin typeface="Maven Pro"/>
                <a:ea typeface="Maven Pro"/>
                <a:cs typeface="Maven Pro"/>
                <a:sym typeface="Maven Pro"/>
              </a:rPr>
              <a:t>and keep </a:t>
            </a:r>
            <a:r>
              <a:rPr b="1" lang="en" sz="1100">
                <a:solidFill>
                  <a:schemeClr val="accent3"/>
                </a:solidFill>
                <a:latin typeface="Maven Pro"/>
                <a:ea typeface="Maven Pro"/>
                <a:cs typeface="Maven Pro"/>
                <a:sym typeface="Maven Pro"/>
              </a:rPr>
              <a:t>100% of customer satistications</a:t>
            </a:r>
            <a:r>
              <a:rPr b="1" lang="en" sz="1100">
                <a:solidFill>
                  <a:schemeClr val="dk2"/>
                </a:solidFill>
                <a:latin typeface="Maven Pro"/>
                <a:ea typeface="Maven Pro"/>
                <a:cs typeface="Maven Pro"/>
                <a:sym typeface="Maven Pro"/>
              </a:rPr>
              <a:t>! </a:t>
            </a:r>
            <a:endParaRPr b="1" sz="1100">
              <a:solidFill>
                <a:schemeClr val="dk2"/>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b="1" sz="1500">
              <a:solidFill>
                <a:schemeClr val="accent3"/>
              </a:solidFill>
              <a:latin typeface="Maven Pro"/>
              <a:ea typeface="Maven Pro"/>
              <a:cs typeface="Maven Pro"/>
              <a:sym typeface="Maven Pro"/>
            </a:endParaRPr>
          </a:p>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 - </a:t>
            </a:r>
            <a:endParaRPr b="1" sz="1500">
              <a:solidFill>
                <a:schemeClr val="accent3"/>
              </a:solidFill>
              <a:latin typeface="Maven Pro"/>
              <a:ea typeface="Maven Pro"/>
              <a:cs typeface="Maven Pro"/>
              <a:sym typeface="Maven Pro"/>
            </a:endParaRPr>
          </a:p>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Is Magist a good fit for our high-end tech products? </a:t>
            </a:r>
            <a:endParaRPr b="1" sz="1500">
              <a:solidFill>
                <a:schemeClr val="accent3"/>
              </a:solidFill>
              <a:latin typeface="Maven Pro"/>
              <a:ea typeface="Maven Pro"/>
              <a:cs typeface="Maven Pro"/>
              <a:sym typeface="Maven Pro"/>
            </a:endParaRPr>
          </a:p>
          <a:p>
            <a:pPr indent="0" lvl="0" marL="0" marR="0" rtl="0" algn="l">
              <a:lnSpc>
                <a:spcPct val="100000"/>
              </a:lnSpc>
              <a:spcBef>
                <a:spcPts val="0"/>
              </a:spcBef>
              <a:spcAft>
                <a:spcPts val="0"/>
              </a:spcAft>
              <a:buNone/>
            </a:pPr>
            <a:r>
              <a:t/>
            </a:r>
            <a:endParaRPr b="1" sz="1500">
              <a:solidFill>
                <a:schemeClr val="accent3"/>
              </a:solidFill>
              <a:latin typeface="Maven Pro"/>
              <a:ea typeface="Maven Pro"/>
              <a:cs typeface="Maven Pro"/>
              <a:sym typeface="Maven Pro"/>
            </a:endParaRPr>
          </a:p>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Can Magist deliver our offers on time to keep our customers happy?</a:t>
            </a:r>
            <a:endParaRPr b="1" sz="1500">
              <a:solidFill>
                <a:schemeClr val="accent3"/>
              </a:solidFill>
              <a:latin typeface="Maven Pro"/>
              <a:ea typeface="Maven Pro"/>
              <a:cs typeface="Maven Pro"/>
              <a:sym typeface="Maven Pro"/>
            </a:endParaRPr>
          </a:p>
        </p:txBody>
      </p:sp>
      <p:sp>
        <p:nvSpPr>
          <p:cNvPr id="285" name="Google Shape;285;p14"/>
          <p:cNvSpPr txBox="1"/>
          <p:nvPr/>
        </p:nvSpPr>
        <p:spPr>
          <a:xfrm>
            <a:off x="11101650" y="3066925"/>
            <a:ext cx="46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6" name="Google Shape;286;p14"/>
          <p:cNvSpPr txBox="1"/>
          <p:nvPr/>
        </p:nvSpPr>
        <p:spPr>
          <a:xfrm>
            <a:off x="2340125" y="758750"/>
            <a:ext cx="2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idx="1" type="body"/>
          </p:nvPr>
        </p:nvSpPr>
        <p:spPr>
          <a:xfrm>
            <a:off x="1127750" y="4421250"/>
            <a:ext cx="7290600" cy="534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523"/>
              <a:buNone/>
            </a:pPr>
            <a:r>
              <a:rPr b="1" lang="en" sz="900">
                <a:solidFill>
                  <a:srgbClr val="B7B7B7"/>
                </a:solidFill>
                <a:latin typeface="Maven Pro"/>
                <a:ea typeface="Maven Pro"/>
                <a:cs typeface="Maven Pro"/>
                <a:sym typeface="Maven Pro"/>
              </a:rPr>
              <a:t>Eniac’s catalog is 100% tech products, and heavily based on Apple-compatible accessories. </a:t>
            </a:r>
            <a:r>
              <a:rPr b="1" lang="en" sz="1000">
                <a:solidFill>
                  <a:srgbClr val="B7B7B7"/>
                </a:solidFill>
                <a:latin typeface="Maven Pro"/>
                <a:ea typeface="Maven Pro"/>
                <a:cs typeface="Maven Pro"/>
                <a:sym typeface="Maven Pro"/>
              </a:rPr>
              <a:t>Is Magist a good fit for us?</a:t>
            </a:r>
            <a:endParaRPr sz="1000">
              <a:solidFill>
                <a:srgbClr val="B7B7B7"/>
              </a:solidFill>
            </a:endParaRPr>
          </a:p>
        </p:txBody>
      </p:sp>
      <p:sp>
        <p:nvSpPr>
          <p:cNvPr id="292" name="Google Shape;292;p15"/>
          <p:cNvSpPr txBox="1"/>
          <p:nvPr/>
        </p:nvSpPr>
        <p:spPr>
          <a:xfrm>
            <a:off x="454275" y="276750"/>
            <a:ext cx="8173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3"/>
                </a:solidFill>
                <a:latin typeface="Maven Pro"/>
                <a:ea typeface="Maven Pro"/>
                <a:cs typeface="Maven Pro"/>
                <a:sym typeface="Maven Pro"/>
              </a:rPr>
              <a:t>Magist’s Overview (2016 - 2018)</a:t>
            </a:r>
            <a:endParaRPr b="1" sz="1500">
              <a:solidFill>
                <a:schemeClr val="accent3"/>
              </a:solidFill>
              <a:latin typeface="Maven Pro"/>
              <a:ea typeface="Maven Pro"/>
              <a:cs typeface="Maven Pro"/>
              <a:sym typeface="Maven Pro"/>
            </a:endParaRPr>
          </a:p>
        </p:txBody>
      </p:sp>
      <p:sp>
        <p:nvSpPr>
          <p:cNvPr id="293" name="Google Shape;293;p15"/>
          <p:cNvSpPr txBox="1"/>
          <p:nvPr/>
        </p:nvSpPr>
        <p:spPr>
          <a:xfrm>
            <a:off x="867030" y="1396647"/>
            <a:ext cx="14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4" name="Google Shape;294;p15"/>
          <p:cNvSpPr txBox="1"/>
          <p:nvPr/>
        </p:nvSpPr>
        <p:spPr>
          <a:xfrm>
            <a:off x="5018800" y="4095000"/>
            <a:ext cx="3608700" cy="276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600">
                <a:solidFill>
                  <a:schemeClr val="dk2"/>
                </a:solidFill>
              </a:rPr>
              <a:t>*high tech products are defined as </a:t>
            </a:r>
            <a:r>
              <a:rPr i="1" lang="en" sz="600">
                <a:solidFill>
                  <a:schemeClr val="dk2"/>
                </a:solidFill>
              </a:rPr>
              <a:t>computers_accessories, electronics, pc_gamer</a:t>
            </a:r>
            <a:endParaRPr sz="600">
              <a:solidFill>
                <a:schemeClr val="dk2"/>
              </a:solidFill>
            </a:endParaRPr>
          </a:p>
        </p:txBody>
      </p:sp>
      <p:grpSp>
        <p:nvGrpSpPr>
          <p:cNvPr id="295" name="Google Shape;295;p15"/>
          <p:cNvGrpSpPr/>
          <p:nvPr/>
        </p:nvGrpSpPr>
        <p:grpSpPr>
          <a:xfrm>
            <a:off x="3234997" y="923250"/>
            <a:ext cx="5392500" cy="3267000"/>
            <a:chOff x="3234997" y="678625"/>
            <a:chExt cx="5392500" cy="3267000"/>
          </a:xfrm>
        </p:grpSpPr>
        <p:sp>
          <p:nvSpPr>
            <p:cNvPr id="296" name="Google Shape;296;p15"/>
            <p:cNvSpPr/>
            <p:nvPr/>
          </p:nvSpPr>
          <p:spPr>
            <a:xfrm>
              <a:off x="3234997" y="678625"/>
              <a:ext cx="5392500" cy="3267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15"/>
            <p:cNvPicPr preferRelativeResize="0"/>
            <p:nvPr/>
          </p:nvPicPr>
          <p:blipFill>
            <a:blip r:embed="rId3">
              <a:alphaModFix/>
            </a:blip>
            <a:stretch>
              <a:fillRect/>
            </a:stretch>
          </p:blipFill>
          <p:spPr>
            <a:xfrm>
              <a:off x="3483423" y="923238"/>
              <a:ext cx="4895652" cy="2777775"/>
            </a:xfrm>
            <a:prstGeom prst="rect">
              <a:avLst/>
            </a:prstGeom>
            <a:noFill/>
            <a:ln>
              <a:noFill/>
            </a:ln>
          </p:spPr>
        </p:pic>
        <p:sp>
          <p:nvSpPr>
            <p:cNvPr id="298" name="Google Shape;298;p15"/>
            <p:cNvSpPr/>
            <p:nvPr/>
          </p:nvSpPr>
          <p:spPr>
            <a:xfrm>
              <a:off x="7056561" y="2303180"/>
              <a:ext cx="1365000" cy="960300"/>
            </a:xfrm>
            <a:prstGeom prst="ellipse">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t>~9%</a:t>
              </a:r>
              <a:r>
                <a:rPr b="1" lang="en" sz="2700"/>
                <a:t> </a:t>
              </a:r>
              <a:endParaRPr b="1" sz="2700"/>
            </a:p>
            <a:p>
              <a:pPr indent="0" lvl="0" marL="0" rtl="0" algn="ctr">
                <a:spcBef>
                  <a:spcPts val="0"/>
                </a:spcBef>
                <a:spcAft>
                  <a:spcPts val="0"/>
                </a:spcAft>
                <a:buNone/>
              </a:pPr>
              <a:r>
                <a:rPr lang="en" sz="900"/>
                <a:t>High-Tech Product*</a:t>
              </a:r>
              <a:endParaRPr sz="800"/>
            </a:p>
          </p:txBody>
        </p:sp>
      </p:grpSp>
      <p:sp>
        <p:nvSpPr>
          <p:cNvPr id="299" name="Google Shape;299;p15"/>
          <p:cNvSpPr/>
          <p:nvPr/>
        </p:nvSpPr>
        <p:spPr>
          <a:xfrm>
            <a:off x="516500" y="923250"/>
            <a:ext cx="2570700" cy="3267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15"/>
          <p:cNvGrpSpPr/>
          <p:nvPr/>
        </p:nvGrpSpPr>
        <p:grpSpPr>
          <a:xfrm>
            <a:off x="716540" y="1254226"/>
            <a:ext cx="2170622" cy="2635049"/>
            <a:chOff x="794115" y="1157538"/>
            <a:chExt cx="2170622" cy="2635049"/>
          </a:xfrm>
        </p:grpSpPr>
        <p:sp>
          <p:nvSpPr>
            <p:cNvPr id="301" name="Google Shape;301;p15"/>
            <p:cNvSpPr/>
            <p:nvPr/>
          </p:nvSpPr>
          <p:spPr>
            <a:xfrm>
              <a:off x="1473612" y="1361213"/>
              <a:ext cx="1265700" cy="960300"/>
            </a:xfrm>
            <a:prstGeom prst="ellipse">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t>71</a:t>
              </a:r>
              <a:r>
                <a:rPr b="1" lang="en"/>
                <a:t> </a:t>
              </a:r>
              <a:endParaRPr b="1"/>
            </a:p>
            <a:p>
              <a:pPr indent="0" lvl="0" marL="0" rtl="0" algn="r">
                <a:spcBef>
                  <a:spcPts val="0"/>
                </a:spcBef>
                <a:spcAft>
                  <a:spcPts val="0"/>
                </a:spcAft>
                <a:buNone/>
              </a:pPr>
              <a:r>
                <a:rPr lang="en" sz="900"/>
                <a:t>Diverse</a:t>
              </a:r>
              <a:r>
                <a:rPr lang="en" sz="900"/>
                <a:t> Categories </a:t>
              </a:r>
              <a:endParaRPr sz="800"/>
            </a:p>
          </p:txBody>
        </p:sp>
        <p:sp>
          <p:nvSpPr>
            <p:cNvPr id="302" name="Google Shape;302;p15"/>
            <p:cNvSpPr/>
            <p:nvPr/>
          </p:nvSpPr>
          <p:spPr>
            <a:xfrm>
              <a:off x="794115" y="1157538"/>
              <a:ext cx="1265700" cy="960300"/>
            </a:xfrm>
            <a:prstGeom prst="ellipse">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32,951</a:t>
              </a:r>
              <a:endParaRPr b="1" sz="1800"/>
            </a:p>
            <a:p>
              <a:pPr indent="0" lvl="0" marL="0" rtl="0" algn="l">
                <a:spcBef>
                  <a:spcPts val="0"/>
                </a:spcBef>
                <a:spcAft>
                  <a:spcPts val="0"/>
                </a:spcAft>
                <a:buNone/>
              </a:pPr>
              <a:r>
                <a:rPr lang="en" sz="1000"/>
                <a:t>P</a:t>
              </a:r>
              <a:r>
                <a:rPr lang="en" sz="1000"/>
                <a:t>roducts</a:t>
              </a:r>
              <a:endParaRPr sz="1000"/>
            </a:p>
          </p:txBody>
        </p:sp>
        <p:sp>
          <p:nvSpPr>
            <p:cNvPr id="303" name="Google Shape;303;p15"/>
            <p:cNvSpPr/>
            <p:nvPr/>
          </p:nvSpPr>
          <p:spPr>
            <a:xfrm>
              <a:off x="867037" y="2041651"/>
              <a:ext cx="1265700" cy="960300"/>
            </a:xfrm>
            <a:prstGeom prst="ellipse">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3,095</a:t>
              </a:r>
              <a:r>
                <a:rPr b="1" lang="en" sz="1800"/>
                <a:t> </a:t>
              </a:r>
              <a:endParaRPr b="1" sz="1800"/>
            </a:p>
            <a:p>
              <a:pPr indent="0" lvl="0" marL="0" rtl="0" algn="l">
                <a:spcBef>
                  <a:spcPts val="0"/>
                </a:spcBef>
                <a:spcAft>
                  <a:spcPts val="0"/>
                </a:spcAft>
                <a:buNone/>
              </a:pPr>
              <a:r>
                <a:rPr lang="en" sz="900"/>
                <a:t>Sellers</a:t>
              </a:r>
              <a:endParaRPr sz="800"/>
            </a:p>
          </p:txBody>
        </p:sp>
        <p:sp>
          <p:nvSpPr>
            <p:cNvPr id="304" name="Google Shape;304;p15"/>
            <p:cNvSpPr/>
            <p:nvPr/>
          </p:nvSpPr>
          <p:spPr>
            <a:xfrm>
              <a:off x="1699037" y="2241013"/>
              <a:ext cx="1265700" cy="960300"/>
            </a:xfrm>
            <a:prstGeom prst="ellipse">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t>~ 8M</a:t>
              </a:r>
              <a:r>
                <a:rPr b="1" lang="en" sz="1900"/>
                <a:t> </a:t>
              </a:r>
              <a:endParaRPr b="1" sz="1900"/>
            </a:p>
            <a:p>
              <a:pPr indent="0" lvl="0" marL="0" rtl="0" algn="r">
                <a:spcBef>
                  <a:spcPts val="0"/>
                </a:spcBef>
                <a:spcAft>
                  <a:spcPts val="0"/>
                </a:spcAft>
                <a:buNone/>
              </a:pPr>
              <a:r>
                <a:rPr lang="en" sz="900"/>
                <a:t>Annual Revenue</a:t>
              </a:r>
              <a:endParaRPr sz="800"/>
            </a:p>
          </p:txBody>
        </p:sp>
        <p:sp>
          <p:nvSpPr>
            <p:cNvPr id="305" name="Google Shape;305;p15"/>
            <p:cNvSpPr/>
            <p:nvPr/>
          </p:nvSpPr>
          <p:spPr>
            <a:xfrm>
              <a:off x="1070328" y="2832287"/>
              <a:ext cx="1365000" cy="960300"/>
            </a:xfrm>
            <a:prstGeom prst="ellipse">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40%</a:t>
              </a:r>
              <a:r>
                <a:rPr b="1" lang="en" sz="1100"/>
                <a:t> </a:t>
              </a:r>
              <a:endParaRPr b="1" sz="1100"/>
            </a:p>
            <a:p>
              <a:pPr indent="0" lvl="0" marL="0" rtl="0" algn="ctr">
                <a:spcBef>
                  <a:spcPts val="0"/>
                </a:spcBef>
                <a:spcAft>
                  <a:spcPts val="0"/>
                </a:spcAft>
                <a:buNone/>
              </a:pPr>
              <a:r>
                <a:rPr lang="en" sz="800"/>
                <a:t>Home </a:t>
              </a:r>
              <a:r>
                <a:rPr lang="en" sz="800"/>
                <a:t>Furniture</a:t>
              </a:r>
              <a:r>
                <a:rPr lang="en" sz="800"/>
                <a:t> &amp; Decoration and Fashion &amp; Cosmetic</a:t>
              </a:r>
              <a:endParaRPr sz="8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nvSpPr>
        <p:spPr>
          <a:xfrm>
            <a:off x="454275" y="276750"/>
            <a:ext cx="8173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3"/>
                </a:solidFill>
                <a:latin typeface="Maven Pro"/>
                <a:ea typeface="Maven Pro"/>
                <a:cs typeface="Maven Pro"/>
                <a:sym typeface="Maven Pro"/>
              </a:rPr>
              <a:t>Price Point of Magist’s Products</a:t>
            </a:r>
            <a:endParaRPr b="1" sz="1500">
              <a:solidFill>
                <a:schemeClr val="accent3"/>
              </a:solidFill>
              <a:latin typeface="Maven Pro"/>
              <a:ea typeface="Maven Pro"/>
              <a:cs typeface="Maven Pro"/>
              <a:sym typeface="Maven Pro"/>
            </a:endParaRPr>
          </a:p>
        </p:txBody>
      </p:sp>
      <p:sp>
        <p:nvSpPr>
          <p:cNvPr id="311" name="Google Shape;311;p16"/>
          <p:cNvSpPr txBox="1"/>
          <p:nvPr/>
        </p:nvSpPr>
        <p:spPr>
          <a:xfrm>
            <a:off x="804705" y="1333272"/>
            <a:ext cx="14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grpSp>
        <p:nvGrpSpPr>
          <p:cNvPr id="312" name="Google Shape;312;p16"/>
          <p:cNvGrpSpPr/>
          <p:nvPr/>
        </p:nvGrpSpPr>
        <p:grpSpPr>
          <a:xfrm>
            <a:off x="516600" y="923250"/>
            <a:ext cx="3901500" cy="2963700"/>
            <a:chOff x="516600" y="1055075"/>
            <a:chExt cx="3901500" cy="2963700"/>
          </a:xfrm>
        </p:grpSpPr>
        <p:sp>
          <p:nvSpPr>
            <p:cNvPr id="313" name="Google Shape;313;p16"/>
            <p:cNvSpPr/>
            <p:nvPr/>
          </p:nvSpPr>
          <p:spPr>
            <a:xfrm>
              <a:off x="516600" y="1055075"/>
              <a:ext cx="3901500" cy="296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pic>
          <p:nvPicPr>
            <p:cNvPr id="314" name="Google Shape;314;p16"/>
            <p:cNvPicPr preferRelativeResize="0"/>
            <p:nvPr/>
          </p:nvPicPr>
          <p:blipFill>
            <a:blip r:embed="rId3">
              <a:alphaModFix/>
            </a:blip>
            <a:stretch>
              <a:fillRect/>
            </a:stretch>
          </p:blipFill>
          <p:spPr>
            <a:xfrm>
              <a:off x="584500" y="1121075"/>
              <a:ext cx="3731676" cy="2466475"/>
            </a:xfrm>
            <a:prstGeom prst="rect">
              <a:avLst/>
            </a:prstGeom>
            <a:noFill/>
            <a:ln>
              <a:noFill/>
            </a:ln>
          </p:spPr>
        </p:pic>
        <p:sp>
          <p:nvSpPr>
            <p:cNvPr id="315" name="Google Shape;315;p16"/>
            <p:cNvSpPr txBox="1"/>
            <p:nvPr/>
          </p:nvSpPr>
          <p:spPr>
            <a:xfrm>
              <a:off x="734751" y="3552975"/>
              <a:ext cx="36087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latin typeface="Maven Pro"/>
                  <a:ea typeface="Maven Pro"/>
                  <a:cs typeface="Maven Pro"/>
                  <a:sym typeface="Maven Pro"/>
                </a:rPr>
                <a:t>Magist’s</a:t>
              </a:r>
              <a:r>
                <a:rPr b="1" lang="en" sz="1000">
                  <a:latin typeface="Maven Pro"/>
                  <a:ea typeface="Maven Pro"/>
                  <a:cs typeface="Maven Pro"/>
                  <a:sym typeface="Maven Pro"/>
                </a:rPr>
                <a:t> avg price in high tech products is </a:t>
              </a:r>
              <a:r>
                <a:rPr b="1" lang="en" sz="1200">
                  <a:solidFill>
                    <a:schemeClr val="accent1"/>
                  </a:solidFill>
                  <a:latin typeface="Maven Pro"/>
                  <a:ea typeface="Maven Pro"/>
                  <a:cs typeface="Maven Pro"/>
                  <a:sym typeface="Maven Pro"/>
                </a:rPr>
                <a:t>120 euro</a:t>
              </a:r>
              <a:endParaRPr b="1" sz="1200">
                <a:solidFill>
                  <a:schemeClr val="accent1"/>
                </a:solidFill>
                <a:latin typeface="Maven Pro"/>
                <a:ea typeface="Maven Pro"/>
                <a:cs typeface="Maven Pro"/>
                <a:sym typeface="Maven Pro"/>
              </a:endParaRPr>
            </a:p>
          </p:txBody>
        </p:sp>
      </p:grpSp>
      <p:grpSp>
        <p:nvGrpSpPr>
          <p:cNvPr id="316" name="Google Shape;316;p16"/>
          <p:cNvGrpSpPr/>
          <p:nvPr/>
        </p:nvGrpSpPr>
        <p:grpSpPr>
          <a:xfrm>
            <a:off x="4494300" y="923250"/>
            <a:ext cx="4209425" cy="3160100"/>
            <a:chOff x="4355775" y="991700"/>
            <a:chExt cx="4209425" cy="3160100"/>
          </a:xfrm>
        </p:grpSpPr>
        <p:sp>
          <p:nvSpPr>
            <p:cNvPr id="317" name="Google Shape;317;p16"/>
            <p:cNvSpPr/>
            <p:nvPr/>
          </p:nvSpPr>
          <p:spPr>
            <a:xfrm>
              <a:off x="4419800" y="991700"/>
              <a:ext cx="4145400" cy="296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16"/>
            <p:cNvGrpSpPr/>
            <p:nvPr/>
          </p:nvGrpSpPr>
          <p:grpSpPr>
            <a:xfrm>
              <a:off x="4355775" y="1057700"/>
              <a:ext cx="4209375" cy="3094100"/>
              <a:chOff x="4355775" y="1057700"/>
              <a:chExt cx="4209375" cy="3094100"/>
            </a:xfrm>
          </p:grpSpPr>
          <p:sp>
            <p:nvSpPr>
              <p:cNvPr id="319" name="Google Shape;319;p16"/>
              <p:cNvSpPr txBox="1"/>
              <p:nvPr/>
            </p:nvSpPr>
            <p:spPr>
              <a:xfrm>
                <a:off x="4956450" y="3874900"/>
                <a:ext cx="3608700" cy="276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600">
                    <a:solidFill>
                      <a:schemeClr val="dk2"/>
                    </a:solidFill>
                  </a:rPr>
                  <a:t>*high tech products are defined as </a:t>
                </a:r>
                <a:r>
                  <a:rPr i="1" lang="en" sz="600">
                    <a:solidFill>
                      <a:schemeClr val="dk2"/>
                    </a:solidFill>
                  </a:rPr>
                  <a:t>computers_accessories, electronics, pc_gamer</a:t>
                </a:r>
                <a:endParaRPr sz="600">
                  <a:solidFill>
                    <a:schemeClr val="dk2"/>
                  </a:solidFill>
                </a:endParaRPr>
              </a:p>
            </p:txBody>
          </p:sp>
          <p:sp>
            <p:nvSpPr>
              <p:cNvPr id="320" name="Google Shape;320;p16"/>
              <p:cNvSpPr txBox="1"/>
              <p:nvPr/>
            </p:nvSpPr>
            <p:spPr>
              <a:xfrm>
                <a:off x="4355775" y="3496425"/>
                <a:ext cx="40875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900">
                    <a:latin typeface="Maven Pro"/>
                    <a:ea typeface="Maven Pro"/>
                    <a:cs typeface="Maven Pro"/>
                    <a:sym typeface="Maven Pro"/>
                  </a:rPr>
                  <a:t>The Majority of high Tech Products that Magist sold are</a:t>
                </a:r>
                <a:r>
                  <a:rPr b="1" lang="en" sz="1200">
                    <a:solidFill>
                      <a:schemeClr val="accent1"/>
                    </a:solidFill>
                    <a:latin typeface="Maven Pro"/>
                    <a:ea typeface="Maven Pro"/>
                    <a:cs typeface="Maven Pro"/>
                    <a:sym typeface="Maven Pro"/>
                  </a:rPr>
                  <a:t> &lt;500 euro</a:t>
                </a:r>
                <a:endParaRPr b="1" sz="900">
                  <a:latin typeface="Maven Pro"/>
                  <a:ea typeface="Maven Pro"/>
                  <a:cs typeface="Maven Pro"/>
                  <a:sym typeface="Maven Pro"/>
                </a:endParaRPr>
              </a:p>
            </p:txBody>
          </p:sp>
          <p:pic>
            <p:nvPicPr>
              <p:cNvPr id="321" name="Google Shape;321;p16" title="Chart"/>
              <p:cNvPicPr preferRelativeResize="0"/>
              <p:nvPr/>
            </p:nvPicPr>
            <p:blipFill>
              <a:blip r:embed="rId4">
                <a:alphaModFix/>
              </a:blip>
              <a:stretch>
                <a:fillRect/>
              </a:stretch>
            </p:blipFill>
            <p:spPr>
              <a:xfrm>
                <a:off x="4491400" y="1057700"/>
                <a:ext cx="3988926" cy="2466475"/>
              </a:xfrm>
              <a:prstGeom prst="rect">
                <a:avLst/>
              </a:prstGeom>
              <a:noFill/>
              <a:ln>
                <a:noFill/>
              </a:ln>
            </p:spPr>
          </p:pic>
        </p:grpSp>
      </p:grpSp>
      <p:sp>
        <p:nvSpPr>
          <p:cNvPr id="322" name="Google Shape;322;p16"/>
          <p:cNvSpPr txBox="1"/>
          <p:nvPr>
            <p:ph idx="1" type="body"/>
          </p:nvPr>
        </p:nvSpPr>
        <p:spPr>
          <a:xfrm>
            <a:off x="1127750" y="4421250"/>
            <a:ext cx="7290600" cy="534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523"/>
              <a:buNone/>
            </a:pPr>
            <a:r>
              <a:rPr b="1" lang="en" sz="900">
                <a:solidFill>
                  <a:srgbClr val="B7B7B7"/>
                </a:solidFill>
                <a:latin typeface="Maven Pro"/>
                <a:ea typeface="Maven Pro"/>
                <a:cs typeface="Maven Pro"/>
                <a:sym typeface="Maven Pro"/>
              </a:rPr>
              <a:t>Eniac’s catalog is 100% tech products, and heavily based on Apple-compatible accessories. </a:t>
            </a:r>
            <a:r>
              <a:rPr b="1" lang="en" sz="1000">
                <a:solidFill>
                  <a:srgbClr val="B7B7B7"/>
                </a:solidFill>
                <a:latin typeface="Maven Pro"/>
                <a:ea typeface="Maven Pro"/>
                <a:cs typeface="Maven Pro"/>
                <a:sym typeface="Maven Pro"/>
              </a:rPr>
              <a:t>Is Magist a good fit for us?</a:t>
            </a:r>
            <a:endParaRPr sz="1000">
              <a:solidFill>
                <a:srgbClr val="B7B7B7"/>
              </a:solidFill>
            </a:endParaRPr>
          </a:p>
        </p:txBody>
      </p:sp>
      <p:sp>
        <p:nvSpPr>
          <p:cNvPr id="323" name="Google Shape;323;p16"/>
          <p:cNvSpPr txBox="1"/>
          <p:nvPr/>
        </p:nvSpPr>
        <p:spPr>
          <a:xfrm>
            <a:off x="848800" y="2712900"/>
            <a:ext cx="14112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Nunito"/>
                <a:ea typeface="Nunito"/>
                <a:cs typeface="Nunito"/>
                <a:sym typeface="Nunito"/>
              </a:rPr>
              <a:t>500 EURO</a:t>
            </a:r>
            <a:endParaRPr sz="5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7"/>
          <p:cNvSpPr txBox="1"/>
          <p:nvPr/>
        </p:nvSpPr>
        <p:spPr>
          <a:xfrm>
            <a:off x="454275" y="278425"/>
            <a:ext cx="4755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High Tech Sales Potential </a:t>
            </a:r>
            <a:r>
              <a:rPr b="1" lang="en" sz="1500">
                <a:solidFill>
                  <a:schemeClr val="accent3"/>
                </a:solidFill>
                <a:latin typeface="Maven Pro"/>
                <a:ea typeface="Maven Pro"/>
                <a:cs typeface="Maven Pro"/>
                <a:sym typeface="Maven Pro"/>
              </a:rPr>
              <a:t>through</a:t>
            </a:r>
            <a:r>
              <a:rPr b="1" lang="en" sz="1500">
                <a:solidFill>
                  <a:schemeClr val="accent3"/>
                </a:solidFill>
                <a:latin typeface="Maven Pro"/>
                <a:ea typeface="Maven Pro"/>
                <a:cs typeface="Maven Pro"/>
                <a:sym typeface="Maven Pro"/>
              </a:rPr>
              <a:t> Magist</a:t>
            </a:r>
            <a:endParaRPr b="1" sz="1500">
              <a:solidFill>
                <a:schemeClr val="accent3"/>
              </a:solidFill>
              <a:latin typeface="Maven Pro"/>
              <a:ea typeface="Maven Pro"/>
              <a:cs typeface="Maven Pro"/>
              <a:sym typeface="Maven Pro"/>
            </a:endParaRPr>
          </a:p>
        </p:txBody>
      </p:sp>
      <p:grpSp>
        <p:nvGrpSpPr>
          <p:cNvPr id="329" name="Google Shape;329;p17"/>
          <p:cNvGrpSpPr/>
          <p:nvPr/>
        </p:nvGrpSpPr>
        <p:grpSpPr>
          <a:xfrm>
            <a:off x="516618" y="916388"/>
            <a:ext cx="8102165" cy="3048585"/>
            <a:chOff x="454275" y="791500"/>
            <a:chExt cx="8462675" cy="3310800"/>
          </a:xfrm>
        </p:grpSpPr>
        <p:grpSp>
          <p:nvGrpSpPr>
            <p:cNvPr id="330" name="Google Shape;330;p17"/>
            <p:cNvGrpSpPr/>
            <p:nvPr/>
          </p:nvGrpSpPr>
          <p:grpSpPr>
            <a:xfrm>
              <a:off x="454275" y="791500"/>
              <a:ext cx="8462675" cy="3310800"/>
              <a:chOff x="454300" y="644825"/>
              <a:chExt cx="8462675" cy="3310800"/>
            </a:xfrm>
          </p:grpSpPr>
          <p:sp>
            <p:nvSpPr>
              <p:cNvPr id="331" name="Google Shape;331;p17"/>
              <p:cNvSpPr/>
              <p:nvPr/>
            </p:nvSpPr>
            <p:spPr>
              <a:xfrm>
                <a:off x="454300" y="644825"/>
                <a:ext cx="5143500" cy="3310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32" name="Google Shape;332;p17"/>
              <p:cNvSpPr/>
              <p:nvPr/>
            </p:nvSpPr>
            <p:spPr>
              <a:xfrm rot="5400000">
                <a:off x="4696550" y="2124800"/>
                <a:ext cx="2432700" cy="4323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txBox="1"/>
              <p:nvPr/>
            </p:nvSpPr>
            <p:spPr>
              <a:xfrm>
                <a:off x="5978775" y="2040800"/>
                <a:ext cx="2938200" cy="702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latin typeface="Maven Pro"/>
                    <a:ea typeface="Maven Pro"/>
                    <a:cs typeface="Maven Pro"/>
                    <a:sym typeface="Maven Pro"/>
                  </a:rPr>
                  <a:t>No clear </a:t>
                </a:r>
                <a:r>
                  <a:rPr b="1" lang="en" sz="1000">
                    <a:latin typeface="Maven Pro"/>
                    <a:ea typeface="Maven Pro"/>
                    <a:cs typeface="Maven Pro"/>
                    <a:sym typeface="Maven Pro"/>
                  </a:rPr>
                  <a:t>indications</a:t>
                </a:r>
                <a:r>
                  <a:rPr b="1" lang="en" sz="1000">
                    <a:latin typeface="Maven Pro"/>
                    <a:ea typeface="Maven Pro"/>
                    <a:cs typeface="Maven Pro"/>
                    <a:sym typeface="Maven Pro"/>
                  </a:rPr>
                  <a:t> that the high T</a:t>
                </a:r>
                <a:r>
                  <a:rPr b="1" lang="en" sz="1000">
                    <a:latin typeface="Maven Pro"/>
                    <a:ea typeface="Maven Pro"/>
                    <a:cs typeface="Maven Pro"/>
                    <a:sym typeface="Maven Pro"/>
                  </a:rPr>
                  <a:t>ech Products sales were picking up i</a:t>
                </a:r>
                <a:r>
                  <a:rPr b="1" lang="en" sz="1000">
                    <a:latin typeface="Maven Pro"/>
                    <a:ea typeface="Maven Pro"/>
                    <a:cs typeface="Maven Pro"/>
                    <a:sym typeface="Maven Pro"/>
                  </a:rPr>
                  <a:t>n Magist over time</a:t>
                </a:r>
                <a:endParaRPr b="1" sz="1000">
                  <a:latin typeface="Maven Pro"/>
                  <a:ea typeface="Maven Pro"/>
                  <a:cs typeface="Maven Pro"/>
                  <a:sym typeface="Maven Pro"/>
                </a:endParaRPr>
              </a:p>
            </p:txBody>
          </p:sp>
        </p:grpSp>
        <p:pic>
          <p:nvPicPr>
            <p:cNvPr id="334" name="Google Shape;334;p17"/>
            <p:cNvPicPr preferRelativeResize="0"/>
            <p:nvPr/>
          </p:nvPicPr>
          <p:blipFill>
            <a:blip r:embed="rId3">
              <a:alphaModFix/>
            </a:blip>
            <a:stretch>
              <a:fillRect/>
            </a:stretch>
          </p:blipFill>
          <p:spPr>
            <a:xfrm>
              <a:off x="526725" y="865850"/>
              <a:ext cx="4992375" cy="3158925"/>
            </a:xfrm>
            <a:prstGeom prst="rect">
              <a:avLst/>
            </a:prstGeom>
            <a:noFill/>
            <a:ln>
              <a:noFill/>
            </a:ln>
          </p:spPr>
        </p:pic>
      </p:grpSp>
      <p:sp>
        <p:nvSpPr>
          <p:cNvPr id="335" name="Google Shape;335;p17"/>
          <p:cNvSpPr txBox="1"/>
          <p:nvPr>
            <p:ph idx="1" type="body"/>
          </p:nvPr>
        </p:nvSpPr>
        <p:spPr>
          <a:xfrm>
            <a:off x="1127750" y="4421250"/>
            <a:ext cx="7290600" cy="534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523"/>
              <a:buNone/>
            </a:pPr>
            <a:r>
              <a:rPr b="1" lang="en" sz="900">
                <a:solidFill>
                  <a:srgbClr val="B7B7B7"/>
                </a:solidFill>
                <a:latin typeface="Maven Pro"/>
                <a:ea typeface="Maven Pro"/>
                <a:cs typeface="Maven Pro"/>
                <a:sym typeface="Maven Pro"/>
              </a:rPr>
              <a:t>Eniac’s catalog is 100% tech products, and heavily based on Apple-compatible accessories. </a:t>
            </a:r>
            <a:r>
              <a:rPr b="1" lang="en" sz="1000">
                <a:solidFill>
                  <a:srgbClr val="B7B7B7"/>
                </a:solidFill>
                <a:latin typeface="Maven Pro"/>
                <a:ea typeface="Maven Pro"/>
                <a:cs typeface="Maven Pro"/>
                <a:sym typeface="Maven Pro"/>
              </a:rPr>
              <a:t>Is Magist a good fit for us?</a:t>
            </a:r>
            <a:endParaRPr sz="10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8"/>
          <p:cNvSpPr txBox="1"/>
          <p:nvPr/>
        </p:nvSpPr>
        <p:spPr>
          <a:xfrm>
            <a:off x="454275" y="278425"/>
            <a:ext cx="4755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Delivery Status of Magist (2016 - 2018)</a:t>
            </a:r>
            <a:endParaRPr b="1" sz="1500">
              <a:solidFill>
                <a:schemeClr val="accent3"/>
              </a:solidFill>
              <a:latin typeface="Maven Pro"/>
              <a:ea typeface="Maven Pro"/>
              <a:cs typeface="Maven Pro"/>
              <a:sym typeface="Maven Pro"/>
            </a:endParaRPr>
          </a:p>
        </p:txBody>
      </p:sp>
      <p:sp>
        <p:nvSpPr>
          <p:cNvPr id="341" name="Google Shape;341;p18"/>
          <p:cNvSpPr txBox="1"/>
          <p:nvPr>
            <p:ph idx="1" type="body"/>
          </p:nvPr>
        </p:nvSpPr>
        <p:spPr>
          <a:xfrm>
            <a:off x="1303800" y="4454775"/>
            <a:ext cx="7290600" cy="295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523"/>
              <a:buNone/>
            </a:pPr>
            <a:r>
              <a:rPr b="1" lang="en" sz="900">
                <a:solidFill>
                  <a:srgbClr val="B7B7B7"/>
                </a:solidFill>
                <a:latin typeface="Maven Pro"/>
                <a:ea typeface="Maven Pro"/>
                <a:cs typeface="Maven Pro"/>
                <a:sym typeface="Maven Pro"/>
              </a:rPr>
              <a:t>Fast deliveries and happy customers are key for us. Are orders delivered on time with Magist?</a:t>
            </a:r>
            <a:endParaRPr b="1" sz="900">
              <a:solidFill>
                <a:srgbClr val="B7B7B7"/>
              </a:solidFill>
              <a:latin typeface="Maven Pro"/>
              <a:ea typeface="Maven Pro"/>
              <a:cs typeface="Maven Pro"/>
              <a:sym typeface="Maven Pro"/>
            </a:endParaRPr>
          </a:p>
        </p:txBody>
      </p:sp>
      <p:grpSp>
        <p:nvGrpSpPr>
          <p:cNvPr id="342" name="Google Shape;342;p18"/>
          <p:cNvGrpSpPr/>
          <p:nvPr/>
        </p:nvGrpSpPr>
        <p:grpSpPr>
          <a:xfrm>
            <a:off x="516600" y="923244"/>
            <a:ext cx="4168753" cy="3036903"/>
            <a:chOff x="516600" y="1055075"/>
            <a:chExt cx="3901500" cy="2963700"/>
          </a:xfrm>
        </p:grpSpPr>
        <p:sp>
          <p:nvSpPr>
            <p:cNvPr id="343" name="Google Shape;343;p18"/>
            <p:cNvSpPr/>
            <p:nvPr/>
          </p:nvSpPr>
          <p:spPr>
            <a:xfrm>
              <a:off x="516600" y="1055075"/>
              <a:ext cx="3901500" cy="296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44" name="Google Shape;344;p18"/>
            <p:cNvSpPr txBox="1"/>
            <p:nvPr/>
          </p:nvSpPr>
          <p:spPr>
            <a:xfrm>
              <a:off x="734751" y="3552975"/>
              <a:ext cx="3608700" cy="360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b="1" sz="1200">
                <a:solidFill>
                  <a:schemeClr val="accent1"/>
                </a:solidFill>
                <a:latin typeface="Maven Pro"/>
                <a:ea typeface="Maven Pro"/>
                <a:cs typeface="Maven Pro"/>
                <a:sym typeface="Maven Pro"/>
              </a:endParaRPr>
            </a:p>
          </p:txBody>
        </p:sp>
      </p:grpSp>
      <p:sp>
        <p:nvSpPr>
          <p:cNvPr id="345" name="Google Shape;345;p18"/>
          <p:cNvSpPr/>
          <p:nvPr/>
        </p:nvSpPr>
        <p:spPr>
          <a:xfrm>
            <a:off x="4623025" y="3331048"/>
            <a:ext cx="3901500" cy="32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latin typeface="Maven Pro"/>
                <a:ea typeface="Maven Pro"/>
                <a:cs typeface="Maven Pro"/>
                <a:sym typeface="Maven Pro"/>
              </a:rPr>
              <a:t>The Maximum delivery time could be up to </a:t>
            </a:r>
            <a:r>
              <a:rPr b="1" lang="en" sz="1200">
                <a:solidFill>
                  <a:schemeClr val="accent1"/>
                </a:solidFill>
                <a:latin typeface="Maven Pro"/>
                <a:ea typeface="Maven Pro"/>
                <a:cs typeface="Maven Pro"/>
                <a:sym typeface="Maven Pro"/>
              </a:rPr>
              <a:t>96 days. </a:t>
            </a:r>
            <a:endParaRPr b="1" sz="1000">
              <a:latin typeface="Maven Pro"/>
              <a:ea typeface="Maven Pro"/>
              <a:cs typeface="Maven Pro"/>
              <a:sym typeface="Maven Pro"/>
            </a:endParaRPr>
          </a:p>
        </p:txBody>
      </p:sp>
      <p:sp>
        <p:nvSpPr>
          <p:cNvPr id="346" name="Google Shape;346;p18"/>
          <p:cNvSpPr txBox="1"/>
          <p:nvPr/>
        </p:nvSpPr>
        <p:spPr>
          <a:xfrm>
            <a:off x="5022626" y="3659240"/>
            <a:ext cx="36087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b="1" sz="1200">
              <a:solidFill>
                <a:schemeClr val="accent1"/>
              </a:solidFill>
              <a:latin typeface="Maven Pro"/>
              <a:ea typeface="Maven Pro"/>
              <a:cs typeface="Maven Pro"/>
              <a:sym typeface="Maven Pro"/>
            </a:endParaRPr>
          </a:p>
        </p:txBody>
      </p:sp>
      <p:pic>
        <p:nvPicPr>
          <p:cNvPr id="347" name="Google Shape;347;p18"/>
          <p:cNvPicPr preferRelativeResize="0"/>
          <p:nvPr/>
        </p:nvPicPr>
        <p:blipFill>
          <a:blip r:embed="rId3">
            <a:alphaModFix/>
          </a:blip>
          <a:stretch>
            <a:fillRect/>
          </a:stretch>
        </p:blipFill>
        <p:spPr>
          <a:xfrm>
            <a:off x="774181" y="1357574"/>
            <a:ext cx="3515830" cy="2168262"/>
          </a:xfrm>
          <a:prstGeom prst="rect">
            <a:avLst/>
          </a:prstGeom>
          <a:noFill/>
          <a:ln>
            <a:noFill/>
          </a:ln>
        </p:spPr>
      </p:pic>
      <p:sp>
        <p:nvSpPr>
          <p:cNvPr id="348" name="Google Shape;348;p18"/>
          <p:cNvSpPr/>
          <p:nvPr/>
        </p:nvSpPr>
        <p:spPr>
          <a:xfrm>
            <a:off x="4623025" y="2904823"/>
            <a:ext cx="3901500" cy="32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latin typeface="Maven Pro"/>
                <a:ea typeface="Maven Pro"/>
                <a:cs typeface="Maven Pro"/>
                <a:sym typeface="Maven Pro"/>
              </a:rPr>
              <a:t>The Avg delivery time is </a:t>
            </a:r>
            <a:r>
              <a:rPr b="1" lang="en" sz="1200">
                <a:solidFill>
                  <a:schemeClr val="accent1"/>
                </a:solidFill>
                <a:latin typeface="Maven Pro"/>
                <a:ea typeface="Maven Pro"/>
                <a:cs typeface="Maven Pro"/>
                <a:sym typeface="Maven Pro"/>
              </a:rPr>
              <a:t>12 days.</a:t>
            </a:r>
            <a:endParaRPr b="1"/>
          </a:p>
        </p:txBody>
      </p:sp>
      <p:sp>
        <p:nvSpPr>
          <p:cNvPr id="349" name="Google Shape;349;p18"/>
          <p:cNvSpPr/>
          <p:nvPr/>
        </p:nvSpPr>
        <p:spPr>
          <a:xfrm>
            <a:off x="4623025" y="2478598"/>
            <a:ext cx="3901500" cy="328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chemeClr val="accent1"/>
                </a:solidFill>
                <a:latin typeface="Maven Pro"/>
                <a:ea typeface="Maven Pro"/>
                <a:cs typeface="Maven Pro"/>
                <a:sym typeface="Maven Pro"/>
              </a:rPr>
              <a:t>93% </a:t>
            </a:r>
            <a:r>
              <a:rPr b="1" lang="en" sz="1000">
                <a:latin typeface="Maven Pro"/>
                <a:ea typeface="Maven Pro"/>
                <a:cs typeface="Maven Pro"/>
                <a:sym typeface="Maven Pro"/>
              </a:rPr>
              <a:t>of the Magist’s Deliveries are on time </a:t>
            </a:r>
            <a:r>
              <a:rPr b="1" lang="en" sz="1200">
                <a:solidFill>
                  <a:schemeClr val="accent1"/>
                </a:solidFill>
                <a:latin typeface="Maven Pro"/>
                <a:ea typeface="Maven Pro"/>
                <a:cs typeface="Maven Pro"/>
                <a:sym typeface="Maven Pro"/>
              </a:rPr>
              <a:t> </a:t>
            </a:r>
            <a:endParaRPr b="1" sz="100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9"/>
          <p:cNvSpPr txBox="1"/>
          <p:nvPr/>
        </p:nvSpPr>
        <p:spPr>
          <a:xfrm>
            <a:off x="454275" y="202225"/>
            <a:ext cx="77466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Customer Satisfaction </a:t>
            </a:r>
            <a:r>
              <a:rPr b="1" lang="en" sz="1500">
                <a:solidFill>
                  <a:schemeClr val="accent3"/>
                </a:solidFill>
                <a:latin typeface="Maven Pro"/>
                <a:ea typeface="Maven Pro"/>
                <a:cs typeface="Maven Pro"/>
                <a:sym typeface="Maven Pro"/>
              </a:rPr>
              <a:t>overall</a:t>
            </a:r>
            <a:r>
              <a:rPr b="1" lang="en" sz="1500">
                <a:solidFill>
                  <a:schemeClr val="accent3"/>
                </a:solidFill>
                <a:latin typeface="Maven Pro"/>
                <a:ea typeface="Maven Pro"/>
                <a:cs typeface="Maven Pro"/>
                <a:sym typeface="Maven Pro"/>
              </a:rPr>
              <a:t>: Magist (2016 - 2018)</a:t>
            </a:r>
            <a:endParaRPr b="1" sz="500">
              <a:solidFill>
                <a:schemeClr val="accent3"/>
              </a:solidFill>
              <a:latin typeface="Maven Pro"/>
              <a:ea typeface="Maven Pro"/>
              <a:cs typeface="Maven Pro"/>
              <a:sym typeface="Maven Pro"/>
            </a:endParaRPr>
          </a:p>
        </p:txBody>
      </p:sp>
      <p:grpSp>
        <p:nvGrpSpPr>
          <p:cNvPr id="355" name="Google Shape;355;p19"/>
          <p:cNvGrpSpPr/>
          <p:nvPr/>
        </p:nvGrpSpPr>
        <p:grpSpPr>
          <a:xfrm>
            <a:off x="5062100" y="923250"/>
            <a:ext cx="3765000" cy="2998850"/>
            <a:chOff x="5273875" y="923250"/>
            <a:chExt cx="3765000" cy="2998850"/>
          </a:xfrm>
        </p:grpSpPr>
        <p:grpSp>
          <p:nvGrpSpPr>
            <p:cNvPr id="356" name="Google Shape;356;p19"/>
            <p:cNvGrpSpPr/>
            <p:nvPr/>
          </p:nvGrpSpPr>
          <p:grpSpPr>
            <a:xfrm>
              <a:off x="5273875" y="923250"/>
              <a:ext cx="3765000" cy="2996400"/>
              <a:chOff x="5273875" y="923250"/>
              <a:chExt cx="3765000" cy="2996400"/>
            </a:xfrm>
          </p:grpSpPr>
          <p:sp>
            <p:nvSpPr>
              <p:cNvPr id="357" name="Google Shape;357;p19"/>
              <p:cNvSpPr/>
              <p:nvPr/>
            </p:nvSpPr>
            <p:spPr>
              <a:xfrm>
                <a:off x="5273875" y="923250"/>
                <a:ext cx="3765000" cy="29964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pic>
            <p:nvPicPr>
              <p:cNvPr id="358" name="Google Shape;358;p19"/>
              <p:cNvPicPr preferRelativeResize="0"/>
              <p:nvPr/>
            </p:nvPicPr>
            <p:blipFill>
              <a:blip r:embed="rId3">
                <a:alphaModFix/>
              </a:blip>
              <a:stretch>
                <a:fillRect/>
              </a:stretch>
            </p:blipFill>
            <p:spPr>
              <a:xfrm>
                <a:off x="6079800" y="1090625"/>
                <a:ext cx="2726375" cy="1302525"/>
              </a:xfrm>
              <a:prstGeom prst="rect">
                <a:avLst/>
              </a:prstGeom>
              <a:noFill/>
              <a:ln>
                <a:noFill/>
              </a:ln>
            </p:spPr>
          </p:pic>
          <p:pic>
            <p:nvPicPr>
              <p:cNvPr id="359" name="Google Shape;359;p19"/>
              <p:cNvPicPr preferRelativeResize="0"/>
              <p:nvPr/>
            </p:nvPicPr>
            <p:blipFill>
              <a:blip r:embed="rId4">
                <a:alphaModFix/>
              </a:blip>
              <a:stretch>
                <a:fillRect/>
              </a:stretch>
            </p:blipFill>
            <p:spPr>
              <a:xfrm>
                <a:off x="5421355" y="2393150"/>
                <a:ext cx="2635270" cy="1190250"/>
              </a:xfrm>
              <a:prstGeom prst="rect">
                <a:avLst/>
              </a:prstGeom>
              <a:noFill/>
              <a:ln>
                <a:noFill/>
              </a:ln>
            </p:spPr>
          </p:pic>
        </p:grpSp>
        <p:sp>
          <p:nvSpPr>
            <p:cNvPr id="360" name="Google Shape;360;p19"/>
            <p:cNvSpPr txBox="1"/>
            <p:nvPr/>
          </p:nvSpPr>
          <p:spPr>
            <a:xfrm>
              <a:off x="5273875" y="3583400"/>
              <a:ext cx="3765000" cy="338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lang="en" sz="1000">
                  <a:solidFill>
                    <a:schemeClr val="accent3"/>
                  </a:solidFill>
                  <a:latin typeface="Maven Pro"/>
                  <a:ea typeface="Maven Pro"/>
                  <a:cs typeface="Maven Pro"/>
                  <a:sym typeface="Maven Pro"/>
                </a:rPr>
                <a:t>30+ complaints </a:t>
              </a:r>
              <a:r>
                <a:rPr b="1" lang="en" sz="1000">
                  <a:solidFill>
                    <a:schemeClr val="dk2"/>
                  </a:solidFill>
                  <a:latin typeface="Maven Pro"/>
                  <a:ea typeface="Maven Pro"/>
                  <a:cs typeface="Maven Pro"/>
                  <a:sym typeface="Maven Pro"/>
                </a:rPr>
                <a:t>with regards to delivery in</a:t>
              </a:r>
              <a:r>
                <a:rPr b="1" lang="en" sz="1000">
                  <a:solidFill>
                    <a:schemeClr val="accent3"/>
                  </a:solidFill>
                  <a:latin typeface="Maven Pro"/>
                  <a:ea typeface="Maven Pro"/>
                  <a:cs typeface="Maven Pro"/>
                  <a:sym typeface="Maven Pro"/>
                </a:rPr>
                <a:t> 2018 </a:t>
              </a:r>
              <a:r>
                <a:rPr b="1" lang="en" sz="1000">
                  <a:solidFill>
                    <a:schemeClr val="dk2"/>
                  </a:solidFill>
                  <a:latin typeface="Maven Pro"/>
                  <a:ea typeface="Maven Pro"/>
                  <a:cs typeface="Maven Pro"/>
                  <a:sym typeface="Maven Pro"/>
                </a:rPr>
                <a:t>only*</a:t>
              </a:r>
              <a:endParaRPr b="1" sz="1000">
                <a:solidFill>
                  <a:schemeClr val="dk2"/>
                </a:solidFill>
                <a:latin typeface="Maven Pro"/>
                <a:ea typeface="Maven Pro"/>
                <a:cs typeface="Maven Pro"/>
                <a:sym typeface="Maven Pro"/>
              </a:endParaRPr>
            </a:p>
          </p:txBody>
        </p:sp>
      </p:grpSp>
      <p:grpSp>
        <p:nvGrpSpPr>
          <p:cNvPr id="361" name="Google Shape;361;p19"/>
          <p:cNvGrpSpPr/>
          <p:nvPr/>
        </p:nvGrpSpPr>
        <p:grpSpPr>
          <a:xfrm>
            <a:off x="516600" y="923250"/>
            <a:ext cx="4413900" cy="3027700"/>
            <a:chOff x="454275" y="1278225"/>
            <a:chExt cx="4413900" cy="3027700"/>
          </a:xfrm>
        </p:grpSpPr>
        <p:sp>
          <p:nvSpPr>
            <p:cNvPr id="362" name="Google Shape;362;p19"/>
            <p:cNvSpPr/>
            <p:nvPr/>
          </p:nvSpPr>
          <p:spPr>
            <a:xfrm>
              <a:off x="454275" y="1278225"/>
              <a:ext cx="4413900" cy="29964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63" name="Google Shape;363;p19"/>
            <p:cNvSpPr txBox="1"/>
            <p:nvPr/>
          </p:nvSpPr>
          <p:spPr>
            <a:xfrm>
              <a:off x="454275" y="3886525"/>
              <a:ext cx="4358700" cy="41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accent3"/>
                  </a:solidFill>
                  <a:latin typeface="Maven Pro"/>
                  <a:ea typeface="Maven Pro"/>
                  <a:cs typeface="Maven Pro"/>
                  <a:sym typeface="Maven Pro"/>
                </a:rPr>
                <a:t> only 77%</a:t>
              </a:r>
              <a:r>
                <a:rPr b="1" lang="en" sz="1300">
                  <a:latin typeface="Maven Pro"/>
                  <a:ea typeface="Maven Pro"/>
                  <a:cs typeface="Maven Pro"/>
                  <a:sym typeface="Maven Pro"/>
                </a:rPr>
                <a:t> </a:t>
              </a:r>
              <a:r>
                <a:rPr lang="en" sz="800">
                  <a:latin typeface="Maven Pro Medium"/>
                  <a:ea typeface="Maven Pro Medium"/>
                  <a:cs typeface="Maven Pro Medium"/>
                  <a:sym typeface="Maven Pro Medium"/>
                </a:rPr>
                <a:t>of the Magist’s</a:t>
              </a:r>
              <a:r>
                <a:rPr b="1" lang="en" sz="1300">
                  <a:solidFill>
                    <a:schemeClr val="accent3"/>
                  </a:solidFill>
                  <a:latin typeface="Maven Pro"/>
                  <a:ea typeface="Maven Pro"/>
                  <a:cs typeface="Maven Pro"/>
                  <a:sym typeface="Maven Pro"/>
                </a:rPr>
                <a:t> reviews</a:t>
              </a:r>
              <a:r>
                <a:rPr lang="en" sz="800">
                  <a:latin typeface="Maven Pro Medium"/>
                  <a:ea typeface="Maven Pro Medium"/>
                  <a:cs typeface="Maven Pro Medium"/>
                  <a:sym typeface="Maven Pro Medium"/>
                </a:rPr>
                <a:t> are</a:t>
              </a:r>
              <a:r>
                <a:rPr b="1" lang="en" sz="1300">
                  <a:solidFill>
                    <a:schemeClr val="accent3"/>
                  </a:solidFill>
                  <a:latin typeface="Maven Pro"/>
                  <a:ea typeface="Maven Pro"/>
                  <a:cs typeface="Maven Pro"/>
                  <a:sym typeface="Maven Pro"/>
                </a:rPr>
                <a:t> &gt;3</a:t>
              </a:r>
              <a:r>
                <a:rPr b="1" lang="en" sz="1300">
                  <a:latin typeface="Maven Pro"/>
                  <a:ea typeface="Maven Pro"/>
                  <a:cs typeface="Maven Pro"/>
                  <a:sym typeface="Maven Pro"/>
                </a:rPr>
                <a:t> </a:t>
              </a:r>
              <a:r>
                <a:rPr lang="en" sz="800">
                  <a:latin typeface="Maven Pro Medium"/>
                  <a:ea typeface="Maven Pro Medium"/>
                  <a:cs typeface="Maven Pro Medium"/>
                  <a:sym typeface="Maven Pro Medium"/>
                </a:rPr>
                <a:t>(out of 5)**</a:t>
              </a:r>
              <a:endParaRPr b="1" sz="1300">
                <a:latin typeface="Maven Pro"/>
                <a:ea typeface="Maven Pro"/>
                <a:cs typeface="Maven Pro"/>
                <a:sym typeface="Maven Pro"/>
              </a:endParaRPr>
            </a:p>
            <a:p>
              <a:pPr indent="0" lvl="0" marL="0" marR="0" rtl="0" algn="r">
                <a:lnSpc>
                  <a:spcPct val="100000"/>
                </a:lnSpc>
                <a:spcBef>
                  <a:spcPts val="0"/>
                </a:spcBef>
                <a:spcAft>
                  <a:spcPts val="0"/>
                </a:spcAft>
                <a:buNone/>
              </a:pPr>
              <a:r>
                <a:t/>
              </a:r>
              <a:endParaRPr b="1" sz="200">
                <a:solidFill>
                  <a:schemeClr val="accent3"/>
                </a:solidFill>
                <a:latin typeface="Maven Pro"/>
                <a:ea typeface="Maven Pro"/>
                <a:cs typeface="Maven Pro"/>
                <a:sym typeface="Maven Pro"/>
              </a:endParaRPr>
            </a:p>
          </p:txBody>
        </p:sp>
      </p:grpSp>
      <p:sp>
        <p:nvSpPr>
          <p:cNvPr id="364" name="Google Shape;364;p19"/>
          <p:cNvSpPr txBox="1"/>
          <p:nvPr>
            <p:ph idx="1" type="body"/>
          </p:nvPr>
        </p:nvSpPr>
        <p:spPr>
          <a:xfrm>
            <a:off x="1303800" y="4454775"/>
            <a:ext cx="7290600" cy="295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523"/>
              <a:buNone/>
            </a:pPr>
            <a:r>
              <a:rPr b="1" lang="en" sz="900">
                <a:solidFill>
                  <a:srgbClr val="B7B7B7"/>
                </a:solidFill>
                <a:latin typeface="Maven Pro"/>
                <a:ea typeface="Maven Pro"/>
                <a:cs typeface="Maven Pro"/>
                <a:sym typeface="Maven Pro"/>
              </a:rPr>
              <a:t>Fast deliveries and happy customers are key for us. Are orders delivered on time with Magist?</a:t>
            </a:r>
            <a:endParaRPr b="1" sz="900">
              <a:solidFill>
                <a:srgbClr val="B7B7B7"/>
              </a:solidFill>
              <a:latin typeface="Maven Pro"/>
              <a:ea typeface="Maven Pro"/>
              <a:cs typeface="Maven Pro"/>
              <a:sym typeface="Maven Pro"/>
            </a:endParaRPr>
          </a:p>
        </p:txBody>
      </p:sp>
      <p:sp>
        <p:nvSpPr>
          <p:cNvPr id="365" name="Google Shape;365;p19"/>
          <p:cNvSpPr txBox="1"/>
          <p:nvPr/>
        </p:nvSpPr>
        <p:spPr>
          <a:xfrm>
            <a:off x="1321788" y="3845900"/>
            <a:ext cx="36087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600">
                <a:solidFill>
                  <a:schemeClr val="dk2"/>
                </a:solidFill>
              </a:rPr>
              <a:t>*high tech products are defined as </a:t>
            </a:r>
            <a:r>
              <a:rPr i="1" lang="en" sz="600">
                <a:solidFill>
                  <a:schemeClr val="dk2"/>
                </a:solidFill>
              </a:rPr>
              <a:t>computers_accessories, electronics, pc_gamer</a:t>
            </a:r>
            <a:endParaRPr i="1" sz="600">
              <a:solidFill>
                <a:schemeClr val="dk2"/>
              </a:solidFill>
            </a:endParaRPr>
          </a:p>
          <a:p>
            <a:pPr indent="0" lvl="0" marL="0" rtl="0" algn="r">
              <a:spcBef>
                <a:spcPts val="0"/>
              </a:spcBef>
              <a:spcAft>
                <a:spcPts val="0"/>
              </a:spcAft>
              <a:buNone/>
            </a:pPr>
            <a:r>
              <a:rPr i="1" lang="en" sz="600">
                <a:solidFill>
                  <a:schemeClr val="dk2"/>
                </a:solidFill>
              </a:rPr>
              <a:t>**from in average 49K reviews (years 2017, 2018) </a:t>
            </a:r>
            <a:endParaRPr i="1" sz="600">
              <a:solidFill>
                <a:schemeClr val="dk2"/>
              </a:solidFill>
            </a:endParaRPr>
          </a:p>
          <a:p>
            <a:pPr indent="0" lvl="0" marL="0" rtl="0" algn="r">
              <a:spcBef>
                <a:spcPts val="0"/>
              </a:spcBef>
              <a:spcAft>
                <a:spcPts val="0"/>
              </a:spcAft>
              <a:buNone/>
            </a:pPr>
            <a:r>
              <a:rPr i="1" lang="en" sz="600">
                <a:solidFill>
                  <a:schemeClr val="dk2"/>
                </a:solidFill>
              </a:rPr>
              <a:t> </a:t>
            </a:r>
            <a:endParaRPr i="1" sz="600">
              <a:solidFill>
                <a:schemeClr val="dk2"/>
              </a:solidFill>
            </a:endParaRPr>
          </a:p>
          <a:p>
            <a:pPr indent="0" lvl="0" marL="0" rtl="0" algn="r">
              <a:spcBef>
                <a:spcPts val="0"/>
              </a:spcBef>
              <a:spcAft>
                <a:spcPts val="0"/>
              </a:spcAft>
              <a:buNone/>
            </a:pPr>
            <a:r>
              <a:t/>
            </a:r>
            <a:endParaRPr i="1" sz="600">
              <a:solidFill>
                <a:schemeClr val="dk2"/>
              </a:solidFill>
            </a:endParaRPr>
          </a:p>
        </p:txBody>
      </p:sp>
      <p:pic>
        <p:nvPicPr>
          <p:cNvPr id="366" name="Google Shape;366;p19"/>
          <p:cNvPicPr preferRelativeResize="0"/>
          <p:nvPr/>
        </p:nvPicPr>
        <p:blipFill rotWithShape="1">
          <a:blip r:embed="rId5">
            <a:alphaModFix/>
          </a:blip>
          <a:srcRect b="71296" l="0" r="82776" t="5740"/>
          <a:stretch/>
        </p:blipFill>
        <p:spPr>
          <a:xfrm>
            <a:off x="870200" y="1277475"/>
            <a:ext cx="2148500" cy="2148300"/>
          </a:xfrm>
          <a:prstGeom prst="rect">
            <a:avLst/>
          </a:prstGeom>
          <a:noFill/>
          <a:ln>
            <a:noFill/>
          </a:ln>
        </p:spPr>
      </p:pic>
      <p:pic>
        <p:nvPicPr>
          <p:cNvPr id="367" name="Google Shape;367;p19"/>
          <p:cNvPicPr preferRelativeResize="0"/>
          <p:nvPr/>
        </p:nvPicPr>
        <p:blipFill>
          <a:blip r:embed="rId6">
            <a:alphaModFix/>
          </a:blip>
          <a:stretch>
            <a:fillRect/>
          </a:stretch>
        </p:blipFill>
        <p:spPr>
          <a:xfrm>
            <a:off x="3210500" y="1277475"/>
            <a:ext cx="1101975" cy="6714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0"/>
          <p:cNvSpPr txBox="1"/>
          <p:nvPr>
            <p:ph idx="1" type="body"/>
          </p:nvPr>
        </p:nvSpPr>
        <p:spPr>
          <a:xfrm>
            <a:off x="1303800" y="3887425"/>
            <a:ext cx="7202400" cy="786300"/>
          </a:xfrm>
          <a:prstGeom prst="rect">
            <a:avLst/>
          </a:prstGeom>
        </p:spPr>
        <p:txBody>
          <a:bodyPr anchorCtr="0" anchor="t" bIns="91425" lIns="91425" spcFirstLastPara="1" rIns="91425" wrap="square" tIns="91425">
            <a:normAutofit fontScale="77500" lnSpcReduction="10000"/>
          </a:bodyPr>
          <a:lstStyle/>
          <a:p>
            <a:pPr indent="0" lvl="0" marL="0" marR="0" rtl="0" algn="l">
              <a:lnSpc>
                <a:spcPct val="100000"/>
              </a:lnSpc>
              <a:spcBef>
                <a:spcPts val="0"/>
              </a:spcBef>
              <a:spcAft>
                <a:spcPts val="0"/>
              </a:spcAft>
              <a:buNone/>
            </a:pPr>
            <a:r>
              <a:rPr b="1" lang="en" sz="1621">
                <a:latin typeface="Maven Pro"/>
                <a:ea typeface="Maven Pro"/>
                <a:cs typeface="Maven Pro"/>
                <a:sym typeface="Maven Pro"/>
              </a:rPr>
              <a:t>Concerns:</a:t>
            </a:r>
            <a:r>
              <a:rPr b="1" lang="en" sz="1363">
                <a:latin typeface="Maven Pro"/>
                <a:ea typeface="Maven Pro"/>
                <a:cs typeface="Maven Pro"/>
                <a:sym typeface="Maven Pro"/>
              </a:rPr>
              <a:t> </a:t>
            </a:r>
            <a:r>
              <a:rPr b="1" lang="en" sz="1863">
                <a:solidFill>
                  <a:schemeClr val="accent3"/>
                </a:solidFill>
                <a:latin typeface="Maven Pro"/>
                <a:ea typeface="Maven Pro"/>
                <a:cs typeface="Maven Pro"/>
                <a:sym typeface="Maven Pro"/>
              </a:rPr>
              <a:t>Is Magist a good fit for our high-end tech </a:t>
            </a:r>
            <a:r>
              <a:rPr b="1" lang="en" sz="1863">
                <a:solidFill>
                  <a:schemeClr val="accent3"/>
                </a:solidFill>
                <a:latin typeface="Maven Pro"/>
                <a:ea typeface="Maven Pro"/>
                <a:cs typeface="Maven Pro"/>
                <a:sym typeface="Maven Pro"/>
              </a:rPr>
              <a:t>products</a:t>
            </a:r>
            <a:r>
              <a:rPr b="1" lang="en" sz="1863">
                <a:solidFill>
                  <a:schemeClr val="accent3"/>
                </a:solidFill>
                <a:latin typeface="Maven Pro"/>
                <a:ea typeface="Maven Pro"/>
                <a:cs typeface="Maven Pro"/>
                <a:sym typeface="Maven Pro"/>
              </a:rPr>
              <a:t>?</a:t>
            </a:r>
            <a:r>
              <a:rPr b="1" lang="en" sz="1500">
                <a:solidFill>
                  <a:schemeClr val="accent3"/>
                </a:solidFill>
                <a:latin typeface="Maven Pro"/>
                <a:ea typeface="Maven Pro"/>
                <a:cs typeface="Maven Pro"/>
                <a:sym typeface="Maven Pro"/>
              </a:rPr>
              <a:t> </a:t>
            </a:r>
            <a:endParaRPr b="1" sz="1500">
              <a:solidFill>
                <a:schemeClr val="accent3"/>
              </a:solidFill>
              <a:latin typeface="Maven Pro"/>
              <a:ea typeface="Maven Pro"/>
              <a:cs typeface="Maven Pro"/>
              <a:sym typeface="Maven Pro"/>
            </a:endParaRPr>
          </a:p>
          <a:p>
            <a:pPr indent="0" lvl="0" marL="0" rtl="0" algn="l">
              <a:spcBef>
                <a:spcPts val="0"/>
              </a:spcBef>
              <a:spcAft>
                <a:spcPts val="0"/>
              </a:spcAft>
              <a:buNone/>
            </a:pPr>
            <a:r>
              <a:t/>
            </a:r>
            <a:endParaRPr b="1" sz="1500">
              <a:solidFill>
                <a:schemeClr val="accent3"/>
              </a:solidFill>
              <a:latin typeface="Maven Pro"/>
              <a:ea typeface="Maven Pro"/>
              <a:cs typeface="Maven Pro"/>
              <a:sym typeface="Maven Pro"/>
            </a:endParaRPr>
          </a:p>
          <a:p>
            <a:pPr indent="0" lvl="0" marL="457200" rtl="0" algn="l">
              <a:spcBef>
                <a:spcPts val="0"/>
              </a:spcBef>
              <a:spcAft>
                <a:spcPts val="0"/>
              </a:spcAft>
              <a:buNone/>
            </a:pPr>
            <a:r>
              <a:rPr b="1" lang="en" sz="1863">
                <a:solidFill>
                  <a:schemeClr val="accent3"/>
                </a:solidFill>
                <a:latin typeface="Maven Pro"/>
                <a:ea typeface="Maven Pro"/>
                <a:cs typeface="Maven Pro"/>
                <a:sym typeface="Maven Pro"/>
              </a:rPr>
              <a:t>       Can Magist deliver our offers on time to keep our customers happy?</a:t>
            </a:r>
            <a:endParaRPr b="1" sz="1363">
              <a:latin typeface="Maven Pro"/>
              <a:ea typeface="Maven Pro"/>
              <a:cs typeface="Maven Pro"/>
              <a:sym typeface="Maven Pro"/>
            </a:endParaRPr>
          </a:p>
        </p:txBody>
      </p:sp>
      <p:graphicFrame>
        <p:nvGraphicFramePr>
          <p:cNvPr id="373" name="Google Shape;373;p20"/>
          <p:cNvGraphicFramePr/>
          <p:nvPr/>
        </p:nvGraphicFramePr>
        <p:xfrm>
          <a:off x="1434288" y="1108113"/>
          <a:ext cx="3000000" cy="3000000"/>
        </p:xfrm>
        <a:graphic>
          <a:graphicData uri="http://schemas.openxmlformats.org/drawingml/2006/table">
            <a:tbl>
              <a:tblPr>
                <a:noFill/>
                <a:tableStyleId>{AA2EA9DA-820A-4727-A5DC-DA066CF6F8F1}</a:tableStyleId>
              </a:tblPr>
              <a:tblGrid>
                <a:gridCol w="2837850"/>
                <a:gridCol w="1607375"/>
                <a:gridCol w="1823375"/>
              </a:tblGrid>
              <a:tr h="338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marR="0" rtl="0" algn="l">
                        <a:lnSpc>
                          <a:spcPct val="100000"/>
                        </a:lnSpc>
                        <a:spcBef>
                          <a:spcPts val="0"/>
                        </a:spcBef>
                        <a:spcAft>
                          <a:spcPts val="0"/>
                        </a:spcAft>
                        <a:buNone/>
                      </a:pPr>
                      <a:r>
                        <a:rPr b="1" lang="en" sz="1500">
                          <a:latin typeface="Maven Pro"/>
                          <a:ea typeface="Maven Pro"/>
                          <a:cs typeface="Maven Pro"/>
                          <a:sym typeface="Maven Pro"/>
                        </a:rPr>
                        <a:t>Magist</a:t>
                      </a:r>
                      <a:r>
                        <a:rPr lang="en" sz="1300">
                          <a:latin typeface="Maven Pro Medium"/>
                          <a:ea typeface="Maven Pro Medium"/>
                          <a:cs typeface="Maven Pro Medium"/>
                          <a:sym typeface="Maven Pro Medium"/>
                        </a:rPr>
                        <a:t> </a:t>
                      </a:r>
                      <a:endParaRPr sz="1300">
                        <a:latin typeface="Maven Pro Medium"/>
                        <a:ea typeface="Maven Pro Medium"/>
                        <a:cs typeface="Maven Pro Medium"/>
                        <a:sym typeface="Maven Pro Medium"/>
                      </a:endParaRPr>
                    </a:p>
                  </a:txBody>
                  <a:tcPr marT="91425" marB="91425" marR="91425" marL="91425"/>
                </a:tc>
                <a:tc>
                  <a:txBody>
                    <a:bodyPr/>
                    <a:lstStyle/>
                    <a:p>
                      <a:pPr indent="0" lvl="0" marL="0" marR="0" rtl="0" algn="l">
                        <a:lnSpc>
                          <a:spcPct val="100000"/>
                        </a:lnSpc>
                        <a:spcBef>
                          <a:spcPts val="0"/>
                        </a:spcBef>
                        <a:spcAft>
                          <a:spcPts val="0"/>
                        </a:spcAft>
                        <a:buNone/>
                      </a:pPr>
                      <a:r>
                        <a:rPr b="1" lang="en" sz="1500">
                          <a:latin typeface="Maven Pro"/>
                          <a:ea typeface="Maven Pro"/>
                          <a:cs typeface="Maven Pro"/>
                          <a:sym typeface="Maven Pro"/>
                        </a:rPr>
                        <a:t>Eniac</a:t>
                      </a:r>
                      <a:r>
                        <a:rPr lang="en" sz="1300">
                          <a:latin typeface="Maven Pro Medium"/>
                          <a:ea typeface="Maven Pro Medium"/>
                          <a:cs typeface="Maven Pro Medium"/>
                          <a:sym typeface="Maven Pro Medium"/>
                        </a:rPr>
                        <a:t> (benchmark)</a:t>
                      </a:r>
                      <a:endParaRPr sz="1300">
                        <a:latin typeface="Maven Pro Medium"/>
                        <a:ea typeface="Maven Pro Medium"/>
                        <a:cs typeface="Maven Pro Medium"/>
                        <a:sym typeface="Maven Pro Medium"/>
                      </a:endParaRPr>
                    </a:p>
                  </a:txBody>
                  <a:tcPr marT="91425" marB="91425" marR="91425" marL="91425"/>
                </a:tc>
              </a:tr>
              <a:tr h="3810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(High-end) tech products sales </a:t>
                      </a:r>
                      <a:endParaRPr sz="1200">
                        <a:latin typeface="Maven Pro Medium"/>
                        <a:ea typeface="Maven Pro Medium"/>
                        <a:cs typeface="Maven Pro Medium"/>
                        <a:sym typeface="Maven Pro Medium"/>
                      </a:endParaRPr>
                    </a:p>
                  </a:txBody>
                  <a:tcPr marT="91425" marB="91425" marR="91425" marL="91425"/>
                </a:tc>
                <a:tc>
                  <a:txBody>
                    <a:bodyPr/>
                    <a:lstStyle/>
                    <a:p>
                      <a:pPr indent="0" lvl="0" marL="0" marR="0" rtl="0" algn="l">
                        <a:lnSpc>
                          <a:spcPct val="100000"/>
                        </a:lnSpc>
                        <a:spcBef>
                          <a:spcPts val="0"/>
                        </a:spcBef>
                        <a:spcAft>
                          <a:spcPts val="0"/>
                        </a:spcAft>
                        <a:buNone/>
                      </a:pPr>
                      <a:r>
                        <a:rPr lang="en" sz="1500">
                          <a:latin typeface="Maven Pro Medium"/>
                          <a:ea typeface="Maven Pro Medium"/>
                          <a:cs typeface="Maven Pro Medium"/>
                          <a:sym typeface="Maven Pro Medium"/>
                        </a:rPr>
                        <a:t>~9</a:t>
                      </a:r>
                      <a:r>
                        <a:rPr lang="en" sz="1500">
                          <a:latin typeface="Maven Pro Medium"/>
                          <a:ea typeface="Maven Pro Medium"/>
                          <a:cs typeface="Maven Pro Medium"/>
                          <a:sym typeface="Maven Pro Medium"/>
                        </a:rPr>
                        <a:t>% </a:t>
                      </a:r>
                      <a:endParaRPr sz="1500">
                        <a:latin typeface="Maven Pro Medium"/>
                        <a:ea typeface="Maven Pro Medium"/>
                        <a:cs typeface="Maven Pro Medium"/>
                        <a:sym typeface="Maven Pro Medium"/>
                      </a:endParaRPr>
                    </a:p>
                  </a:txBody>
                  <a:tcPr marT="91425" marB="91425" marR="91425" marL="91425"/>
                </a:tc>
                <a:tc>
                  <a:txBody>
                    <a:bodyPr/>
                    <a:lstStyle/>
                    <a:p>
                      <a:pPr indent="0" lvl="0" marL="0" marR="0" rtl="0" algn="l">
                        <a:lnSpc>
                          <a:spcPct val="100000"/>
                        </a:lnSpc>
                        <a:spcBef>
                          <a:spcPts val="0"/>
                        </a:spcBef>
                        <a:spcAft>
                          <a:spcPts val="0"/>
                        </a:spcAft>
                        <a:buNone/>
                      </a:pPr>
                      <a:r>
                        <a:rPr lang="en" sz="1500">
                          <a:latin typeface="Maven Pro Medium"/>
                          <a:ea typeface="Maven Pro Medium"/>
                          <a:cs typeface="Maven Pro Medium"/>
                          <a:sym typeface="Maven Pro Medium"/>
                        </a:rPr>
                        <a:t>100%</a:t>
                      </a:r>
                      <a:endParaRPr sz="1500">
                        <a:latin typeface="Maven Pro Medium"/>
                        <a:ea typeface="Maven Pro Medium"/>
                        <a:cs typeface="Maven Pro Medium"/>
                        <a:sym typeface="Maven Pro Medium"/>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 sz="1300">
                          <a:latin typeface="Maven Pro Medium"/>
                          <a:ea typeface="Maven Pro Medium"/>
                          <a:cs typeface="Maven Pro Medium"/>
                          <a:sym typeface="Maven Pro Medium"/>
                        </a:rPr>
                        <a:t>Avg item price</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120 euro</a:t>
                      </a:r>
                      <a:endParaRPr sz="15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540 euro</a:t>
                      </a:r>
                      <a:endParaRPr sz="1500">
                        <a:latin typeface="Maven Pro Medium"/>
                        <a:ea typeface="Maven Pro Medium"/>
                        <a:cs typeface="Maven Pro Medium"/>
                        <a:sym typeface="Maven Pro Medium"/>
                      </a:endParaRPr>
                    </a:p>
                  </a:txBody>
                  <a:tcPr marT="91425" marB="91425" marR="91425" marL="91425"/>
                </a:tc>
              </a:tr>
              <a:tr h="3962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Avg delivery time</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12 days </a:t>
                      </a:r>
                      <a:endParaRPr sz="15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16 days*</a:t>
                      </a:r>
                      <a:endParaRPr sz="1500">
                        <a:latin typeface="Maven Pro Medium"/>
                        <a:ea typeface="Maven Pro Medium"/>
                        <a:cs typeface="Maven Pro Medium"/>
                        <a:sym typeface="Maven Pro Medium"/>
                      </a:endParaRPr>
                    </a:p>
                  </a:txBody>
                  <a:tcPr marT="91425" marB="91425" marR="91425" marL="91425"/>
                </a:tc>
              </a:tr>
              <a:tr h="396200">
                <a:tc>
                  <a:txBody>
                    <a:bodyPr/>
                    <a:lstStyle/>
                    <a:p>
                      <a:pPr indent="0" lvl="0" marL="0" rtl="0" algn="l">
                        <a:spcBef>
                          <a:spcPts val="0"/>
                        </a:spcBef>
                        <a:spcAft>
                          <a:spcPts val="0"/>
                        </a:spcAft>
                        <a:buNone/>
                      </a:pPr>
                      <a:r>
                        <a:rPr lang="en" sz="1300">
                          <a:latin typeface="Maven Pro Medium"/>
                          <a:ea typeface="Maven Pro Medium"/>
                          <a:cs typeface="Maven Pro Medium"/>
                          <a:sym typeface="Maven Pro Medium"/>
                        </a:rPr>
                        <a:t>Customer satisfaction</a:t>
                      </a:r>
                      <a:endParaRPr sz="13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77 </a:t>
                      </a:r>
                      <a:r>
                        <a:rPr lang="en" sz="1500">
                          <a:latin typeface="Maven Pro Medium"/>
                          <a:ea typeface="Maven Pro Medium"/>
                          <a:cs typeface="Maven Pro Medium"/>
                          <a:sym typeface="Maven Pro Medium"/>
                        </a:rPr>
                        <a:t>%</a:t>
                      </a:r>
                      <a:endParaRPr sz="1500">
                        <a:latin typeface="Maven Pro Medium"/>
                        <a:ea typeface="Maven Pro Medium"/>
                        <a:cs typeface="Maven Pro Medium"/>
                        <a:sym typeface="Maven Pro Medium"/>
                      </a:endParaRPr>
                    </a:p>
                  </a:txBody>
                  <a:tcPr marT="91425" marB="91425" marR="91425" marL="91425"/>
                </a:tc>
                <a:tc>
                  <a:txBody>
                    <a:bodyPr/>
                    <a:lstStyle/>
                    <a:p>
                      <a:pPr indent="0" lvl="0" marL="0" rtl="0" algn="l">
                        <a:spcBef>
                          <a:spcPts val="0"/>
                        </a:spcBef>
                        <a:spcAft>
                          <a:spcPts val="0"/>
                        </a:spcAft>
                        <a:buNone/>
                      </a:pPr>
                      <a:r>
                        <a:rPr lang="en" sz="1500">
                          <a:latin typeface="Maven Pro Medium"/>
                          <a:ea typeface="Maven Pro Medium"/>
                          <a:cs typeface="Maven Pro Medium"/>
                          <a:sym typeface="Maven Pro Medium"/>
                        </a:rPr>
                        <a:t>100% </a:t>
                      </a:r>
                      <a:endParaRPr sz="1500">
                        <a:latin typeface="Maven Pro Medium"/>
                        <a:ea typeface="Maven Pro Medium"/>
                        <a:cs typeface="Maven Pro Medium"/>
                        <a:sym typeface="Maven Pro Medium"/>
                      </a:endParaRPr>
                    </a:p>
                  </a:txBody>
                  <a:tcPr marT="91425" marB="91425" marR="91425" marL="91425"/>
                </a:tc>
              </a:tr>
            </a:tbl>
          </a:graphicData>
        </a:graphic>
      </p:graphicFrame>
      <p:sp>
        <p:nvSpPr>
          <p:cNvPr id="374" name="Google Shape;374;p20"/>
          <p:cNvSpPr txBox="1"/>
          <p:nvPr/>
        </p:nvSpPr>
        <p:spPr>
          <a:xfrm>
            <a:off x="454275" y="278425"/>
            <a:ext cx="4755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solidFill>
                  <a:schemeClr val="accent3"/>
                </a:solidFill>
                <a:latin typeface="Maven Pro"/>
                <a:ea typeface="Maven Pro"/>
                <a:cs typeface="Maven Pro"/>
                <a:sym typeface="Maven Pro"/>
              </a:rPr>
              <a:t>Conclusion based on numbers: overview</a:t>
            </a:r>
            <a:endParaRPr b="1" sz="1500">
              <a:solidFill>
                <a:schemeClr val="accent3"/>
              </a:solidFill>
              <a:latin typeface="Maven Pro"/>
              <a:ea typeface="Maven Pro"/>
              <a:cs typeface="Maven Pro"/>
              <a:sym typeface="Maven Pro"/>
            </a:endParaRPr>
          </a:p>
        </p:txBody>
      </p:sp>
      <p:sp>
        <p:nvSpPr>
          <p:cNvPr id="375" name="Google Shape;375;p20"/>
          <p:cNvSpPr txBox="1"/>
          <p:nvPr/>
        </p:nvSpPr>
        <p:spPr>
          <a:xfrm>
            <a:off x="1364588" y="3165363"/>
            <a:ext cx="64875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solidFill>
                  <a:srgbClr val="0F2741"/>
                </a:solidFill>
                <a:highlight>
                  <a:srgbClr val="FFFFFF"/>
                </a:highlight>
                <a:latin typeface="Maven Pro"/>
                <a:ea typeface="Maven Pro"/>
                <a:cs typeface="Maven Pro"/>
                <a:sym typeface="Maven Pro"/>
              </a:rPr>
              <a:t>*Average delivery time for an online order in Brazil as of March and May 2020 is 16 - 21 days </a:t>
            </a:r>
            <a:r>
              <a:rPr i="1" lang="en" sz="800" u="sng">
                <a:solidFill>
                  <a:schemeClr val="hlink"/>
                </a:solidFill>
                <a:highlight>
                  <a:srgbClr val="FFFFFF"/>
                </a:highlight>
                <a:latin typeface="Maven Pro"/>
                <a:ea typeface="Maven Pro"/>
                <a:cs typeface="Maven Pro"/>
                <a:sym typeface="Maven Pro"/>
                <a:hlinkClick r:id="rId3"/>
              </a:rPr>
              <a:t>(source: statista) </a:t>
            </a:r>
            <a:endParaRPr i="1" sz="800">
              <a:latin typeface="Maven Pro"/>
              <a:ea typeface="Maven Pro"/>
              <a:cs typeface="Maven Pro"/>
              <a:sym typeface="Maven Pro"/>
            </a:endParaRPr>
          </a:p>
        </p:txBody>
      </p:sp>
      <p:pic>
        <p:nvPicPr>
          <p:cNvPr id="376" name="Google Shape;376;p20"/>
          <p:cNvPicPr preferRelativeResize="0"/>
          <p:nvPr/>
        </p:nvPicPr>
        <p:blipFill>
          <a:blip r:embed="rId4">
            <a:alphaModFix/>
          </a:blip>
          <a:stretch>
            <a:fillRect/>
          </a:stretch>
        </p:blipFill>
        <p:spPr>
          <a:xfrm>
            <a:off x="7766013" y="1519562"/>
            <a:ext cx="407950" cy="339950"/>
          </a:xfrm>
          <a:prstGeom prst="rect">
            <a:avLst/>
          </a:prstGeom>
          <a:noFill/>
          <a:ln>
            <a:noFill/>
          </a:ln>
        </p:spPr>
      </p:pic>
      <p:pic>
        <p:nvPicPr>
          <p:cNvPr id="377" name="Google Shape;377;p20"/>
          <p:cNvPicPr preferRelativeResize="0"/>
          <p:nvPr/>
        </p:nvPicPr>
        <p:blipFill>
          <a:blip r:embed="rId4">
            <a:alphaModFix/>
          </a:blip>
          <a:stretch>
            <a:fillRect/>
          </a:stretch>
        </p:blipFill>
        <p:spPr>
          <a:xfrm>
            <a:off x="7766013" y="1966763"/>
            <a:ext cx="407950" cy="339950"/>
          </a:xfrm>
          <a:prstGeom prst="rect">
            <a:avLst/>
          </a:prstGeom>
          <a:noFill/>
          <a:ln>
            <a:noFill/>
          </a:ln>
        </p:spPr>
      </p:pic>
      <p:pic>
        <p:nvPicPr>
          <p:cNvPr id="378" name="Google Shape;378;p20"/>
          <p:cNvPicPr preferRelativeResize="0"/>
          <p:nvPr/>
        </p:nvPicPr>
        <p:blipFill>
          <a:blip r:embed="rId5">
            <a:alphaModFix/>
          </a:blip>
          <a:stretch>
            <a:fillRect/>
          </a:stretch>
        </p:blipFill>
        <p:spPr>
          <a:xfrm>
            <a:off x="7760012" y="2380159"/>
            <a:ext cx="419958" cy="339950"/>
          </a:xfrm>
          <a:prstGeom prst="rect">
            <a:avLst/>
          </a:prstGeom>
          <a:noFill/>
          <a:ln>
            <a:noFill/>
          </a:ln>
        </p:spPr>
      </p:pic>
      <p:pic>
        <p:nvPicPr>
          <p:cNvPr id="379" name="Google Shape;379;p20"/>
          <p:cNvPicPr preferRelativeResize="0"/>
          <p:nvPr/>
        </p:nvPicPr>
        <p:blipFill>
          <a:blip r:embed="rId4">
            <a:alphaModFix/>
          </a:blip>
          <a:stretch>
            <a:fillRect/>
          </a:stretch>
        </p:blipFill>
        <p:spPr>
          <a:xfrm>
            <a:off x="7766013" y="2772763"/>
            <a:ext cx="407950" cy="339950"/>
          </a:xfrm>
          <a:prstGeom prst="rect">
            <a:avLst/>
          </a:prstGeom>
          <a:noFill/>
          <a:ln>
            <a:noFill/>
          </a:ln>
        </p:spPr>
      </p:pic>
      <p:sp>
        <p:nvSpPr>
          <p:cNvPr id="380" name="Google Shape;380;p20"/>
          <p:cNvSpPr/>
          <p:nvPr/>
        </p:nvSpPr>
        <p:spPr>
          <a:xfrm>
            <a:off x="0" y="3887350"/>
            <a:ext cx="9144000" cy="7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txBox="1"/>
          <p:nvPr>
            <p:ph idx="1" type="body"/>
          </p:nvPr>
        </p:nvSpPr>
        <p:spPr>
          <a:xfrm>
            <a:off x="627625" y="3887350"/>
            <a:ext cx="8289300" cy="786300"/>
          </a:xfrm>
          <a:prstGeom prst="rect">
            <a:avLst/>
          </a:prstGeom>
        </p:spPr>
        <p:txBody>
          <a:bodyPr anchorCtr="0" anchor="t" bIns="91425" lIns="91425" spcFirstLastPara="1" rIns="91425" wrap="square" tIns="91425">
            <a:noAutofit/>
          </a:bodyPr>
          <a:lstStyle/>
          <a:p>
            <a:pPr indent="0" lvl="0" marL="0" marR="0" rtl="0" algn="l">
              <a:lnSpc>
                <a:spcPct val="90000"/>
              </a:lnSpc>
              <a:spcBef>
                <a:spcPts val="0"/>
              </a:spcBef>
              <a:spcAft>
                <a:spcPts val="0"/>
              </a:spcAft>
              <a:buSzPts val="852"/>
              <a:buNone/>
            </a:pPr>
            <a:r>
              <a:rPr b="1" lang="en" sz="1544">
                <a:solidFill>
                  <a:schemeClr val="lt1"/>
                </a:solidFill>
                <a:latin typeface="Maven Pro"/>
                <a:ea typeface="Maven Pro"/>
                <a:cs typeface="Maven Pro"/>
                <a:sym typeface="Maven Pro"/>
              </a:rPr>
              <a:t>Is Magist a good fit for our high-end tech </a:t>
            </a:r>
            <a:r>
              <a:rPr b="1" lang="en" sz="1544">
                <a:solidFill>
                  <a:schemeClr val="lt1"/>
                </a:solidFill>
                <a:latin typeface="Maven Pro"/>
                <a:ea typeface="Maven Pro"/>
                <a:cs typeface="Maven Pro"/>
                <a:sym typeface="Maven Pro"/>
              </a:rPr>
              <a:t>products</a:t>
            </a:r>
            <a:r>
              <a:rPr b="1" lang="en" sz="1544">
                <a:solidFill>
                  <a:schemeClr val="lt1"/>
                </a:solidFill>
                <a:latin typeface="Maven Pro"/>
                <a:ea typeface="Maven Pro"/>
                <a:cs typeface="Maven Pro"/>
                <a:sym typeface="Maven Pro"/>
              </a:rPr>
              <a:t>?</a:t>
            </a:r>
            <a:r>
              <a:rPr b="1" lang="en" sz="1262">
                <a:solidFill>
                  <a:schemeClr val="lt1"/>
                </a:solidFill>
                <a:latin typeface="Maven Pro"/>
                <a:ea typeface="Maven Pro"/>
                <a:cs typeface="Maven Pro"/>
                <a:sym typeface="Maven Pro"/>
              </a:rPr>
              <a:t> </a:t>
            </a:r>
            <a:endParaRPr b="1" sz="1262">
              <a:solidFill>
                <a:schemeClr val="lt1"/>
              </a:solidFill>
              <a:latin typeface="Maven Pro"/>
              <a:ea typeface="Maven Pro"/>
              <a:cs typeface="Maven Pro"/>
              <a:sym typeface="Maven Pro"/>
            </a:endParaRPr>
          </a:p>
          <a:p>
            <a:pPr indent="0" lvl="0" marL="0" rtl="0" algn="l">
              <a:lnSpc>
                <a:spcPct val="90000"/>
              </a:lnSpc>
              <a:spcBef>
                <a:spcPts val="0"/>
              </a:spcBef>
              <a:spcAft>
                <a:spcPts val="0"/>
              </a:spcAft>
              <a:buSzPts val="852"/>
              <a:buNone/>
            </a:pPr>
            <a:r>
              <a:t/>
            </a:r>
            <a:endParaRPr b="1" sz="1262">
              <a:solidFill>
                <a:schemeClr val="lt1"/>
              </a:solidFill>
              <a:latin typeface="Maven Pro"/>
              <a:ea typeface="Maven Pro"/>
              <a:cs typeface="Maven Pro"/>
              <a:sym typeface="Maven Pro"/>
            </a:endParaRPr>
          </a:p>
          <a:p>
            <a:pPr indent="0" lvl="0" marL="457200" rtl="0" algn="l">
              <a:lnSpc>
                <a:spcPct val="90000"/>
              </a:lnSpc>
              <a:spcBef>
                <a:spcPts val="0"/>
              </a:spcBef>
              <a:spcAft>
                <a:spcPts val="0"/>
              </a:spcAft>
              <a:buSzPts val="852"/>
              <a:buNone/>
            </a:pPr>
            <a:r>
              <a:rPr b="1" lang="en" sz="1544">
                <a:solidFill>
                  <a:schemeClr val="lt1"/>
                </a:solidFill>
                <a:latin typeface="Maven Pro"/>
                <a:ea typeface="Maven Pro"/>
                <a:cs typeface="Maven Pro"/>
                <a:sym typeface="Maven Pro"/>
              </a:rPr>
              <a:t>                    Can Magist deliver our offers on time to keep our customers happy?</a:t>
            </a:r>
            <a:endParaRPr b="1" sz="1156">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