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58" r:id="rId4"/>
    <p:sldId id="260" r:id="rId5"/>
    <p:sldId id="261" r:id="rId6"/>
    <p:sldId id="257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7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8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8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9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6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496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cloud.guru/overview/da6947b1-0901-4f60-a045-c15ec895a3d9?_ga=2.263461452.1395653366.1624542933-665135405.16221449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9394058" cy="3608480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cs typeface="Arial"/>
              </a:rPr>
              <a:t>AWS,</a:t>
            </a:r>
            <a:r>
              <a:rPr lang="en-US" sz="8000" dirty="0">
                <a:ea typeface="+mj-lt"/>
                <a:cs typeface="+mj-lt"/>
              </a:rPr>
              <a:t> Certifications, &amp; </a:t>
            </a:r>
            <a:r>
              <a:rPr lang="en-US" sz="8000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lang="en-US" sz="8000" dirty="0">
                <a:cs typeface="Arial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cs typeface="Arial"/>
              </a:rPr>
              <a:t>Presentation for </a:t>
            </a:r>
            <a:r>
              <a:rPr lang="en-US" sz="2800" dirty="0">
                <a:ea typeface="+mn-lt"/>
                <a:cs typeface="+mn-lt"/>
              </a:rPr>
              <a:t>Intern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CCE6-A3C3-408A-B81C-86F702EC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Arial"/>
              </a:rPr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C8AB-BD76-4CA4-8227-A55A89F7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986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C29-7F0F-4805-A2AD-03395DC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Pre-Docker era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C8F1-ADE5-421E-B602-C4340ACB4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Monolithic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2CC3-573C-46E3-B79B-167B62CDA5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dirty="0">
                <a:cs typeface="Arial"/>
              </a:rPr>
              <a:t>One BIG thing</a:t>
            </a:r>
          </a:p>
          <a:p>
            <a:pPr marL="344170" indent="-344170"/>
            <a:r>
              <a:rPr lang="en-US" dirty="0">
                <a:cs typeface="Arial"/>
              </a:rPr>
              <a:t>Difficult to change</a:t>
            </a:r>
          </a:p>
          <a:p>
            <a:pPr marL="344170" indent="-344170"/>
            <a:r>
              <a:rPr lang="en-US" dirty="0">
                <a:cs typeface="Arial"/>
              </a:rPr>
              <a:t>Difficult to expand</a:t>
            </a:r>
          </a:p>
          <a:p>
            <a:pPr marL="344170" indent="-344170"/>
            <a:r>
              <a:rPr lang="en-US" dirty="0">
                <a:cs typeface="Arial"/>
              </a:rPr>
              <a:t>High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49231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69D8-82B9-47F3-95D9-A1E052E0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Microservices 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6731-8246-4802-BE30-0BAA28D0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180" y="2052115"/>
            <a:ext cx="3896467" cy="713818"/>
          </a:xfrm>
        </p:spPr>
        <p:txBody>
          <a:bodyPr/>
          <a:lstStyle/>
          <a:p>
            <a:r>
              <a:rPr lang="en-US" dirty="0">
                <a:cs typeface="Arial"/>
              </a:rPr>
              <a:t>Microservices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E5BF3-9C08-4919-8914-1B9065D5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73180" y="2851331"/>
            <a:ext cx="5463115" cy="3071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An architectural and organizational approach to software development where software is composed of small, independent services that communicate over well-defined APIs</a:t>
            </a:r>
            <a:endParaRPr lang="en-US" dirty="0"/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FEF89931-7E56-5941-80D8-A68C3CD4312B}"/>
              </a:ext>
            </a:extLst>
          </p:cNvPr>
          <p:cNvSpPr/>
          <p:nvPr/>
        </p:nvSpPr>
        <p:spPr>
          <a:xfrm>
            <a:off x="7648081" y="2008053"/>
            <a:ext cx="626166" cy="55193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36C0CD8D-938B-0A45-8E85-CAE8C9C78E10}"/>
              </a:ext>
            </a:extLst>
          </p:cNvPr>
          <p:cNvSpPr/>
          <p:nvPr/>
        </p:nvSpPr>
        <p:spPr>
          <a:xfrm>
            <a:off x="9138692" y="2018982"/>
            <a:ext cx="626166" cy="55193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AF5DE1EF-0BB5-CB49-A446-3A662F50D4E2}"/>
              </a:ext>
            </a:extLst>
          </p:cNvPr>
          <p:cNvSpPr/>
          <p:nvPr/>
        </p:nvSpPr>
        <p:spPr>
          <a:xfrm>
            <a:off x="8386800" y="2018983"/>
            <a:ext cx="626166" cy="55193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22825A05-DD86-CA41-9E59-CBBA41454686}"/>
              </a:ext>
            </a:extLst>
          </p:cNvPr>
          <p:cNvSpPr/>
          <p:nvPr/>
        </p:nvSpPr>
        <p:spPr>
          <a:xfrm>
            <a:off x="9920389" y="2018981"/>
            <a:ext cx="626166" cy="55193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40F4C-79B7-D840-B14E-698298023AB0}"/>
              </a:ext>
            </a:extLst>
          </p:cNvPr>
          <p:cNvSpPr/>
          <p:nvPr/>
        </p:nvSpPr>
        <p:spPr>
          <a:xfrm>
            <a:off x="7961164" y="2765933"/>
            <a:ext cx="541762" cy="513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471F6-4681-144F-99AD-E0CF70800641}"/>
              </a:ext>
            </a:extLst>
          </p:cNvPr>
          <p:cNvSpPr/>
          <p:nvPr/>
        </p:nvSpPr>
        <p:spPr>
          <a:xfrm>
            <a:off x="8805336" y="2750795"/>
            <a:ext cx="541762" cy="513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BEB859-F02C-514F-B088-F1B7659F7ABD}"/>
              </a:ext>
            </a:extLst>
          </p:cNvPr>
          <p:cNvSpPr/>
          <p:nvPr/>
        </p:nvSpPr>
        <p:spPr>
          <a:xfrm>
            <a:off x="9649508" y="2755994"/>
            <a:ext cx="541762" cy="513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4FE494-689F-7840-AA57-E644F44328B0}"/>
              </a:ext>
            </a:extLst>
          </p:cNvPr>
          <p:cNvSpPr/>
          <p:nvPr/>
        </p:nvSpPr>
        <p:spPr>
          <a:xfrm>
            <a:off x="7523922" y="3429000"/>
            <a:ext cx="566530" cy="5466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AAF787-56AE-B343-8435-2262E52351FA}"/>
              </a:ext>
            </a:extLst>
          </p:cNvPr>
          <p:cNvSpPr/>
          <p:nvPr/>
        </p:nvSpPr>
        <p:spPr>
          <a:xfrm>
            <a:off x="8151179" y="3444443"/>
            <a:ext cx="566530" cy="5466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FB026A-6D95-D74C-A295-2167B576CA6C}"/>
              </a:ext>
            </a:extLst>
          </p:cNvPr>
          <p:cNvSpPr/>
          <p:nvPr/>
        </p:nvSpPr>
        <p:spPr>
          <a:xfrm>
            <a:off x="8805336" y="3437548"/>
            <a:ext cx="566530" cy="5466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D709CF-157B-D940-AF98-6B3F25DFB6A6}"/>
              </a:ext>
            </a:extLst>
          </p:cNvPr>
          <p:cNvSpPr/>
          <p:nvPr/>
        </p:nvSpPr>
        <p:spPr>
          <a:xfrm>
            <a:off x="9464226" y="3450535"/>
            <a:ext cx="566530" cy="5466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6F4EB-9C47-0243-B743-BCEE2F15EBC1}"/>
              </a:ext>
            </a:extLst>
          </p:cNvPr>
          <p:cNvSpPr/>
          <p:nvPr/>
        </p:nvSpPr>
        <p:spPr>
          <a:xfrm>
            <a:off x="10121697" y="3438939"/>
            <a:ext cx="566530" cy="5466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4DB24AD-7EB9-734B-933D-81D79533C118}"/>
              </a:ext>
            </a:extLst>
          </p:cNvPr>
          <p:cNvSpPr/>
          <p:nvPr/>
        </p:nvSpPr>
        <p:spPr>
          <a:xfrm>
            <a:off x="7449673" y="4155625"/>
            <a:ext cx="738719" cy="58640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6544556-1122-034A-B775-4481E79D2FAA}"/>
              </a:ext>
            </a:extLst>
          </p:cNvPr>
          <p:cNvSpPr/>
          <p:nvPr/>
        </p:nvSpPr>
        <p:spPr>
          <a:xfrm>
            <a:off x="8319049" y="4146542"/>
            <a:ext cx="738719" cy="58640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6B6624F-4F26-8F4C-84C6-6AA420A68140}"/>
              </a:ext>
            </a:extLst>
          </p:cNvPr>
          <p:cNvSpPr/>
          <p:nvPr/>
        </p:nvSpPr>
        <p:spPr>
          <a:xfrm>
            <a:off x="9169203" y="4114096"/>
            <a:ext cx="738719" cy="58640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5E693A9-E39C-3C49-8AA0-B0C97630024C}"/>
              </a:ext>
            </a:extLst>
          </p:cNvPr>
          <p:cNvSpPr/>
          <p:nvPr/>
        </p:nvSpPr>
        <p:spPr>
          <a:xfrm>
            <a:off x="10020690" y="4105813"/>
            <a:ext cx="738719" cy="58640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FD4D-1D1D-F442-AEF2-9244E21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&amp;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037E-F65B-9847-B00E-4D50B564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0332" y="1653930"/>
            <a:ext cx="3896467" cy="713818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09453-B4E3-EF42-B59E-2D8BE9CDA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5788" y="2372827"/>
            <a:ext cx="3893623" cy="3071434"/>
          </a:xfrm>
        </p:spPr>
        <p:txBody>
          <a:bodyPr>
            <a:normAutofit fontScale="92500"/>
          </a:bodyPr>
          <a:lstStyle/>
          <a:p>
            <a:r>
              <a:rPr lang="en-US" dirty="0"/>
              <a:t>A standardized unit with everything the software needs to run ex: libraries, system tools, code, and runtime</a:t>
            </a:r>
          </a:p>
          <a:p>
            <a:r>
              <a:rPr lang="en-US" dirty="0"/>
              <a:t>Either Docker containers for Linux workloads or Windows containers for Windows workloads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FD8EDF49-EB66-A141-A90B-29CBB1886027}"/>
              </a:ext>
            </a:extLst>
          </p:cNvPr>
          <p:cNvSpPr/>
          <p:nvPr/>
        </p:nvSpPr>
        <p:spPr>
          <a:xfrm>
            <a:off x="5923722" y="4721088"/>
            <a:ext cx="4244008" cy="415061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DF73A-627B-BA43-9181-FBC238C0C11B}"/>
              </a:ext>
            </a:extLst>
          </p:cNvPr>
          <p:cNvSpPr/>
          <p:nvPr/>
        </p:nvSpPr>
        <p:spPr>
          <a:xfrm>
            <a:off x="5923722" y="5227027"/>
            <a:ext cx="4244008" cy="3985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D1C9BBE-21B4-8B46-9357-5884F6A6B64F}"/>
              </a:ext>
            </a:extLst>
          </p:cNvPr>
          <p:cNvSpPr/>
          <p:nvPr/>
        </p:nvSpPr>
        <p:spPr>
          <a:xfrm>
            <a:off x="7553738" y="4035288"/>
            <a:ext cx="1093306" cy="516835"/>
          </a:xfrm>
          <a:prstGeom prst="round1Rect">
            <a:avLst>
              <a:gd name="adj" fmla="val 12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1E1A3-EF89-2042-9A25-BFC1C9DD5730}"/>
              </a:ext>
            </a:extLst>
          </p:cNvPr>
          <p:cNvSpPr/>
          <p:nvPr/>
        </p:nvSpPr>
        <p:spPr>
          <a:xfrm>
            <a:off x="7553738" y="3561644"/>
            <a:ext cx="1093306" cy="415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9F3DF-7B3F-1C42-B0E4-F6C3D397A9C2}"/>
              </a:ext>
            </a:extLst>
          </p:cNvPr>
          <p:cNvSpPr/>
          <p:nvPr/>
        </p:nvSpPr>
        <p:spPr>
          <a:xfrm>
            <a:off x="7553738" y="3150705"/>
            <a:ext cx="1093306" cy="357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9F797F-6917-FD4D-8DCE-B557CFD6FE33}"/>
              </a:ext>
            </a:extLst>
          </p:cNvPr>
          <p:cNvSpPr/>
          <p:nvPr/>
        </p:nvSpPr>
        <p:spPr>
          <a:xfrm>
            <a:off x="7424531" y="2961862"/>
            <a:ext cx="1331844" cy="170953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6C029D0D-0AEC-294E-ABE5-1989F80D9910}"/>
              </a:ext>
            </a:extLst>
          </p:cNvPr>
          <p:cNvSpPr/>
          <p:nvPr/>
        </p:nvSpPr>
        <p:spPr>
          <a:xfrm>
            <a:off x="8965093" y="4029619"/>
            <a:ext cx="1093306" cy="516835"/>
          </a:xfrm>
          <a:prstGeom prst="round1Rect">
            <a:avLst>
              <a:gd name="adj" fmla="val 12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Kernel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3C48A-68AB-E147-A38F-6732B60479A9}"/>
              </a:ext>
            </a:extLst>
          </p:cNvPr>
          <p:cNvSpPr/>
          <p:nvPr/>
        </p:nvSpPr>
        <p:spPr>
          <a:xfrm>
            <a:off x="8965093" y="3555975"/>
            <a:ext cx="1093306" cy="415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2016-B30E-B74D-9058-BE64ADDAE765}"/>
              </a:ext>
            </a:extLst>
          </p:cNvPr>
          <p:cNvSpPr/>
          <p:nvPr/>
        </p:nvSpPr>
        <p:spPr>
          <a:xfrm>
            <a:off x="8965093" y="3145036"/>
            <a:ext cx="1093306" cy="357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A1888C-E4A6-7649-A172-56015FA29425}"/>
              </a:ext>
            </a:extLst>
          </p:cNvPr>
          <p:cNvSpPr/>
          <p:nvPr/>
        </p:nvSpPr>
        <p:spPr>
          <a:xfrm>
            <a:off x="8835886" y="2956193"/>
            <a:ext cx="1331844" cy="170953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7">
            <a:extLst>
              <a:ext uri="{FF2B5EF4-FFF2-40B4-BE49-F238E27FC236}">
                <a16:creationId xmlns:a16="http://schemas.microsoft.com/office/drawing/2014/main" id="{BE0B652B-6583-B24D-83A2-48F93680C72A}"/>
              </a:ext>
            </a:extLst>
          </p:cNvPr>
          <p:cNvSpPr/>
          <p:nvPr/>
        </p:nvSpPr>
        <p:spPr>
          <a:xfrm>
            <a:off x="6133580" y="4057302"/>
            <a:ext cx="1093306" cy="516835"/>
          </a:xfrm>
          <a:prstGeom prst="round1Rect">
            <a:avLst>
              <a:gd name="adj" fmla="val 12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04B68-C77E-144C-BB5E-90088480C199}"/>
              </a:ext>
            </a:extLst>
          </p:cNvPr>
          <p:cNvSpPr/>
          <p:nvPr/>
        </p:nvSpPr>
        <p:spPr>
          <a:xfrm>
            <a:off x="6133580" y="3583658"/>
            <a:ext cx="1093306" cy="415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1442E-7E59-6B4A-9F07-69C49FCC9D95}"/>
              </a:ext>
            </a:extLst>
          </p:cNvPr>
          <p:cNvSpPr/>
          <p:nvPr/>
        </p:nvSpPr>
        <p:spPr>
          <a:xfrm>
            <a:off x="6133580" y="3172719"/>
            <a:ext cx="1093306" cy="357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A964C82-FFB0-8547-BF19-5B441A656117}"/>
              </a:ext>
            </a:extLst>
          </p:cNvPr>
          <p:cNvSpPr/>
          <p:nvPr/>
        </p:nvSpPr>
        <p:spPr>
          <a:xfrm>
            <a:off x="6004373" y="2983876"/>
            <a:ext cx="1331844" cy="170953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16C7DE-E08A-8546-A7CA-3A9E3014B8B5}"/>
              </a:ext>
            </a:extLst>
          </p:cNvPr>
          <p:cNvSpPr txBox="1"/>
          <p:nvPr/>
        </p:nvSpPr>
        <p:spPr>
          <a:xfrm>
            <a:off x="7553738" y="25941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54012-589C-0B45-BFF0-DB3790BFE1E8}"/>
              </a:ext>
            </a:extLst>
          </p:cNvPr>
          <p:cNvSpPr txBox="1"/>
          <p:nvPr/>
        </p:nvSpPr>
        <p:spPr>
          <a:xfrm>
            <a:off x="8798312" y="260070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55261-456D-BA4A-80EC-B0D9665601E8}"/>
              </a:ext>
            </a:extLst>
          </p:cNvPr>
          <p:cNvSpPr txBox="1"/>
          <p:nvPr/>
        </p:nvSpPr>
        <p:spPr>
          <a:xfrm>
            <a:off x="6004374" y="25965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52445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CF1-10A1-EA48-83BE-784E3538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357" y="805818"/>
            <a:ext cx="1888433" cy="1078348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Docker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CB4A-AF22-3A46-B512-87E093376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1E56C0-8379-AC43-9BEF-0AE2A24E7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92"/>
            <a:ext cx="9305202" cy="67610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5345C-AB38-064D-8725-9C8B9143F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F770-0AE9-4349-B393-69C3B402A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3714" y="3006443"/>
            <a:ext cx="4742103" cy="307143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Located in the root of the project folder</a:t>
            </a:r>
          </a:p>
          <a:p>
            <a:r>
              <a:rPr lang="en-US" dirty="0">
                <a:solidFill>
                  <a:srgbClr val="C00000"/>
                </a:solidFill>
              </a:rPr>
              <a:t>Default name(</a:t>
            </a:r>
            <a:r>
              <a:rPr lang="en-US" dirty="0" err="1">
                <a:solidFill>
                  <a:srgbClr val="C00000"/>
                </a:solidFill>
              </a:rPr>
              <a:t>Dockerfile</a:t>
            </a:r>
            <a:r>
              <a:rPr lang="en-US" dirty="0">
                <a:solidFill>
                  <a:srgbClr val="C00000"/>
                </a:solidFill>
              </a:rPr>
              <a:t>) can be customized</a:t>
            </a:r>
          </a:p>
        </p:txBody>
      </p:sp>
    </p:spTree>
    <p:extLst>
      <p:ext uri="{BB962C8B-B14F-4D97-AF65-F5344CB8AC3E}">
        <p14:creationId xmlns:p14="http://schemas.microsoft.com/office/powerpoint/2010/main" val="240291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9AE1-CA67-314F-BDE2-A158C01D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96958"/>
            <a:ext cx="7958331" cy="1388328"/>
          </a:xfrm>
        </p:spPr>
        <p:txBody>
          <a:bodyPr/>
          <a:lstStyle/>
          <a:p>
            <a:r>
              <a:rPr lang="en-US" dirty="0"/>
              <a:t>ECS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C69FF-2FC7-414A-A3F3-A5E6F5C5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496" y="1490870"/>
            <a:ext cx="8691643" cy="4559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container orchestration service that supports both Docker and Windows containers</a:t>
            </a:r>
          </a:p>
          <a:p>
            <a:pPr lvl="1"/>
            <a:r>
              <a:rPr lang="en-US" dirty="0" err="1"/>
              <a:t>Serverful</a:t>
            </a:r>
            <a:r>
              <a:rPr lang="en-US" dirty="0"/>
              <a:t> - EC2</a:t>
            </a:r>
          </a:p>
          <a:p>
            <a:pPr lvl="1"/>
            <a:r>
              <a:rPr lang="en-US" dirty="0"/>
              <a:t>Serverless - </a:t>
            </a:r>
            <a:r>
              <a:rPr lang="en-US" dirty="0" err="1"/>
              <a:t>Fargate</a:t>
            </a:r>
            <a:endParaRPr lang="en-US" dirty="0"/>
          </a:p>
          <a:p>
            <a:r>
              <a:rPr lang="en-US" dirty="0"/>
              <a:t>ECS Architecture</a:t>
            </a:r>
          </a:p>
          <a:p>
            <a:pPr lvl="1"/>
            <a:r>
              <a:rPr lang="en-US" dirty="0"/>
              <a:t>ECS Cluster-Dev </a:t>
            </a:r>
          </a:p>
          <a:p>
            <a:pPr lvl="2"/>
            <a:r>
              <a:rPr lang="en-US" dirty="0"/>
              <a:t>Service 1</a:t>
            </a:r>
          </a:p>
          <a:p>
            <a:pPr lvl="3"/>
            <a:r>
              <a:rPr lang="en-US" dirty="0"/>
              <a:t>Task 1</a:t>
            </a:r>
          </a:p>
          <a:p>
            <a:pPr lvl="3"/>
            <a:r>
              <a:rPr lang="en-US" dirty="0"/>
              <a:t>Task 2</a:t>
            </a:r>
          </a:p>
          <a:p>
            <a:pPr lvl="2"/>
            <a:r>
              <a:rPr lang="en-US" dirty="0"/>
              <a:t>Service 2</a:t>
            </a:r>
          </a:p>
          <a:p>
            <a:pPr lvl="1"/>
            <a:r>
              <a:rPr lang="en-US" dirty="0"/>
              <a:t>ECS Cluster-</a:t>
            </a:r>
            <a:r>
              <a:rPr lang="en-US" dirty="0" err="1"/>
              <a:t>Prd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599E-87ED-B240-B6EE-F96DE578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B19-19E5-CB45-A94C-9DAED5AE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Quick Start at </a:t>
            </a:r>
            <a:r>
              <a:rPr lang="en-US" dirty="0" err="1"/>
              <a:t>ACloudGuru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https://acloud.guru/overview/da6947b1-0901-4f60-a045-c15ec895a3d9?_ga=2.263461452.1395653366.1624542933-665135405.1622144927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631B7-E464-4232-8815-68E606A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>
                <a:cs typeface="Arial"/>
              </a:rPr>
              <a:t>AWS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6184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F8EB-F70F-408B-BB0D-AA75E451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Cloud unsafe? A myth or reality</a:t>
            </a:r>
            <a:endParaRPr lang="en-US" dirty="0" err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4E0B29-D484-4394-A2AA-7BE626BD4122}"/>
              </a:ext>
            </a:extLst>
          </p:cNvPr>
          <p:cNvSpPr>
            <a:spLocks noGrp="1"/>
          </p:cNvSpPr>
          <p:nvPr/>
        </p:nvSpPr>
        <p:spPr>
          <a:xfrm>
            <a:off x="6964772" y="2552510"/>
            <a:ext cx="418403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</a:rPr>
              <a:t>Security in the Cloud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5F652-43F5-4129-BEB4-C52A70419550}"/>
              </a:ext>
            </a:extLst>
          </p:cNvPr>
          <p:cNvSpPr txBox="1">
            <a:spLocks/>
          </p:cNvSpPr>
          <p:nvPr/>
        </p:nvSpPr>
        <p:spPr>
          <a:xfrm>
            <a:off x="1578500" y="2552510"/>
            <a:ext cx="418403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Security of the Cloud</a:t>
            </a:r>
            <a:endParaRPr lang="en-US" sz="2800">
              <a:cs typeface="Arial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93F486-3DE0-44E1-8D5B-44F8C95CB9BB}"/>
              </a:ext>
            </a:extLst>
          </p:cNvPr>
          <p:cNvSpPr/>
          <p:nvPr/>
        </p:nvSpPr>
        <p:spPr>
          <a:xfrm>
            <a:off x="1578500" y="4084062"/>
            <a:ext cx="2570206" cy="14951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4" descr="Users with solid fill">
            <a:extLst>
              <a:ext uri="{FF2B5EF4-FFF2-40B4-BE49-F238E27FC236}">
                <a16:creationId xmlns:a16="http://schemas.microsoft.com/office/drawing/2014/main" id="{A93F0A72-09B3-42ED-910D-E697D32E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4772" y="3917246"/>
            <a:ext cx="2238860" cy="223886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35C04D0-A1E1-49DC-9AEA-C45FCBC23265}"/>
              </a:ext>
            </a:extLst>
          </p:cNvPr>
          <p:cNvSpPr txBox="1"/>
          <p:nvPr/>
        </p:nvSpPr>
        <p:spPr>
          <a:xfrm>
            <a:off x="6964772" y="584764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 Customer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907886E-31F1-4044-A06B-AEC28BE36E35}"/>
              </a:ext>
            </a:extLst>
          </p:cNvPr>
          <p:cNvSpPr txBox="1"/>
          <p:nvPr/>
        </p:nvSpPr>
        <p:spPr>
          <a:xfrm>
            <a:off x="1578500" y="5789982"/>
            <a:ext cx="250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 Service Provider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B3592372-7AA1-410A-BC3E-A0013A50A581}"/>
              </a:ext>
            </a:extLst>
          </p:cNvPr>
          <p:cNvSpPr/>
          <p:nvPr/>
        </p:nvSpPr>
        <p:spPr>
          <a:xfrm>
            <a:off x="1307665" y="2131694"/>
            <a:ext cx="3731740" cy="4238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6150A7F7-8916-44BF-856A-2E1B8DA4F1E6}"/>
              </a:ext>
            </a:extLst>
          </p:cNvPr>
          <p:cNvSpPr/>
          <p:nvPr/>
        </p:nvSpPr>
        <p:spPr>
          <a:xfrm>
            <a:off x="6705737" y="2131693"/>
            <a:ext cx="3731740" cy="4238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1FE8AA-213D-4A79-8307-47EE0F6568A7}"/>
              </a:ext>
            </a:extLst>
          </p:cNvPr>
          <p:cNvSpPr txBox="1">
            <a:spLocks/>
          </p:cNvSpPr>
          <p:nvPr/>
        </p:nvSpPr>
        <p:spPr>
          <a:xfrm>
            <a:off x="5665397" y="3140485"/>
            <a:ext cx="735943" cy="776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9808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66CE-8F9E-49FA-B15A-86D6448B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Challenges in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61E1-E82C-4465-A8E4-47DA0390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674" y="2097609"/>
            <a:ext cx="7580451" cy="972575"/>
          </a:xfrm>
        </p:spPr>
        <p:txBody>
          <a:bodyPr/>
          <a:lstStyle/>
          <a:p>
            <a:pPr marL="344170" indent="-34417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Trading-off between five pillars of Well-Architected Framework</a:t>
            </a:r>
          </a:p>
          <a:p>
            <a:pPr marL="344170" indent="-34417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Strict data border-cross controls</a:t>
            </a:r>
            <a:endParaRPr lang="en-US" dirty="0"/>
          </a:p>
        </p:txBody>
      </p:sp>
      <p:pic>
        <p:nvPicPr>
          <p:cNvPr id="4" name="Picture 3" descr="Well-Architected-Consulting-1">
            <a:extLst>
              <a:ext uri="{FF2B5EF4-FFF2-40B4-BE49-F238E27FC236}">
                <a16:creationId xmlns:a16="http://schemas.microsoft.com/office/drawing/2014/main" id="{7A7C262B-D5AA-4C18-B37E-5F654622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3403772"/>
            <a:ext cx="9226378" cy="27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D43EFF-125A-4BDF-8DE1-8C80B5125CB6}"/>
              </a:ext>
            </a:extLst>
          </p:cNvPr>
          <p:cNvSpPr/>
          <p:nvPr/>
        </p:nvSpPr>
        <p:spPr>
          <a:xfrm>
            <a:off x="951470" y="3274541"/>
            <a:ext cx="3842952" cy="29903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EBDDC-FB12-483F-88D8-37D75B8D5EA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Encryption Keys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5A93D7-239D-4071-96F9-B8FDB8100093}"/>
              </a:ext>
            </a:extLst>
          </p:cNvPr>
          <p:cNvSpPr>
            <a:spLocks noGrp="1"/>
          </p:cNvSpPr>
          <p:nvPr/>
        </p:nvSpPr>
        <p:spPr>
          <a:xfrm>
            <a:off x="5624647" y="609600"/>
            <a:ext cx="5730638" cy="820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AWS Infrastructure Basics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8690D8-B37B-4EB5-9BCF-8A91FF3EF32C}"/>
              </a:ext>
            </a:extLst>
          </p:cNvPr>
          <p:cNvSpPr>
            <a:spLocks noGrp="1"/>
          </p:cNvSpPr>
          <p:nvPr/>
        </p:nvSpPr>
        <p:spPr>
          <a:xfrm>
            <a:off x="961662" y="2160589"/>
            <a:ext cx="8312340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Regions</a:t>
            </a:r>
          </a:p>
          <a:p>
            <a:r>
              <a:rPr lang="en-US" dirty="0"/>
              <a:t>80 Availability Zones</a:t>
            </a:r>
          </a:p>
          <a:p>
            <a:r>
              <a:rPr lang="en-US" dirty="0"/>
              <a:t>218+ Edge </a:t>
            </a:r>
            <a:r>
              <a:rPr lang="en-US" dirty="0">
                <a:solidFill>
                  <a:schemeClr val="tx1"/>
                </a:solidFill>
              </a:rPr>
              <a:t>Locations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EBBC62E-A6E1-4638-9510-AB38D58D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88" y="1756107"/>
            <a:ext cx="7758751" cy="428406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8FE77D34-00A7-440D-BAC3-972A8F48822E}"/>
              </a:ext>
            </a:extLst>
          </p:cNvPr>
          <p:cNvSpPr txBox="1"/>
          <p:nvPr/>
        </p:nvSpPr>
        <p:spPr>
          <a:xfrm>
            <a:off x="3552967" y="6037996"/>
            <a:ext cx="737206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: </a:t>
            </a:r>
            <a:r>
              <a:rPr lang="en-US" dirty="0">
                <a:ea typeface="+mn-lt"/>
                <a:cs typeface="+mn-lt"/>
              </a:rPr>
              <a:t>https://aws.amazon.com/about-aws/global-infrastructure/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1E1D-6B4D-4347-BFB4-D32F2187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64" y="580593"/>
            <a:ext cx="9186629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Most Common AWS Services used by SRE-7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DBE556-BE5D-4D90-98D6-93B4FCE8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24183"/>
              </p:ext>
            </p:extLst>
          </p:nvPr>
        </p:nvGraphicFramePr>
        <p:xfrm>
          <a:off x="1091820" y="1142999"/>
          <a:ext cx="10202066" cy="568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21">
                  <a:extLst>
                    <a:ext uri="{9D8B030D-6E8A-4147-A177-3AD203B41FA5}">
                      <a16:colId xmlns:a16="http://schemas.microsoft.com/office/drawing/2014/main" val="22280660"/>
                    </a:ext>
                  </a:extLst>
                </a:gridCol>
                <a:gridCol w="1364256">
                  <a:extLst>
                    <a:ext uri="{9D8B030D-6E8A-4147-A177-3AD203B41FA5}">
                      <a16:colId xmlns:a16="http://schemas.microsoft.com/office/drawing/2014/main" val="3921638346"/>
                    </a:ext>
                  </a:extLst>
                </a:gridCol>
                <a:gridCol w="3980596">
                  <a:extLst>
                    <a:ext uri="{9D8B030D-6E8A-4147-A177-3AD203B41FA5}">
                      <a16:colId xmlns:a16="http://schemas.microsoft.com/office/drawing/2014/main" val="2245313395"/>
                    </a:ext>
                  </a:extLst>
                </a:gridCol>
                <a:gridCol w="3261293">
                  <a:extLst>
                    <a:ext uri="{9D8B030D-6E8A-4147-A177-3AD203B41FA5}">
                      <a16:colId xmlns:a16="http://schemas.microsoft.com/office/drawing/2014/main" val="597752064"/>
                    </a:ext>
                  </a:extLst>
                </a:gridCol>
              </a:tblGrid>
              <a:tr h="381094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7845"/>
                  </a:ext>
                </a:extLst>
              </a:tr>
              <a:tr h="706144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Object storage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Terraform state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82561"/>
                  </a:ext>
                </a:extLst>
              </a:tr>
              <a:tr h="650102">
                <a:tc>
                  <a:txBody>
                    <a:bodyPr/>
                    <a:lstStyle/>
                    <a:p>
                      <a:r>
                        <a:rPr lang="en-US" dirty="0"/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Windows, Linux, &amp; Mac instances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Different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Bastion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40844"/>
                  </a:ext>
                </a:extLst>
              </a:tr>
              <a:tr h="425928">
                <a:tc>
                  <a:txBody>
                    <a:bodyPr/>
                    <a:lstStyle/>
                    <a:p>
                      <a:r>
                        <a:rPr lang="en-US" dirty="0"/>
                        <a:t>DynamoDB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Key-value Datastore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76077"/>
                  </a:ext>
                </a:extLst>
              </a:tr>
              <a:tr h="1199319">
                <a:tc>
                  <a:txBody>
                    <a:bodyPr/>
                    <a:lstStyle/>
                    <a:p>
                      <a:r>
                        <a:rPr lang="en-US" dirty="0"/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VPC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Subnets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NAT/Internet Gateways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Security groups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Multi-AZ deployments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08694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r>
                        <a:rPr lang="en-US" dirty="0"/>
                        <a:t>KMS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Key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Encryption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9384"/>
                  </a:ext>
                </a:extLst>
              </a:tr>
              <a:tr h="650102">
                <a:tc>
                  <a:txBody>
                    <a:bodyPr/>
                    <a:lstStyle/>
                    <a:p>
                      <a:r>
                        <a:rPr lang="en-US" dirty="0"/>
                        <a:t>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Aurora, SQL, Oracle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Multi-Region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Database, backup and restore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29276"/>
                  </a:ext>
                </a:extLst>
              </a:tr>
              <a:tr h="6501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Container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Fargate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5365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Image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Tagging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Vulnerability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Container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4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9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64C35-CA60-49C4-9B37-B4D8F449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>
                <a:cs typeface="Arial"/>
              </a:rPr>
              <a:t>Certifications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571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3987-3ADB-4675-9BDD-4204BF8D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674" y="808056"/>
            <a:ext cx="7628511" cy="599558"/>
          </a:xfrm>
        </p:spPr>
        <p:txBody>
          <a:bodyPr/>
          <a:lstStyle/>
          <a:p>
            <a:r>
              <a:rPr lang="en-US" dirty="0">
                <a:cs typeface="Arial"/>
              </a:rPr>
              <a:t>AWS Certification Paths</a:t>
            </a:r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EFB11F-E9C3-4B42-96D1-D4F8178A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38" y="1409534"/>
            <a:ext cx="9313134" cy="5254559"/>
          </a:xfrm>
        </p:spPr>
      </p:pic>
    </p:spTree>
    <p:extLst>
      <p:ext uri="{BB962C8B-B14F-4D97-AF65-F5344CB8AC3E}">
        <p14:creationId xmlns:p14="http://schemas.microsoft.com/office/powerpoint/2010/main" val="83280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BCC8-9113-4A7F-9C98-4A350C4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Certification resources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D2404-C222-4A1F-9C8E-4B42C7E8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927" y="1085399"/>
            <a:ext cx="5181631" cy="969713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A Cloud Guru</a:t>
            </a:r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8C498-7B61-4D1D-9A52-B419B745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798" y="3996921"/>
            <a:ext cx="3899798" cy="1174429"/>
          </a:xfrm>
        </p:spPr>
        <p:txBody>
          <a:bodyPr/>
          <a:lstStyle/>
          <a:p>
            <a:r>
              <a:rPr lang="en-US" dirty="0">
                <a:cs typeface="Arial"/>
              </a:rPr>
              <a:t>Practice Exams</a:t>
            </a:r>
            <a:endParaRPr lang="en-US" dirty="0"/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15A582-673D-4565-AC8B-1642775CC2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70516" y="5252738"/>
            <a:ext cx="5457917" cy="1492903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DBE0EAF-EDCC-4C87-AA61-183C6DF77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4121" y="2134298"/>
            <a:ext cx="5099175" cy="2981500"/>
          </a:xfrm>
        </p:spPr>
      </p:pic>
    </p:spTree>
    <p:extLst>
      <p:ext uri="{BB962C8B-B14F-4D97-AF65-F5344CB8AC3E}">
        <p14:creationId xmlns:p14="http://schemas.microsoft.com/office/powerpoint/2010/main" val="396123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10210</TotalTime>
  <Words>339</Words>
  <Application>Microsoft Macintosh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AWS, Certifications, &amp; Docker </vt:lpstr>
      <vt:lpstr>AWS</vt:lpstr>
      <vt:lpstr>Cloud unsafe? A myth or reality</vt:lpstr>
      <vt:lpstr>Challenges in Cloud Computing</vt:lpstr>
      <vt:lpstr>PowerPoint Presentation</vt:lpstr>
      <vt:lpstr>Most Common AWS Services used by SRE-7</vt:lpstr>
      <vt:lpstr>Certifications</vt:lpstr>
      <vt:lpstr>AWS Certification Paths</vt:lpstr>
      <vt:lpstr>Certification resources</vt:lpstr>
      <vt:lpstr>Docker</vt:lpstr>
      <vt:lpstr>Pre-Docker era</vt:lpstr>
      <vt:lpstr>Microservices era</vt:lpstr>
      <vt:lpstr>Containers &amp; Docker</vt:lpstr>
      <vt:lpstr>Sample Docker File</vt:lpstr>
      <vt:lpstr>ECS</vt:lpstr>
      <vt:lpstr>Study Docker?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Ekanayake Wasala Mudiyanselage, Harsha Pitawela</cp:lastModifiedBy>
  <cp:revision>214</cp:revision>
  <dcterms:created xsi:type="dcterms:W3CDTF">2021-06-10T14:48:46Z</dcterms:created>
  <dcterms:modified xsi:type="dcterms:W3CDTF">2021-06-24T20:34:51Z</dcterms:modified>
</cp:coreProperties>
</file>