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46D3-8D66-4B18-80D0-4E5AB3BD025F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F25B-A006-4B67-A39F-1DA458EA2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1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46D3-8D66-4B18-80D0-4E5AB3BD025F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F25B-A006-4B67-A39F-1DA458EA2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46D3-8D66-4B18-80D0-4E5AB3BD025F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F25B-A006-4B67-A39F-1DA458EA2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7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46D3-8D66-4B18-80D0-4E5AB3BD025F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F25B-A006-4B67-A39F-1DA458EA2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5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46D3-8D66-4B18-80D0-4E5AB3BD025F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F25B-A006-4B67-A39F-1DA458EA2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9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46D3-8D66-4B18-80D0-4E5AB3BD025F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F25B-A006-4B67-A39F-1DA458EA2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6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46D3-8D66-4B18-80D0-4E5AB3BD025F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F25B-A006-4B67-A39F-1DA458EA2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1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46D3-8D66-4B18-80D0-4E5AB3BD025F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F25B-A006-4B67-A39F-1DA458EA2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46D3-8D66-4B18-80D0-4E5AB3BD025F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F25B-A006-4B67-A39F-1DA458EA2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46D3-8D66-4B18-80D0-4E5AB3BD025F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F25B-A006-4B67-A39F-1DA458EA2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2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46D3-8D66-4B18-80D0-4E5AB3BD025F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F25B-A006-4B67-A39F-1DA458EA2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0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46D3-8D66-4B18-80D0-4E5AB3BD025F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F25B-A006-4B67-A39F-1DA458EA2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7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672045"/>
            <a:ext cx="9579429" cy="1828800"/>
          </a:xfrm>
        </p:spPr>
        <p:txBody>
          <a:bodyPr>
            <a:normAutofit/>
          </a:bodyPr>
          <a:lstStyle/>
          <a:p>
            <a:r>
              <a:rPr lang="en-US" sz="4000" dirty="0"/>
              <a:t>Layer-specificity in the effects of attention</a:t>
            </a:r>
            <a:br>
              <a:rPr lang="en-US" sz="4000" dirty="0"/>
            </a:br>
            <a:r>
              <a:rPr lang="en-US" sz="4000" dirty="0"/>
              <a:t>and working memory on activity in primary</a:t>
            </a:r>
            <a:br>
              <a:rPr lang="en-US" sz="4000" dirty="0"/>
            </a:br>
            <a:r>
              <a:rPr lang="en-US" sz="4000" dirty="0"/>
              <a:t>visual cortex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914" y="3602038"/>
            <a:ext cx="9144000" cy="612911"/>
          </a:xfrm>
        </p:spPr>
        <p:txBody>
          <a:bodyPr/>
          <a:lstStyle/>
          <a:p>
            <a:r>
              <a:rPr lang="nl-NL" dirty="0"/>
              <a:t>Timo van </a:t>
            </a:r>
            <a:r>
              <a:rPr lang="nl-NL" dirty="0" smtClean="0"/>
              <a:t>Kerkoerle, </a:t>
            </a:r>
            <a:r>
              <a:rPr lang="nl-NL" dirty="0"/>
              <a:t>Matthew W. </a:t>
            </a:r>
            <a:r>
              <a:rPr lang="nl-NL" dirty="0" smtClean="0"/>
              <a:t>Self, </a:t>
            </a:r>
            <a:r>
              <a:rPr lang="nl-NL" dirty="0"/>
              <a:t>&amp; Pieter R. </a:t>
            </a:r>
            <a:r>
              <a:rPr lang="nl-NL" dirty="0" smtClean="0"/>
              <a:t>Roelfsema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00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Continued: Layer Specific Activity in V1 during the curve tracing task (Memory)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01" y="2532747"/>
            <a:ext cx="5503999" cy="2429184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737132"/>
            <a:ext cx="6276703" cy="5029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High Accuracy: 97% for monkey R &amp; 90% for monkey E</a:t>
            </a:r>
          </a:p>
          <a:p>
            <a:r>
              <a:rPr lang="en-US" sz="2400" dirty="0"/>
              <a:t>In this version of the task, the </a:t>
            </a:r>
            <a:r>
              <a:rPr lang="en-US" sz="2400" dirty="0" smtClean="0"/>
              <a:t>MUA exhibited </a:t>
            </a:r>
            <a:r>
              <a:rPr lang="en-US" sz="2400" dirty="0"/>
              <a:t>an off-response and the activity then </a:t>
            </a:r>
            <a:r>
              <a:rPr lang="en-US" sz="2400" dirty="0" smtClean="0"/>
              <a:t>gradually decreased </a:t>
            </a:r>
            <a:r>
              <a:rPr lang="en-US" sz="2400" dirty="0"/>
              <a:t>to baseline (Fig. </a:t>
            </a:r>
            <a:r>
              <a:rPr lang="en-US" sz="2400" dirty="0" smtClean="0"/>
              <a:t>e</a:t>
            </a:r>
            <a:r>
              <a:rPr lang="en-US" sz="2400" dirty="0"/>
              <a:t>), a decrease in activity that </a:t>
            </a:r>
            <a:r>
              <a:rPr lang="en-US" sz="2400" dirty="0" smtClean="0"/>
              <a:t>presumably corresponds </a:t>
            </a:r>
            <a:r>
              <a:rPr lang="en-US" sz="2400" dirty="0"/>
              <a:t>to the decay of iconic memory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Modulation present in all penetrations (Fig. f).</a:t>
            </a:r>
          </a:p>
          <a:p>
            <a:r>
              <a:rPr lang="en-US" sz="2400" dirty="0" smtClean="0"/>
              <a:t>No modulation </a:t>
            </a:r>
            <a:r>
              <a:rPr lang="en-US" sz="2400" dirty="0"/>
              <a:t>of V1 activity occurred when the target or </a:t>
            </a:r>
            <a:r>
              <a:rPr lang="en-US" sz="2400" dirty="0" smtClean="0"/>
              <a:t>distractor curve </a:t>
            </a:r>
            <a:r>
              <a:rPr lang="en-US" sz="2400" dirty="0"/>
              <a:t>was adjacent to the RF (</a:t>
            </a:r>
            <a:r>
              <a:rPr lang="en-US" sz="2400" dirty="0" smtClean="0"/>
              <a:t>P&gt;0.05 </a:t>
            </a:r>
            <a:r>
              <a:rPr lang="en-US" sz="2400" dirty="0"/>
              <a:t>for both monkeys</a:t>
            </a:r>
            <a:r>
              <a:rPr lang="en-US" sz="2400" dirty="0" smtClean="0"/>
              <a:t>), that </a:t>
            </a:r>
            <a:r>
              <a:rPr lang="en-US" sz="2400" dirty="0"/>
              <a:t>the memory signal was either spatially </a:t>
            </a:r>
            <a:r>
              <a:rPr lang="en-US" sz="2400" dirty="0" smtClean="0"/>
              <a:t>highly specific </a:t>
            </a:r>
            <a:r>
              <a:rPr lang="en-US" sz="2400" dirty="0"/>
              <a:t>or depended on the preceding brief stimulus in </a:t>
            </a:r>
            <a:r>
              <a:rPr lang="en-US" sz="2400" dirty="0" smtClean="0"/>
              <a:t>the neurons</a:t>
            </a:r>
            <a:r>
              <a:rPr lang="en-US" sz="2400" dirty="0"/>
              <a:t>’ RF.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47718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Continued: Layer Specific Activity in V1 during the curve tracing task (Memory)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17809"/>
            <a:ext cx="10515600" cy="2467700"/>
          </a:xfrm>
        </p:spPr>
        <p:txBody>
          <a:bodyPr>
            <a:normAutofit/>
          </a:bodyPr>
          <a:lstStyle/>
          <a:p>
            <a:r>
              <a:rPr lang="en-US" dirty="0" smtClean="0"/>
              <a:t>Examined the </a:t>
            </a:r>
            <a:r>
              <a:rPr lang="en-US" dirty="0"/>
              <a:t>LFP and </a:t>
            </a:r>
            <a:r>
              <a:rPr lang="en-US" dirty="0" smtClean="0"/>
              <a:t>observed that </a:t>
            </a:r>
            <a:r>
              <a:rPr lang="en-US" dirty="0"/>
              <a:t>the target curve elicited more power in the gamma </a:t>
            </a:r>
            <a:r>
              <a:rPr lang="en-US" dirty="0" smtClean="0"/>
              <a:t>range (30–90 </a:t>
            </a:r>
            <a:r>
              <a:rPr lang="en-US" dirty="0"/>
              <a:t>Hz) and less power in the alpha range (5–15 Hz) than </a:t>
            </a:r>
            <a:r>
              <a:rPr lang="en-US" dirty="0" smtClean="0"/>
              <a:t>the distractor </a:t>
            </a:r>
            <a:r>
              <a:rPr lang="en-US" dirty="0"/>
              <a:t>curve, in both the attention and the working </a:t>
            </a:r>
            <a:r>
              <a:rPr lang="en-US" dirty="0" smtClean="0"/>
              <a:t>memory tasks. These </a:t>
            </a:r>
            <a:r>
              <a:rPr lang="en-US" dirty="0"/>
              <a:t>results support previous findings </a:t>
            </a:r>
            <a:r>
              <a:rPr lang="en-US" dirty="0" smtClean="0"/>
              <a:t>that increases </a:t>
            </a:r>
            <a:r>
              <a:rPr lang="en-US" dirty="0"/>
              <a:t>in spiking activity are usually associated with </a:t>
            </a:r>
            <a:r>
              <a:rPr lang="en-US" dirty="0" smtClean="0"/>
              <a:t>more gamma </a:t>
            </a:r>
            <a:r>
              <a:rPr lang="en-US" dirty="0"/>
              <a:t>power and less power at lower frequencies in the </a:t>
            </a:r>
            <a:r>
              <a:rPr lang="en-US" dirty="0" smtClean="0"/>
              <a:t>LFP.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04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Continued: Layer Specific Activity in V1 during the curve tracing task (MUA)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54" y="1767097"/>
            <a:ext cx="9490166" cy="3278160"/>
          </a:xfrm>
        </p:spPr>
      </p:pic>
      <p:sp>
        <p:nvSpPr>
          <p:cNvPr id="5" name="TextBox 4"/>
          <p:cNvSpPr txBox="1"/>
          <p:nvPr/>
        </p:nvSpPr>
        <p:spPr>
          <a:xfrm>
            <a:off x="838200" y="5121666"/>
            <a:ext cx="8577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</a:t>
            </a:r>
            <a:r>
              <a:rPr lang="en-US" dirty="0" smtClean="0"/>
              <a:t>were differences </a:t>
            </a:r>
            <a:r>
              <a:rPr lang="en-US" dirty="0"/>
              <a:t>between layers in the strength of the attentional</a:t>
            </a:r>
          </a:p>
          <a:p>
            <a:r>
              <a:rPr lang="en-US" dirty="0" smtClean="0"/>
              <a:t>modulation, </a:t>
            </a:r>
            <a:r>
              <a:rPr lang="en-US" dirty="0"/>
              <a:t>which was strongest in the superficial and deep </a:t>
            </a:r>
            <a:r>
              <a:rPr lang="en-US" dirty="0" smtClean="0"/>
              <a:t>layers and </a:t>
            </a:r>
            <a:r>
              <a:rPr lang="en-US" dirty="0"/>
              <a:t>weaker in </a:t>
            </a:r>
            <a:r>
              <a:rPr lang="en-US" dirty="0" smtClean="0"/>
              <a:t>layer, </a:t>
            </a:r>
            <a:r>
              <a:rPr lang="en-US" dirty="0"/>
              <a:t>in accordance </a:t>
            </a:r>
            <a:r>
              <a:rPr lang="en-US" dirty="0" smtClean="0"/>
              <a:t>with the </a:t>
            </a:r>
            <a:r>
              <a:rPr lang="en-US" dirty="0"/>
              <a:t>anatomy of feedback connections to V1, which tend to avoid</a:t>
            </a:r>
          </a:p>
          <a:p>
            <a:r>
              <a:rPr lang="en-US" dirty="0"/>
              <a:t>layer </a:t>
            </a:r>
            <a:r>
              <a:rPr lang="en-US" dirty="0" smtClean="0"/>
              <a:t>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09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Continued: Layer Specific Activity in V1 during the curve tracing task (CSD)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943011" cy="3359429"/>
          </a:xfrm>
        </p:spPr>
      </p:pic>
      <p:sp>
        <p:nvSpPr>
          <p:cNvPr id="5" name="TextBox 4"/>
          <p:cNvSpPr txBox="1"/>
          <p:nvPr/>
        </p:nvSpPr>
        <p:spPr>
          <a:xfrm>
            <a:off x="838200" y="5121666"/>
            <a:ext cx="857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Thus, both tasks </a:t>
            </a:r>
            <a:r>
              <a:rPr lang="en-US" dirty="0" smtClean="0"/>
              <a:t>gave rise </a:t>
            </a:r>
            <a:r>
              <a:rPr lang="en-US" dirty="0"/>
              <a:t>to similar laminar patterns of spiking activity and synaptic</a:t>
            </a:r>
          </a:p>
          <a:p>
            <a:r>
              <a:rPr lang="en-US" dirty="0"/>
              <a:t>input, in accordance with the anatomy of feedback connections </a:t>
            </a:r>
            <a:r>
              <a:rPr lang="en-US" dirty="0" smtClean="0"/>
              <a:t>to V1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3741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Dissociating the memory trace from the saccade plan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83" y="1027906"/>
            <a:ext cx="5201839" cy="5691819"/>
          </a:xfrm>
        </p:spPr>
      </p:pic>
      <p:sp>
        <p:nvSpPr>
          <p:cNvPr id="5" name="TextBox 4"/>
          <p:cNvSpPr txBox="1"/>
          <p:nvPr/>
        </p:nvSpPr>
        <p:spPr>
          <a:xfrm>
            <a:off x="940525" y="2116183"/>
            <a:ext cx="5660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average MUA response elicited by </a:t>
            </a:r>
            <a:r>
              <a:rPr lang="en-US" sz="2400" dirty="0" smtClean="0"/>
              <a:t>the memory </a:t>
            </a:r>
            <a:r>
              <a:rPr lang="en-US" sz="2400" dirty="0"/>
              <a:t>of the target curve was stronger than that elicited by </a:t>
            </a:r>
            <a:r>
              <a:rPr lang="en-US" sz="2400" dirty="0" smtClean="0"/>
              <a:t>the near </a:t>
            </a:r>
            <a:r>
              <a:rPr lang="en-US" sz="2400" dirty="0"/>
              <a:t>distractor </a:t>
            </a:r>
            <a:r>
              <a:rPr lang="en-US" sz="2400" dirty="0" smtClean="0"/>
              <a:t>and </a:t>
            </a:r>
            <a:r>
              <a:rPr lang="en-US" sz="2400" dirty="0"/>
              <a:t>the far distractor </a:t>
            </a:r>
            <a:r>
              <a:rPr lang="en-US" sz="2400" dirty="0" smtClean="0"/>
              <a:t>(Fig. </a:t>
            </a:r>
            <a:r>
              <a:rPr lang="en-US" sz="2400" dirty="0" err="1" smtClean="0"/>
              <a:t>b,c</a:t>
            </a:r>
            <a:r>
              <a:rPr lang="en-US" sz="2400" dirty="0" smtClean="0"/>
              <a:t>). Thus</a:t>
            </a:r>
            <a:r>
              <a:rPr lang="en-US" sz="2400" dirty="0"/>
              <a:t>, persistent activity was strongest for task-relevant parts </a:t>
            </a:r>
            <a:r>
              <a:rPr lang="en-US" sz="2400" dirty="0" smtClean="0"/>
              <a:t>of the </a:t>
            </a:r>
            <a:r>
              <a:rPr lang="en-US" sz="2400" dirty="0"/>
              <a:t>memory representation and it was not due to eye </a:t>
            </a:r>
            <a:r>
              <a:rPr lang="en-US" sz="2400" dirty="0" smtClean="0"/>
              <a:t>movement preparation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302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influence of masking on persistent activity in V1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58691" cy="47667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smtClean="0"/>
              <a:t>monkeys’ accuracy </a:t>
            </a:r>
            <a:r>
              <a:rPr lang="en-US" dirty="0"/>
              <a:t>in this task was lower than in the memory task without </a:t>
            </a:r>
            <a:r>
              <a:rPr lang="en-US" dirty="0" smtClean="0"/>
              <a:t>a mask </a:t>
            </a:r>
            <a:r>
              <a:rPr lang="en-US" dirty="0"/>
              <a:t>(84% for monkey </a:t>
            </a:r>
            <a:r>
              <a:rPr lang="en-US" dirty="0" smtClean="0"/>
              <a:t>E and </a:t>
            </a:r>
            <a:r>
              <a:rPr lang="en-US" dirty="0"/>
              <a:t>95% for monkey </a:t>
            </a:r>
            <a:r>
              <a:rPr lang="en-US" dirty="0" smtClean="0"/>
              <a:t>R).</a:t>
            </a:r>
          </a:p>
          <a:p>
            <a:r>
              <a:rPr lang="en-US" dirty="0" smtClean="0"/>
              <a:t>During the </a:t>
            </a:r>
            <a:r>
              <a:rPr lang="en-US" dirty="0"/>
              <a:t>mask, V1 spiking activity does not store the memory of </a:t>
            </a:r>
            <a:r>
              <a:rPr lang="en-US" dirty="0" smtClean="0"/>
              <a:t>the stimulus </a:t>
            </a:r>
            <a:r>
              <a:rPr lang="en-US" dirty="0"/>
              <a:t>but the modulation of spiking activity is restored </a:t>
            </a:r>
            <a:r>
              <a:rPr lang="en-US" dirty="0" smtClean="0"/>
              <a:t>later, presumably </a:t>
            </a:r>
            <a:r>
              <a:rPr lang="en-US" dirty="0"/>
              <a:t>due to feedback from higher areas. The </a:t>
            </a:r>
            <a:r>
              <a:rPr lang="en-US" dirty="0" smtClean="0"/>
              <a:t>reappearance of </a:t>
            </a:r>
            <a:r>
              <a:rPr lang="en-US" dirty="0"/>
              <a:t>the V1 modulation suggests that these putative higher </a:t>
            </a:r>
            <a:r>
              <a:rPr lang="en-US" dirty="0" smtClean="0"/>
              <a:t>areas enable </a:t>
            </a:r>
            <a:r>
              <a:rPr lang="en-US" dirty="0"/>
              <a:t>a more stable form of memory, and it excludes </a:t>
            </a:r>
            <a:r>
              <a:rPr lang="en-US" dirty="0" smtClean="0"/>
              <a:t>the possibility </a:t>
            </a:r>
            <a:r>
              <a:rPr lang="en-US" dirty="0"/>
              <a:t>that the modulation of the V1 response depends </a:t>
            </a:r>
            <a:r>
              <a:rPr lang="en-US" dirty="0" smtClean="0"/>
              <a:t>on iconic </a:t>
            </a:r>
            <a:r>
              <a:rPr lang="en-US" dirty="0"/>
              <a:t>memory.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760" y="1039052"/>
            <a:ext cx="3535936" cy="563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11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memory for curves has a limited </a:t>
            </a:r>
            <a:r>
              <a:rPr lang="en-US" dirty="0" smtClean="0"/>
              <a:t>capacity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074" y="1088572"/>
            <a:ext cx="4421490" cy="5590076"/>
          </a:xfrm>
        </p:spPr>
      </p:pic>
      <p:sp>
        <p:nvSpPr>
          <p:cNvPr id="5" name="TextBox 4"/>
          <p:cNvSpPr txBox="1"/>
          <p:nvPr/>
        </p:nvSpPr>
        <p:spPr>
          <a:xfrm>
            <a:off x="871144" y="1690688"/>
            <a:ext cx="60611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 </a:t>
            </a:r>
            <a:r>
              <a:rPr lang="en-US" sz="2200" dirty="0" smtClean="0"/>
              <a:t>next investigated </a:t>
            </a:r>
            <a:r>
              <a:rPr lang="en-US" sz="2200" dirty="0"/>
              <a:t>whether the monkey could maintain </a:t>
            </a:r>
            <a:r>
              <a:rPr lang="en-US" sz="2200" dirty="0" smtClean="0"/>
              <a:t>the configuration of </a:t>
            </a:r>
            <a:r>
              <a:rPr lang="en-US" sz="2200" dirty="0"/>
              <a:t>two curves in memory by revealing the cue at location </a:t>
            </a:r>
            <a:r>
              <a:rPr lang="en-US" sz="2200" dirty="0" smtClean="0"/>
              <a:t>1 only </a:t>
            </a:r>
            <a:r>
              <a:rPr lang="en-US" sz="2200" dirty="0"/>
              <a:t>after the crucial segments at locations 2 and 3 </a:t>
            </a:r>
            <a:r>
              <a:rPr lang="en-US" sz="2200" dirty="0" smtClean="0"/>
              <a:t>had disappeared </a:t>
            </a:r>
            <a:r>
              <a:rPr lang="en-US" sz="2200" dirty="0"/>
              <a:t>and been masked (Fig. </a:t>
            </a:r>
            <a:r>
              <a:rPr lang="en-US" sz="2200" dirty="0" smtClean="0"/>
              <a:t>a</a:t>
            </a:r>
            <a:r>
              <a:rPr lang="en-US" sz="2200" dirty="0"/>
              <a:t>).</a:t>
            </a:r>
          </a:p>
          <a:p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accuracy was lower than in the task of </a:t>
            </a:r>
            <a:r>
              <a:rPr lang="en-US" sz="2200" dirty="0" smtClean="0"/>
              <a:t>Fig. 2d (74% for monkey E and 81% for monkey R) and close </a:t>
            </a:r>
            <a:r>
              <a:rPr lang="en-US" sz="2200" dirty="0"/>
              <a:t>to 75%, as if the monkeys could hold only one of the </a:t>
            </a:r>
            <a:r>
              <a:rPr lang="en-US" sz="2200" dirty="0" smtClean="0"/>
              <a:t>masked segments </a:t>
            </a:r>
            <a:r>
              <a:rPr lang="en-US" sz="2200" dirty="0"/>
              <a:t>in </a:t>
            </a:r>
            <a:r>
              <a:rPr lang="en-US" sz="2200" dirty="0" smtClean="0"/>
              <a:t>memory.</a:t>
            </a:r>
          </a:p>
          <a:p>
            <a:endParaRPr lang="en-US" sz="2200" dirty="0"/>
          </a:p>
          <a:p>
            <a:r>
              <a:rPr lang="en-US" sz="2200" dirty="0"/>
              <a:t>The monkeys’ accuracy suggested that they could </a:t>
            </a:r>
            <a:r>
              <a:rPr lang="en-US" sz="2200" dirty="0" smtClean="0"/>
              <a:t>memorize, on </a:t>
            </a:r>
            <a:r>
              <a:rPr lang="en-US" sz="2200" dirty="0"/>
              <a:t>average, only one of the two masked configurations </a:t>
            </a:r>
            <a:r>
              <a:rPr lang="en-US" sz="2200" dirty="0" smtClean="0"/>
              <a:t>at locations </a:t>
            </a:r>
            <a:r>
              <a:rPr lang="en-US" sz="2200" dirty="0"/>
              <a:t>2 and 3.</a:t>
            </a:r>
          </a:p>
        </p:txBody>
      </p:sp>
    </p:spTree>
    <p:extLst>
      <p:ext uri="{BB962C8B-B14F-4D97-AF65-F5344CB8AC3E}">
        <p14:creationId xmlns:p14="http://schemas.microsoft.com/office/powerpoint/2010/main" val="3937442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found that </a:t>
            </a:r>
            <a:r>
              <a:rPr lang="en-US" dirty="0"/>
              <a:t>monkeys are also able to trace curves that are only </a:t>
            </a:r>
            <a:r>
              <a:rPr lang="en-US" dirty="0" smtClean="0"/>
              <a:t>briefly shown </a:t>
            </a:r>
            <a:r>
              <a:rPr lang="en-US" dirty="0"/>
              <a:t>to them, just like human observers</a:t>
            </a:r>
            <a:r>
              <a:rPr lang="en-US" dirty="0" smtClean="0"/>
              <a:t>.</a:t>
            </a:r>
          </a:p>
          <a:p>
            <a:r>
              <a:rPr lang="en-US" dirty="0"/>
              <a:t>The relevance </a:t>
            </a:r>
            <a:r>
              <a:rPr lang="en-US" dirty="0" smtClean="0"/>
              <a:t>of contour </a:t>
            </a:r>
            <a:r>
              <a:rPr lang="en-US" dirty="0"/>
              <a:t>elements modulated the spiking activity of V1 neurons</a:t>
            </a:r>
            <a:r>
              <a:rPr lang="en-US" dirty="0" smtClean="0"/>
              <a:t>,</a:t>
            </a:r>
            <a:r>
              <a:rPr lang="en-US" dirty="0"/>
              <a:t> during a phase in which they were no longer in view.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direct comparison of the influence of selective </a:t>
            </a:r>
            <a:r>
              <a:rPr lang="en-US" dirty="0" smtClean="0"/>
              <a:t>attention and </a:t>
            </a:r>
            <a:r>
              <a:rPr lang="en-US" dirty="0"/>
              <a:t>working memory on neuronal activity in the different </a:t>
            </a:r>
            <a:r>
              <a:rPr lang="en-US" dirty="0" smtClean="0"/>
              <a:t>layers of </a:t>
            </a:r>
            <a:r>
              <a:rPr lang="en-US" dirty="0"/>
              <a:t>cortex revealed an almost identical CSD profile, suggesting </a:t>
            </a:r>
            <a:r>
              <a:rPr lang="en-US" dirty="0" smtClean="0"/>
              <a:t>that the </a:t>
            </a:r>
            <a:r>
              <a:rPr lang="en-US" dirty="0"/>
              <a:t>mechanisms for selective attention overlap with those </a:t>
            </a:r>
            <a:r>
              <a:rPr lang="en-US" dirty="0" smtClean="0"/>
              <a:t>for working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25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55"/>
            <a:ext cx="10515600" cy="4906101"/>
          </a:xfrm>
        </p:spPr>
        <p:txBody>
          <a:bodyPr>
            <a:normAutofit/>
          </a:bodyPr>
          <a:lstStyle/>
          <a:p>
            <a:r>
              <a:rPr lang="en-US" dirty="0"/>
              <a:t>Theories about visual memory for briefly presented </a:t>
            </a:r>
            <a:r>
              <a:rPr lang="en-US" dirty="0" smtClean="0"/>
              <a:t>stimuli distinguish </a:t>
            </a:r>
            <a:r>
              <a:rPr lang="en-US" dirty="0"/>
              <a:t>between an early iconic memory store with a </a:t>
            </a:r>
            <a:r>
              <a:rPr lang="en-US" dirty="0" smtClean="0"/>
              <a:t>rapid decay </a:t>
            </a:r>
            <a:r>
              <a:rPr lang="en-US" dirty="0"/>
              <a:t>and a later working memory store that lasts </a:t>
            </a:r>
            <a:r>
              <a:rPr lang="en-US" dirty="0" smtClean="0"/>
              <a:t>longer. The </a:t>
            </a:r>
            <a:r>
              <a:rPr lang="en-US" dirty="0"/>
              <a:t>transfer </a:t>
            </a:r>
            <a:r>
              <a:rPr lang="en-US" dirty="0" smtClean="0"/>
              <a:t>from iconic </a:t>
            </a:r>
            <a:r>
              <a:rPr lang="en-US" dirty="0"/>
              <a:t>memory to working memory has to be selective </a:t>
            </a:r>
            <a:r>
              <a:rPr lang="en-US" dirty="0" smtClean="0"/>
              <a:t>because the </a:t>
            </a:r>
            <a:r>
              <a:rPr lang="en-US" dirty="0"/>
              <a:t>capacity of working memory is much smaller than that </a:t>
            </a:r>
            <a:r>
              <a:rPr lang="en-US" dirty="0" smtClean="0"/>
              <a:t>of iconic memory.</a:t>
            </a:r>
          </a:p>
          <a:p>
            <a:r>
              <a:rPr lang="en-US" dirty="0"/>
              <a:t>First, </a:t>
            </a:r>
            <a:r>
              <a:rPr lang="en-US" dirty="0" smtClean="0"/>
              <a:t>the delays </a:t>
            </a:r>
            <a:r>
              <a:rPr lang="en-US" dirty="0"/>
              <a:t>tested by us (up to 950 </a:t>
            </a:r>
            <a:r>
              <a:rPr lang="en-US" dirty="0" err="1" smtClean="0"/>
              <a:t>ms</a:t>
            </a:r>
            <a:r>
              <a:rPr lang="en-US" dirty="0" smtClean="0"/>
              <a:t>) </a:t>
            </a:r>
            <a:r>
              <a:rPr lang="en-US" dirty="0"/>
              <a:t>exceed the </a:t>
            </a:r>
            <a:r>
              <a:rPr lang="en-US" dirty="0" smtClean="0"/>
              <a:t>persistence of </a:t>
            </a:r>
            <a:r>
              <a:rPr lang="en-US" dirty="0"/>
              <a:t>iconic </a:t>
            </a:r>
            <a:r>
              <a:rPr lang="en-US" dirty="0" smtClean="0"/>
              <a:t>memory. </a:t>
            </a:r>
            <a:r>
              <a:rPr lang="en-US" dirty="0"/>
              <a:t>Second, the memory recovered after a </a:t>
            </a:r>
            <a:r>
              <a:rPr lang="en-US" dirty="0" smtClean="0"/>
              <a:t>mask. Third</a:t>
            </a:r>
            <a:r>
              <a:rPr lang="en-US" dirty="0"/>
              <a:t>, we found that the monkeys’ capacity to memorize </a:t>
            </a:r>
            <a:r>
              <a:rPr lang="en-US" dirty="0" smtClean="0"/>
              <a:t>contour configurations </a:t>
            </a:r>
            <a:r>
              <a:rPr lang="en-US" dirty="0"/>
              <a:t>was limited and that V1 activity predicted </a:t>
            </a:r>
            <a:r>
              <a:rPr lang="en-US" dirty="0" smtClean="0"/>
              <a:t>the quality </a:t>
            </a:r>
            <a:r>
              <a:rPr lang="en-US" dirty="0"/>
              <a:t>of the memory for the curve in the RF</a:t>
            </a:r>
            <a:r>
              <a:rPr lang="en-US" dirty="0" smtClean="0"/>
              <a:t>. </a:t>
            </a:r>
            <a:r>
              <a:rPr lang="en-US" dirty="0"/>
              <a:t>Thus, the </a:t>
            </a:r>
            <a:r>
              <a:rPr lang="en-US" dirty="0" smtClean="0"/>
              <a:t>late modulation </a:t>
            </a:r>
            <a:r>
              <a:rPr lang="en-US" dirty="0"/>
              <a:t>of V1 activity provides a neuronal correlate </a:t>
            </a:r>
            <a:r>
              <a:rPr lang="en-US" dirty="0" smtClean="0"/>
              <a:t>of working </a:t>
            </a:r>
            <a:r>
              <a:rPr lang="en-US" dirty="0"/>
              <a:t>memory.</a:t>
            </a:r>
          </a:p>
        </p:txBody>
      </p:sp>
    </p:spTree>
    <p:extLst>
      <p:ext uri="{BB962C8B-B14F-4D97-AF65-F5344CB8AC3E}">
        <p14:creationId xmlns:p14="http://schemas.microsoft.com/office/powerpoint/2010/main" val="3273530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709"/>
            <a:ext cx="10515600" cy="56196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previous studies in monkeys performing </a:t>
            </a:r>
            <a:r>
              <a:rPr lang="en-US" dirty="0" smtClean="0"/>
              <a:t>working memory </a:t>
            </a:r>
            <a:r>
              <a:rPr lang="en-US" dirty="0"/>
              <a:t>tasks focused on higher cortical areas </a:t>
            </a:r>
            <a:r>
              <a:rPr lang="en-US" dirty="0" smtClean="0"/>
              <a:t>where the </a:t>
            </a:r>
            <a:r>
              <a:rPr lang="en-US" dirty="0"/>
              <a:t>persistent firing for items in working memory can </a:t>
            </a:r>
            <a:r>
              <a:rPr lang="en-US" dirty="0" smtClean="0"/>
              <a:t>be strong. </a:t>
            </a:r>
            <a:r>
              <a:rPr lang="en-US" dirty="0"/>
              <a:t>It has remained less clear if working memory </a:t>
            </a:r>
            <a:r>
              <a:rPr lang="en-US" dirty="0" smtClean="0"/>
              <a:t>also relies </a:t>
            </a:r>
            <a:r>
              <a:rPr lang="en-US" dirty="0"/>
              <a:t>on persistent activity in early visual cortical </a:t>
            </a:r>
            <a:r>
              <a:rPr lang="en-US" dirty="0" smtClean="0"/>
              <a:t>areas.</a:t>
            </a:r>
          </a:p>
          <a:p>
            <a:r>
              <a:rPr lang="en-US" dirty="0" smtClean="0"/>
              <a:t>It </a:t>
            </a:r>
            <a:r>
              <a:rPr lang="en-US" dirty="0"/>
              <a:t>seems more likely </a:t>
            </a:r>
            <a:r>
              <a:rPr lang="en-US" dirty="0" smtClean="0"/>
              <a:t>that the </a:t>
            </a:r>
            <a:r>
              <a:rPr lang="en-US" dirty="0"/>
              <a:t>target curve was stored in higher cortical areas, which then </a:t>
            </a:r>
            <a:r>
              <a:rPr lang="en-US" dirty="0" smtClean="0"/>
              <a:t>fed back </a:t>
            </a:r>
            <a:r>
              <a:rPr lang="en-US" dirty="0"/>
              <a:t>to restore the pattern of response modulation in V1. </a:t>
            </a:r>
            <a:r>
              <a:rPr lang="en-US" dirty="0" smtClean="0"/>
              <a:t>There are </a:t>
            </a:r>
            <a:r>
              <a:rPr lang="en-US" dirty="0"/>
              <a:t>several candidate structures that could have acted as a </a:t>
            </a:r>
            <a:r>
              <a:rPr lang="en-US" dirty="0" smtClean="0"/>
              <a:t>source of </a:t>
            </a:r>
            <a:r>
              <a:rPr lang="en-US" dirty="0"/>
              <a:t>these top-down signals. First, the </a:t>
            </a:r>
            <a:r>
              <a:rPr lang="en-US" dirty="0" err="1"/>
              <a:t>inferotemporal</a:t>
            </a:r>
            <a:r>
              <a:rPr lang="en-US" dirty="0"/>
              <a:t> cortex </a:t>
            </a:r>
            <a:r>
              <a:rPr lang="en-US" dirty="0" smtClean="0"/>
              <a:t>might store </a:t>
            </a:r>
            <a:r>
              <a:rPr lang="en-US" dirty="0"/>
              <a:t>the shape of the target curve during the memory </a:t>
            </a:r>
            <a:r>
              <a:rPr lang="en-US" dirty="0" smtClean="0"/>
              <a:t>delay. Second</a:t>
            </a:r>
            <a:r>
              <a:rPr lang="en-US" dirty="0"/>
              <a:t>, neurons in the parietal cortex have been shown to </a:t>
            </a:r>
            <a:r>
              <a:rPr lang="en-US" dirty="0" smtClean="0"/>
              <a:t>code for </a:t>
            </a:r>
            <a:r>
              <a:rPr lang="en-US" dirty="0"/>
              <a:t>the configuration of image elements that are part of </a:t>
            </a:r>
            <a:r>
              <a:rPr lang="en-US" dirty="0" smtClean="0"/>
              <a:t>a perceptual group. </a:t>
            </a:r>
            <a:r>
              <a:rPr lang="en-US" dirty="0"/>
              <a:t>Third, memory representations in the </a:t>
            </a:r>
            <a:r>
              <a:rPr lang="en-US" dirty="0" smtClean="0"/>
              <a:t>frontal cortex </a:t>
            </a:r>
            <a:r>
              <a:rPr lang="en-US" dirty="0"/>
              <a:t>are relatively uninfluenced by intervening stimuli, that </a:t>
            </a:r>
            <a:r>
              <a:rPr lang="en-US" dirty="0" smtClean="0"/>
              <a:t>is, they </a:t>
            </a:r>
            <a:r>
              <a:rPr lang="en-US" dirty="0"/>
              <a:t>resist </a:t>
            </a:r>
            <a:r>
              <a:rPr lang="en-US" dirty="0" smtClean="0"/>
              <a:t>masking.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7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55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Selective </a:t>
            </a:r>
            <a:r>
              <a:rPr lang="en-US" dirty="0"/>
              <a:t>attention and working memory are essential in </a:t>
            </a:r>
            <a:r>
              <a:rPr lang="en-US" dirty="0" smtClean="0"/>
              <a:t>daily life</a:t>
            </a:r>
            <a:r>
              <a:rPr lang="en-US" dirty="0"/>
              <a:t>. While attention serves to select relevant </a:t>
            </a:r>
            <a:r>
              <a:rPr lang="en-US" dirty="0" smtClean="0"/>
              <a:t>stimuli, working </a:t>
            </a:r>
            <a:r>
              <a:rPr lang="en-US" dirty="0"/>
              <a:t>memory retains the information when the </a:t>
            </a:r>
            <a:r>
              <a:rPr lang="en-US" dirty="0" smtClean="0"/>
              <a:t>stimulus has </a:t>
            </a:r>
            <a:r>
              <a:rPr lang="en-US" dirty="0"/>
              <a:t>disappeared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generally believed that visual memories consist of a number of phases that differ in their stability.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Phase -&gt; Iconic Memory: High Capacity Snapshot; Fragile (100ms); Decaying activity that follows the response elicited by the stimulus in low-level areas of visual cortex.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Phase -&gt; Visual Working Memory: Small Capacity Store; Robust (Several Seconds); </a:t>
            </a:r>
            <a:r>
              <a:rPr lang="en-US" dirty="0"/>
              <a:t>O</a:t>
            </a:r>
            <a:r>
              <a:rPr lang="en-US" dirty="0" smtClean="0"/>
              <a:t>ccurs in higher areas of the visual, parietal, and frontal cortex where neurons exhibit persistent firing, even after the stimulus has disappeared.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93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9097"/>
            <a:ext cx="10515600" cy="2658700"/>
          </a:xfrm>
        </p:spPr>
        <p:txBody>
          <a:bodyPr/>
          <a:lstStyle/>
          <a:p>
            <a:r>
              <a:rPr lang="en-US" dirty="0" smtClean="0"/>
              <a:t>Our findings </a:t>
            </a:r>
            <a:r>
              <a:rPr lang="en-US" dirty="0"/>
              <a:t>thereby support the notion that attention and </a:t>
            </a:r>
            <a:r>
              <a:rPr lang="en-US" dirty="0" smtClean="0"/>
              <a:t>working memory </a:t>
            </a:r>
            <a:r>
              <a:rPr lang="en-US" dirty="0"/>
              <a:t>modulate spiking activity in early visual areas </a:t>
            </a:r>
            <a:r>
              <a:rPr lang="en-US" dirty="0" smtClean="0"/>
              <a:t>through feedback </a:t>
            </a:r>
            <a:r>
              <a:rPr lang="en-US" dirty="0"/>
              <a:t>input, although causal experiments would be required </a:t>
            </a:r>
            <a:r>
              <a:rPr lang="en-US" dirty="0" smtClean="0"/>
              <a:t>to provide </a:t>
            </a:r>
            <a:r>
              <a:rPr lang="en-US" dirty="0"/>
              <a:t>conclusive evidence.</a:t>
            </a:r>
          </a:p>
        </p:txBody>
      </p:sp>
    </p:spTree>
    <p:extLst>
      <p:ext uri="{BB962C8B-B14F-4D97-AF65-F5344CB8AC3E}">
        <p14:creationId xmlns:p14="http://schemas.microsoft.com/office/powerpoint/2010/main" val="340575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role of low level areas in maintenance of relevant visual information is under debate. Some fMRI studies suggest that low level visual areas are involved in working memory. </a:t>
            </a:r>
          </a:p>
          <a:p>
            <a:r>
              <a:rPr lang="en-US" dirty="0" smtClean="0"/>
              <a:t>It is unknown if V1 neurons exhibit persistent activity when there is no stimulus in the receptive field (RF), and how feedback from higher visual areas is involved in the process.</a:t>
            </a:r>
          </a:p>
          <a:p>
            <a:r>
              <a:rPr lang="en-US" dirty="0" smtClean="0"/>
              <a:t>The purpose of the experiment is to fill in the above mentioned knowledge gap.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7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9" y="106698"/>
            <a:ext cx="10515600" cy="1105988"/>
          </a:xfrm>
        </p:spPr>
        <p:txBody>
          <a:bodyPr/>
          <a:lstStyle/>
          <a:p>
            <a:r>
              <a:rPr lang="en-US" dirty="0" smtClean="0"/>
              <a:t>Setup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83" y="1124096"/>
            <a:ext cx="10515600" cy="2550386"/>
          </a:xfrm>
        </p:spPr>
        <p:txBody>
          <a:bodyPr/>
          <a:lstStyle/>
          <a:p>
            <a:r>
              <a:rPr lang="en-US" dirty="0" smtClean="0"/>
              <a:t>Trained monkeys to perform curve tracing task, which requires and analysis of the location and orientation of multiple contour elements that are represented at a high resolution in the lower areas of the visual cortex. The monkey’s task was to determine the green circle that connected to the fixation point by a target curve, and to make an eye movement [saccade] to this circle after delay.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108" y="3364774"/>
            <a:ext cx="2118554" cy="1877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2161" y="3674482"/>
            <a:ext cx="661857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 laminar electrode was used to record the activity of neurons in the different layers of V1.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42" y="4619897"/>
            <a:ext cx="4936120" cy="21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0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09" y="365125"/>
            <a:ext cx="10515600" cy="1325563"/>
          </a:xfrm>
        </p:spPr>
        <p:txBody>
          <a:bodyPr/>
          <a:lstStyle/>
          <a:p>
            <a:r>
              <a:rPr lang="en-US" dirty="0" smtClean="0"/>
              <a:t>Setup Overview Continued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3" y="2544128"/>
            <a:ext cx="5534797" cy="26768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92" y="2529838"/>
            <a:ext cx="6516009" cy="27054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2181" y="5487190"/>
            <a:ext cx="4772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Stimulus is presented for complete duration of the trial.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676060" y="5487190"/>
            <a:ext cx="605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Stimulus is briefly presented.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46909" y="1563627"/>
            <a:ext cx="963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Two types of tasks: attention &amp; working memory.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143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Can monkeys trace briefly presented curves? If so, do V1 neurons exhibit persistent activity that depends on the relevance of previously presented contour elements?</a:t>
            </a:r>
          </a:p>
          <a:p>
            <a:r>
              <a:rPr lang="en-US" dirty="0" smtClean="0"/>
              <a:t>2) Compare the putative V1 memory signal to the additional response modulation when the curves remain visible.</a:t>
            </a:r>
          </a:p>
          <a:p>
            <a:r>
              <a:rPr lang="en-US" dirty="0" smtClean="0"/>
              <a:t>3) Measure the influence of visual mask on activity in area V1 because masking interferes with the more fragile iconic memory, but not working memory. </a:t>
            </a:r>
          </a:p>
          <a:p>
            <a:r>
              <a:rPr lang="en-US" dirty="0" smtClean="0"/>
              <a:t>4) Compare the different V1 layers, which might contribute differentially to attention and working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1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88"/>
            <a:ext cx="10515600" cy="18462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Results: </a:t>
            </a:r>
            <a:r>
              <a:rPr lang="en-US" dirty="0" smtClean="0"/>
              <a:t>Layer Specific Activity in V1 during the curve tracing task.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5589"/>
            <a:ext cx="5588726" cy="50683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Recorded </a:t>
            </a:r>
            <a:r>
              <a:rPr lang="en-US" dirty="0"/>
              <a:t>multi-unit activity (MUA) and local field </a:t>
            </a:r>
            <a:r>
              <a:rPr lang="en-US" dirty="0" smtClean="0"/>
              <a:t>potentials (LFPs</a:t>
            </a:r>
            <a:r>
              <a:rPr lang="en-US" dirty="0"/>
              <a:t>) in the different layers of monkey </a:t>
            </a:r>
            <a:r>
              <a:rPr lang="en-US" dirty="0" smtClean="0"/>
              <a:t>V1. Also </a:t>
            </a:r>
            <a:r>
              <a:rPr lang="en-US" dirty="0"/>
              <a:t>computed </a:t>
            </a:r>
            <a:r>
              <a:rPr lang="en-US" dirty="0" smtClean="0"/>
              <a:t>the current-source </a:t>
            </a:r>
            <a:r>
              <a:rPr lang="en-US" dirty="0"/>
              <a:t>density (CSD) profile to determine the </a:t>
            </a:r>
            <a:r>
              <a:rPr lang="en-US" dirty="0" smtClean="0"/>
              <a:t>putative location </a:t>
            </a:r>
            <a:r>
              <a:rPr lang="en-US" dirty="0"/>
              <a:t>of synaptic inputs.</a:t>
            </a:r>
            <a:endParaRPr lang="en-US" dirty="0" smtClean="0"/>
          </a:p>
          <a:p>
            <a:r>
              <a:rPr lang="en-US" dirty="0"/>
              <a:t>Used a total of 8 stimuli configurations (conditions). Each </a:t>
            </a:r>
            <a:r>
              <a:rPr lang="en-US" dirty="0" smtClean="0"/>
              <a:t>condition was </a:t>
            </a:r>
            <a:r>
              <a:rPr lang="en-US" dirty="0"/>
              <a:t>presented as an attention and a working memory task</a:t>
            </a:r>
            <a:r>
              <a:rPr lang="en-US" dirty="0" smtClean="0"/>
              <a:t>. Performed in blocks of 100 trials per condition.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46" y="2359752"/>
            <a:ext cx="5119960" cy="355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5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Continued: Layer Specific Activity in V1 during the curve tracing task (Attention)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76703" cy="476676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High Accuracy: 97% for monkey R &amp; 94% for monkey E</a:t>
            </a:r>
          </a:p>
          <a:p>
            <a:r>
              <a:rPr lang="en-US" sz="2400" dirty="0"/>
              <a:t>The appearance of a contour segment </a:t>
            </a:r>
            <a:r>
              <a:rPr lang="en-US" sz="2400" dirty="0" smtClean="0"/>
              <a:t>in the </a:t>
            </a:r>
            <a:r>
              <a:rPr lang="en-US" sz="2400" dirty="0"/>
              <a:t>RF elicited a feedforward MUA response in the different </a:t>
            </a:r>
            <a:r>
              <a:rPr lang="en-US" sz="2400" dirty="0" smtClean="0"/>
              <a:t>V1 layers</a:t>
            </a:r>
            <a:r>
              <a:rPr lang="en-US" sz="2400" dirty="0"/>
              <a:t>, starting in layers 4C and 6 and then spreading into </a:t>
            </a:r>
            <a:r>
              <a:rPr lang="en-US" sz="2400" dirty="0" smtClean="0"/>
              <a:t>the superficial </a:t>
            </a:r>
            <a:r>
              <a:rPr lang="en-US" sz="2400" dirty="0"/>
              <a:t>and deep </a:t>
            </a:r>
            <a:r>
              <a:rPr lang="en-US" sz="2400" dirty="0" smtClean="0"/>
              <a:t>layers</a:t>
            </a:r>
          </a:p>
          <a:p>
            <a:r>
              <a:rPr lang="en-US" sz="2400" dirty="0"/>
              <a:t>This laminar pattern is </a:t>
            </a:r>
            <a:r>
              <a:rPr lang="en-US" sz="2400" dirty="0" smtClean="0"/>
              <a:t>consistent with </a:t>
            </a:r>
            <a:r>
              <a:rPr lang="en-US" sz="2400" dirty="0"/>
              <a:t>the projection from the lateral geniculate nucleus (LGN) </a:t>
            </a:r>
            <a:r>
              <a:rPr lang="en-US" sz="2400" dirty="0" smtClean="0"/>
              <a:t>to layer 4C which</a:t>
            </a:r>
            <a:r>
              <a:rPr lang="en-US" sz="2400" dirty="0"/>
              <a:t>, in turn, targets the superficial and </a:t>
            </a:r>
            <a:r>
              <a:rPr lang="en-US" sz="2400" dirty="0" smtClean="0"/>
              <a:t>deep layers, </a:t>
            </a:r>
            <a:r>
              <a:rPr lang="en-US" sz="2400" dirty="0"/>
              <a:t>although the later CSD profile presumably also </a:t>
            </a:r>
            <a:r>
              <a:rPr lang="en-US" sz="2400" dirty="0" smtClean="0"/>
              <a:t>includes contributions </a:t>
            </a:r>
            <a:r>
              <a:rPr lang="en-US" sz="2400" dirty="0"/>
              <a:t>from horizontal and feedback </a:t>
            </a:r>
            <a:r>
              <a:rPr lang="en-US" sz="2400" dirty="0" smtClean="0"/>
              <a:t>connections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751" y="2102462"/>
            <a:ext cx="4428404" cy="415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9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Continued: Layer Specific Activity in V1 during the curve tracing task (Attention)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63" y="2456104"/>
            <a:ext cx="5930537" cy="2754119"/>
          </a:xfrm>
        </p:spPr>
      </p:pic>
      <p:sp>
        <p:nvSpPr>
          <p:cNvPr id="7" name="TextBox 6"/>
          <p:cNvSpPr txBox="1"/>
          <p:nvPr/>
        </p:nvSpPr>
        <p:spPr>
          <a:xfrm>
            <a:off x="838200" y="1690688"/>
            <a:ext cx="55038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Accordingly, the initial MUA response did </a:t>
            </a:r>
            <a:r>
              <a:rPr lang="en-US" sz="2400" dirty="0" smtClean="0"/>
              <a:t>not distinguish </a:t>
            </a:r>
            <a:r>
              <a:rPr lang="en-US" sz="2400" dirty="0"/>
              <a:t>between the target and distractor curve (Fig. </a:t>
            </a:r>
            <a:r>
              <a:rPr lang="en-US" sz="2400" dirty="0" smtClean="0"/>
              <a:t>b). However</a:t>
            </a:r>
            <a:r>
              <a:rPr lang="en-US" sz="2400" dirty="0"/>
              <a:t>, after a delay </a:t>
            </a:r>
            <a:r>
              <a:rPr lang="en-US" sz="2400" dirty="0" smtClean="0"/>
              <a:t>the representation </a:t>
            </a:r>
            <a:r>
              <a:rPr lang="en-US" sz="2400" dirty="0"/>
              <a:t>of the target curve </a:t>
            </a:r>
            <a:r>
              <a:rPr lang="en-US" sz="2400" dirty="0" smtClean="0"/>
              <a:t>was enhanced </a:t>
            </a:r>
            <a:r>
              <a:rPr lang="en-US" sz="2400" dirty="0"/>
              <a:t>over the representation of the </a:t>
            </a:r>
            <a:r>
              <a:rPr lang="en-US" sz="2400" dirty="0" smtClean="0"/>
              <a:t>distractor.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reliability of the attentional modulation </a:t>
            </a:r>
            <a:r>
              <a:rPr lang="en-US" sz="2400" dirty="0" smtClean="0"/>
              <a:t>in V1 </a:t>
            </a:r>
            <a:r>
              <a:rPr lang="en-US" sz="2400" dirty="0"/>
              <a:t>was high as it occurred in every penetration (Fig. </a:t>
            </a:r>
            <a:r>
              <a:rPr lang="en-US" sz="2400" dirty="0" smtClean="0"/>
              <a:t>c).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target or distractor </a:t>
            </a:r>
            <a:r>
              <a:rPr lang="en-US" sz="2400" dirty="0" smtClean="0"/>
              <a:t>curve next </a:t>
            </a:r>
            <a:r>
              <a:rPr lang="en-US" sz="2400" dirty="0"/>
              <a:t>to the RF elicited only a weak, </a:t>
            </a:r>
            <a:r>
              <a:rPr lang="en-US" sz="2400" dirty="0" smtClean="0"/>
              <a:t>response </a:t>
            </a:r>
            <a:r>
              <a:rPr lang="en-US" sz="2400" dirty="0"/>
              <a:t>(Fig. b</a:t>
            </a:r>
            <a:r>
              <a:rPr lang="en-US" sz="2400" dirty="0" smtClean="0"/>
              <a:t>) </a:t>
            </a:r>
            <a:r>
              <a:rPr lang="en-US" sz="2400" dirty="0"/>
              <a:t>that did not discriminate between target </a:t>
            </a:r>
            <a:r>
              <a:rPr lang="en-US" sz="2400" dirty="0" smtClean="0"/>
              <a:t>and distractor.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379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1771</Words>
  <Application>Microsoft Office PowerPoint</Application>
  <PresentationFormat>Widescreen</PresentationFormat>
  <Paragraphs>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Layer-specificity in the effects of attention and working memory on activity in primary visual cortex</vt:lpstr>
      <vt:lpstr>Introduction</vt:lpstr>
      <vt:lpstr>Introduction Continued</vt:lpstr>
      <vt:lpstr>Setup Overview</vt:lpstr>
      <vt:lpstr>Setup Overview Continued</vt:lpstr>
      <vt:lpstr>Questions &amp; Goals</vt:lpstr>
      <vt:lpstr>Results: Layer Specific Activity in V1 during the curve tracing task. </vt:lpstr>
      <vt:lpstr>Results Continued: Layer Specific Activity in V1 during the curve tracing task (Attention)</vt:lpstr>
      <vt:lpstr>Results Continued: Layer Specific Activity in V1 during the curve tracing task (Attention)</vt:lpstr>
      <vt:lpstr>Results Continued: Layer Specific Activity in V1 during the curve tracing task (Memory)</vt:lpstr>
      <vt:lpstr>Results Continued: Layer Specific Activity in V1 during the curve tracing task (Memory)</vt:lpstr>
      <vt:lpstr>Results Continued: Layer Specific Activity in V1 during the curve tracing task (MUA)</vt:lpstr>
      <vt:lpstr>Results Continued: Layer Specific Activity in V1 during the curve tracing task (CSD)</vt:lpstr>
      <vt:lpstr>Dissociating the memory trace from the saccade plan</vt:lpstr>
      <vt:lpstr>The influence of masking on persistent activity in V1</vt:lpstr>
      <vt:lpstr>Working memory for curves has a limited capacity</vt:lpstr>
      <vt:lpstr>Discussion</vt:lpstr>
      <vt:lpstr>Discussion Continued</vt:lpstr>
      <vt:lpstr>Discussion Continued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Layer-specificity in the effects of attention and working memory on activity in primary visual cortex</dc:title>
  <dc:creator>staslist</dc:creator>
  <cp:lastModifiedBy>staslist</cp:lastModifiedBy>
  <cp:revision>31</cp:revision>
  <dcterms:created xsi:type="dcterms:W3CDTF">2017-01-19T05:16:31Z</dcterms:created>
  <dcterms:modified xsi:type="dcterms:W3CDTF">2017-01-19T10:06:56Z</dcterms:modified>
</cp:coreProperties>
</file>