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17-Jan-21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201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17-Jan-21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13271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17-Jan-21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66370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17-Jan-21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51112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17-Jan-21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42057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17-Jan-21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5959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17-Jan-21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1870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17-Jan-21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4046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17-Jan-21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71146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17-Jan-21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42301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17-Jan-21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258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17-Jan-21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01409256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3">
            <a:extLst>
              <a:ext uri="{FF2B5EF4-FFF2-40B4-BE49-F238E27FC236}">
                <a16:creationId xmlns:a16="http://schemas.microsoft.com/office/drawing/2014/main" id="{AAB6E3AF-5800-468A-A045-5366587F7F40}"/>
              </a:ext>
            </a:extLst>
          </p:cNvPr>
          <p:cNvPicPr>
            <a:picLocks noChangeAspect="1"/>
          </p:cNvPicPr>
          <p:nvPr/>
        </p:nvPicPr>
        <p:blipFill rotWithShape="1">
          <a:blip r:embed="rId2">
            <a:alphaModFix amt="60000"/>
          </a:blip>
          <a:srcRect t="1297" r="-1" b="14428"/>
          <a:stretch/>
        </p:blipFill>
        <p:spPr>
          <a:xfrm>
            <a:off x="20" y="10"/>
            <a:ext cx="12188932" cy="6856614"/>
          </a:xfrm>
          <a:prstGeom prst="rect">
            <a:avLst/>
          </a:prstGeom>
        </p:spPr>
      </p:pic>
      <p:grpSp>
        <p:nvGrpSpPr>
          <p:cNvPr id="41"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42" name="Freeform: Shape 41">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30ED2322-2273-40FE-A5DD-297B92383666}"/>
              </a:ext>
            </a:extLst>
          </p:cNvPr>
          <p:cNvSpPr>
            <a:spLocks noGrp="1"/>
          </p:cNvSpPr>
          <p:nvPr>
            <p:ph type="ctrTitle"/>
          </p:nvPr>
        </p:nvSpPr>
        <p:spPr>
          <a:xfrm>
            <a:off x="1198181" y="726066"/>
            <a:ext cx="4795282" cy="5018227"/>
          </a:xfrm>
        </p:spPr>
        <p:txBody>
          <a:bodyPr vert="horz" lIns="91440" tIns="45720" rIns="91440" bIns="45720" rtlCol="0" anchor="ctr">
            <a:normAutofit/>
          </a:bodyPr>
          <a:lstStyle/>
          <a:p>
            <a:pPr algn="l"/>
            <a:r>
              <a:rPr lang="en-US" sz="4400" kern="1200">
                <a:solidFill>
                  <a:srgbClr val="FFFFFF"/>
                </a:solidFill>
                <a:latin typeface="+mj-lt"/>
                <a:ea typeface="+mj-ea"/>
                <a:cs typeface="+mj-cs"/>
              </a:rPr>
              <a:t>Student Housing</a:t>
            </a:r>
          </a:p>
        </p:txBody>
      </p:sp>
      <p:grpSp>
        <p:nvGrpSpPr>
          <p:cNvPr id="50"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1"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3" name="Freeform: Shape 52">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2" name="Freeform: Shape 51">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title 2">
            <a:extLst>
              <a:ext uri="{FF2B5EF4-FFF2-40B4-BE49-F238E27FC236}">
                <a16:creationId xmlns:a16="http://schemas.microsoft.com/office/drawing/2014/main" id="{1D58E882-D0B5-4750-BF58-E91BAE47845D}"/>
              </a:ext>
            </a:extLst>
          </p:cNvPr>
          <p:cNvSpPr>
            <a:spLocks noGrp="1"/>
          </p:cNvSpPr>
          <p:nvPr>
            <p:ph type="subTitle" idx="1"/>
          </p:nvPr>
        </p:nvSpPr>
        <p:spPr>
          <a:xfrm>
            <a:off x="6195372" y="726538"/>
            <a:ext cx="4977905" cy="5017076"/>
          </a:xfrm>
        </p:spPr>
        <p:txBody>
          <a:bodyPr vert="horz" lIns="91440" tIns="45720" rIns="91440" bIns="45720" rtlCol="0" anchor="ctr">
            <a:normAutofit/>
          </a:bodyPr>
          <a:lstStyle/>
          <a:p>
            <a:pPr indent="-228600" algn="l">
              <a:buFont typeface="Avenir Next LT Pro" panose="020B0504020202020204" pitchFamily="34" charset="0"/>
              <a:buChar char="+"/>
            </a:pPr>
            <a:r>
              <a:rPr lang="en-US" sz="1800" dirty="0">
                <a:solidFill>
                  <a:srgbClr val="FFFFFF"/>
                </a:solidFill>
              </a:rPr>
              <a:t>By </a:t>
            </a:r>
          </a:p>
          <a:p>
            <a:pPr indent="-228600" algn="l">
              <a:buFont typeface="Avenir Next LT Pro" panose="020B0504020202020204" pitchFamily="34" charset="0"/>
              <a:buChar char="+"/>
            </a:pPr>
            <a:r>
              <a:rPr lang="en-US" sz="1800" dirty="0" err="1">
                <a:solidFill>
                  <a:srgbClr val="FFFFFF"/>
                </a:solidFill>
                <a:effectLst/>
              </a:rPr>
              <a:t>Kristiyan</a:t>
            </a:r>
            <a:r>
              <a:rPr lang="en-US" sz="1800" dirty="0">
                <a:solidFill>
                  <a:srgbClr val="FFFFFF"/>
                </a:solidFill>
                <a:effectLst/>
              </a:rPr>
              <a:t> </a:t>
            </a:r>
            <a:r>
              <a:rPr lang="en-US" sz="1800" dirty="0" err="1">
                <a:solidFill>
                  <a:srgbClr val="FFFFFF"/>
                </a:solidFill>
                <a:effectLst/>
              </a:rPr>
              <a:t>Balev</a:t>
            </a:r>
            <a:r>
              <a:rPr lang="en-US" sz="1800" dirty="0">
                <a:solidFill>
                  <a:srgbClr val="FFFFFF"/>
                </a:solidFill>
                <a:effectLst/>
              </a:rPr>
              <a:t> (460703)</a:t>
            </a:r>
          </a:p>
          <a:p>
            <a:pPr indent="-228600" algn="l">
              <a:buFont typeface="Avenir Next LT Pro" panose="020B0504020202020204" pitchFamily="34" charset="0"/>
              <a:buChar char="+"/>
            </a:pPr>
            <a:r>
              <a:rPr lang="en-US" sz="1800" dirty="0">
                <a:solidFill>
                  <a:srgbClr val="FFFFFF"/>
                </a:solidFill>
                <a:effectLst/>
              </a:rPr>
              <a:t>Stanislav </a:t>
            </a:r>
            <a:r>
              <a:rPr lang="en-US" sz="1800" dirty="0" err="1">
                <a:solidFill>
                  <a:srgbClr val="FFFFFF"/>
                </a:solidFill>
                <a:effectLst/>
              </a:rPr>
              <a:t>Petkov</a:t>
            </a:r>
            <a:r>
              <a:rPr lang="en-US" sz="1800" dirty="0">
                <a:solidFill>
                  <a:srgbClr val="FFFFFF"/>
                </a:solidFill>
                <a:effectLst/>
              </a:rPr>
              <a:t> (4222024)</a:t>
            </a:r>
          </a:p>
          <a:p>
            <a:pPr indent="-228600" algn="l">
              <a:buFont typeface="Avenir Next LT Pro" panose="020B0504020202020204" pitchFamily="34" charset="0"/>
              <a:buChar char="+"/>
            </a:pPr>
            <a:r>
              <a:rPr lang="en-US" sz="1800" dirty="0">
                <a:solidFill>
                  <a:srgbClr val="FFFFFF"/>
                </a:solidFill>
                <a:effectLst/>
              </a:rPr>
              <a:t>Stefan </a:t>
            </a:r>
            <a:r>
              <a:rPr lang="en-US" sz="1800" dirty="0" err="1">
                <a:solidFill>
                  <a:srgbClr val="FFFFFF"/>
                </a:solidFill>
                <a:effectLst/>
              </a:rPr>
              <a:t>Pricopi</a:t>
            </a:r>
            <a:r>
              <a:rPr lang="en-US" sz="1800" dirty="0">
                <a:solidFill>
                  <a:srgbClr val="FFFFFF"/>
                </a:solidFill>
                <a:effectLst/>
              </a:rPr>
              <a:t> (4094611)</a:t>
            </a:r>
            <a:endParaRPr lang="en-US" sz="1800" dirty="0">
              <a:solidFill>
                <a:srgbClr val="FFFFFF"/>
              </a:solidFill>
            </a:endParaRPr>
          </a:p>
          <a:p>
            <a:pPr indent="-228600" algn="l">
              <a:buFont typeface="Avenir Next LT Pro" panose="020B0504020202020204" pitchFamily="34" charset="0"/>
              <a:buChar char="+"/>
            </a:pPr>
            <a:r>
              <a:rPr lang="en-US" sz="1800" dirty="0">
                <a:solidFill>
                  <a:srgbClr val="FFFFFF"/>
                </a:solidFill>
                <a:effectLst/>
              </a:rPr>
              <a:t>Stefan Popescu (4186354)</a:t>
            </a:r>
            <a:endParaRPr lang="en-US" sz="1800" dirty="0">
              <a:solidFill>
                <a:srgbClr val="FFFFFF"/>
              </a:solidFill>
            </a:endParaRPr>
          </a:p>
        </p:txBody>
      </p:sp>
    </p:spTree>
    <p:extLst>
      <p:ext uri="{BB962C8B-B14F-4D97-AF65-F5344CB8AC3E}">
        <p14:creationId xmlns:p14="http://schemas.microsoft.com/office/powerpoint/2010/main" val="767653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D4CCD4-DBA9-462F-9510-FEA1A9790E3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3875" y="1356118"/>
            <a:ext cx="6324600" cy="3025337"/>
          </a:xfrm>
          <a:prstGeom prst="rect">
            <a:avLst/>
          </a:prstGeom>
        </p:spPr>
      </p:pic>
      <p:sp>
        <p:nvSpPr>
          <p:cNvPr id="4" name="TextBox 3">
            <a:extLst>
              <a:ext uri="{FF2B5EF4-FFF2-40B4-BE49-F238E27FC236}">
                <a16:creationId xmlns:a16="http://schemas.microsoft.com/office/drawing/2014/main" id="{D2C90E1E-2B13-4463-A248-94ADA17CF273}"/>
              </a:ext>
            </a:extLst>
          </p:cNvPr>
          <p:cNvSpPr txBox="1"/>
          <p:nvPr/>
        </p:nvSpPr>
        <p:spPr>
          <a:xfrm>
            <a:off x="523875" y="766763"/>
            <a:ext cx="4705350" cy="369332"/>
          </a:xfrm>
          <a:prstGeom prst="rect">
            <a:avLst/>
          </a:prstGeom>
          <a:noFill/>
        </p:spPr>
        <p:txBody>
          <a:bodyPr wrap="square" rtlCol="0">
            <a:spAutoFit/>
          </a:bodyPr>
          <a:lstStyle/>
          <a:p>
            <a:r>
              <a:rPr lang="en-US" dirty="0"/>
              <a:t>- Rules tab</a:t>
            </a:r>
          </a:p>
        </p:txBody>
      </p:sp>
      <p:sp>
        <p:nvSpPr>
          <p:cNvPr id="5" name="TextBox 4">
            <a:extLst>
              <a:ext uri="{FF2B5EF4-FFF2-40B4-BE49-F238E27FC236}">
                <a16:creationId xmlns:a16="http://schemas.microsoft.com/office/drawing/2014/main" id="{A6F86128-AE43-4EDF-86A7-59AF88713CB2}"/>
              </a:ext>
            </a:extLst>
          </p:cNvPr>
          <p:cNvSpPr txBox="1"/>
          <p:nvPr/>
        </p:nvSpPr>
        <p:spPr>
          <a:xfrm>
            <a:off x="538162" y="4668154"/>
            <a:ext cx="11115675" cy="646331"/>
          </a:xfrm>
          <a:prstGeom prst="rect">
            <a:avLst/>
          </a:prstGeom>
          <a:noFill/>
        </p:spPr>
        <p:txBody>
          <a:bodyPr wrap="square" rtlCol="0">
            <a:spAutoFit/>
          </a:bodyPr>
          <a:lstStyle/>
          <a:p>
            <a:r>
              <a:rPr lang="en-US" dirty="0"/>
              <a:t>	In the rules tab the student can see the rules made by the student housing and in addition to that he can suggest a rule, explaining the reason why he wants that specific rule.</a:t>
            </a:r>
          </a:p>
        </p:txBody>
      </p:sp>
    </p:spTree>
    <p:extLst>
      <p:ext uri="{BB962C8B-B14F-4D97-AF65-F5344CB8AC3E}">
        <p14:creationId xmlns:p14="http://schemas.microsoft.com/office/powerpoint/2010/main" val="771887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 name="Top left">
            <a:extLst>
              <a:ext uri="{FF2B5EF4-FFF2-40B4-BE49-F238E27FC236}">
                <a16:creationId xmlns:a16="http://schemas.microsoft.com/office/drawing/2014/main" id="{6B72B514-4AB8-43DF-84D4-951DBF368C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7" name="Freeform: Shape 16">
              <a:extLst>
                <a:ext uri="{FF2B5EF4-FFF2-40B4-BE49-F238E27FC236}">
                  <a16:creationId xmlns:a16="http://schemas.microsoft.com/office/drawing/2014/main" id="{C18CBCFF-BD6B-4455-9B70-EFE805CA2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Freeform: Shape 17">
              <a:extLst>
                <a:ext uri="{FF2B5EF4-FFF2-40B4-BE49-F238E27FC236}">
                  <a16:creationId xmlns:a16="http://schemas.microsoft.com/office/drawing/2014/main" id="{8C930A72-C529-4D5D-B460-A5A5375F9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792FE3B2-9E8F-4022-93E8-BAAD0D50B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5F85196A-D084-4219-B329-E5A7032CF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B8174307-CBF0-4926-99C3-3072804B3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63DDE618-1CD3-4BE5-8742-5D51BBF30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8D73DBA2-8AAA-4F85-81B5-99B96A471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A346AE2-9E14-4CFB-8DD3-0B1633621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476B53C1-B610-4468-B16D-206BB553939D}"/>
              </a:ext>
            </a:extLst>
          </p:cNvPr>
          <p:cNvSpPr>
            <a:spLocks noGrp="1"/>
          </p:cNvSpPr>
          <p:nvPr>
            <p:ph type="title"/>
          </p:nvPr>
        </p:nvSpPr>
        <p:spPr>
          <a:xfrm>
            <a:off x="1198182" y="559813"/>
            <a:ext cx="5605358" cy="1664573"/>
          </a:xfrm>
        </p:spPr>
        <p:txBody>
          <a:bodyPr>
            <a:normAutofit/>
          </a:bodyPr>
          <a:lstStyle/>
          <a:p>
            <a:r>
              <a:rPr lang="en-US" dirty="0"/>
              <a:t>Admin Form</a:t>
            </a:r>
          </a:p>
        </p:txBody>
      </p:sp>
      <p:sp>
        <p:nvSpPr>
          <p:cNvPr id="3" name="Content Placeholder 2">
            <a:extLst>
              <a:ext uri="{FF2B5EF4-FFF2-40B4-BE49-F238E27FC236}">
                <a16:creationId xmlns:a16="http://schemas.microsoft.com/office/drawing/2014/main" id="{60AFA871-B1AF-421F-ADCC-37904D4DCBE2}"/>
              </a:ext>
            </a:extLst>
          </p:cNvPr>
          <p:cNvSpPr>
            <a:spLocks noGrp="1"/>
          </p:cNvSpPr>
          <p:nvPr>
            <p:ph idx="1"/>
          </p:nvPr>
        </p:nvSpPr>
        <p:spPr>
          <a:xfrm>
            <a:off x="1185755" y="2384474"/>
            <a:ext cx="5604997" cy="3728613"/>
          </a:xfrm>
        </p:spPr>
        <p:txBody>
          <a:bodyPr>
            <a:normAutofit/>
          </a:bodyPr>
          <a:lstStyle/>
          <a:p>
            <a:pPr marL="457200" lvl="1" indent="0">
              <a:buNone/>
            </a:pPr>
            <a:r>
              <a:rPr lang="en-US" sz="1800"/>
              <a:t>	In the admin form the admin encounters 3 buttons to choose from depending on the problem he wishes to solve, either about Rules, Complaints or Tenants.</a:t>
            </a:r>
          </a:p>
          <a:p>
            <a:pPr marL="457200" lvl="1" indent="0">
              <a:buNone/>
            </a:pPr>
            <a:endParaRPr lang="en-US" sz="1800"/>
          </a:p>
        </p:txBody>
      </p:sp>
      <p:pic>
        <p:nvPicPr>
          <p:cNvPr id="7" name="Picture 6">
            <a:extLst>
              <a:ext uri="{FF2B5EF4-FFF2-40B4-BE49-F238E27FC236}">
                <a16:creationId xmlns:a16="http://schemas.microsoft.com/office/drawing/2014/main" id="{C69601D0-3B2B-45F3-996F-07828B6AFBE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11695" y="737472"/>
            <a:ext cx="3739330" cy="5377801"/>
          </a:xfrm>
          <a:prstGeom prst="rect">
            <a:avLst/>
          </a:prstGeom>
        </p:spPr>
      </p:pic>
      <p:grpSp>
        <p:nvGrpSpPr>
          <p:cNvPr id="26" name="Bottom Right">
            <a:extLst>
              <a:ext uri="{FF2B5EF4-FFF2-40B4-BE49-F238E27FC236}">
                <a16:creationId xmlns:a16="http://schemas.microsoft.com/office/drawing/2014/main" id="{DD2E06CA-048F-403F-AD47-B098C0A25D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7" name="Freeform: Shape 26">
              <a:extLst>
                <a:ext uri="{FF2B5EF4-FFF2-40B4-BE49-F238E27FC236}">
                  <a16:creationId xmlns:a16="http://schemas.microsoft.com/office/drawing/2014/main" id="{324E2410-B321-4174-8C27-7749F2A57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8" name="Graphic 157">
              <a:extLst>
                <a:ext uri="{FF2B5EF4-FFF2-40B4-BE49-F238E27FC236}">
                  <a16:creationId xmlns:a16="http://schemas.microsoft.com/office/drawing/2014/main" id="{EE03354E-6E8A-4926-8545-B6B873F1F27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0" name="Freeform: Shape 29">
                <a:extLst>
                  <a:ext uri="{FF2B5EF4-FFF2-40B4-BE49-F238E27FC236}">
                    <a16:creationId xmlns:a16="http://schemas.microsoft.com/office/drawing/2014/main" id="{5BBCAC88-02AA-4773-A48A-D144EA52E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C51D753-137C-455D-97D4-ACCB464D93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02ABCEE4-D638-4555-AC4A-7E190462F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2F383AB0-7670-4584-8F01-4324D54BB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4CD1567B-7D6D-497B-8CA8-14D96E010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3C4A9D-7E63-4D24-B697-23D58B316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315D2559-8BE6-439C-83F0-CE5BF53C9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9" name="Freeform: Shape 28">
              <a:extLst>
                <a:ext uri="{FF2B5EF4-FFF2-40B4-BE49-F238E27FC236}">
                  <a16:creationId xmlns:a16="http://schemas.microsoft.com/office/drawing/2014/main" id="{0A374A4F-696B-4911-BE1B-B180D09A1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251549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AA304D-3165-4DF3-83C3-6226C5CD36D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8150" y="1021112"/>
            <a:ext cx="5849528" cy="2513874"/>
          </a:xfrm>
          <a:prstGeom prst="rect">
            <a:avLst/>
          </a:prstGeom>
        </p:spPr>
      </p:pic>
      <p:sp>
        <p:nvSpPr>
          <p:cNvPr id="6" name="TextBox 5">
            <a:extLst>
              <a:ext uri="{FF2B5EF4-FFF2-40B4-BE49-F238E27FC236}">
                <a16:creationId xmlns:a16="http://schemas.microsoft.com/office/drawing/2014/main" id="{A6D4FA7D-FDEE-4C71-844A-864A629E5D47}"/>
              </a:ext>
            </a:extLst>
          </p:cNvPr>
          <p:cNvSpPr txBox="1"/>
          <p:nvPr/>
        </p:nvSpPr>
        <p:spPr>
          <a:xfrm>
            <a:off x="438150" y="552211"/>
            <a:ext cx="4171950" cy="369332"/>
          </a:xfrm>
          <a:prstGeom prst="rect">
            <a:avLst/>
          </a:prstGeom>
          <a:noFill/>
        </p:spPr>
        <p:txBody>
          <a:bodyPr wrap="square" rtlCol="0">
            <a:spAutoFit/>
          </a:bodyPr>
          <a:lstStyle/>
          <a:p>
            <a:r>
              <a:rPr lang="en-US" dirty="0"/>
              <a:t>- Rules tab</a:t>
            </a:r>
          </a:p>
        </p:txBody>
      </p:sp>
      <p:sp>
        <p:nvSpPr>
          <p:cNvPr id="7" name="TextBox 6">
            <a:extLst>
              <a:ext uri="{FF2B5EF4-FFF2-40B4-BE49-F238E27FC236}">
                <a16:creationId xmlns:a16="http://schemas.microsoft.com/office/drawing/2014/main" id="{3524B002-1D5E-400A-9403-3075E4C36AB9}"/>
              </a:ext>
            </a:extLst>
          </p:cNvPr>
          <p:cNvSpPr txBox="1"/>
          <p:nvPr/>
        </p:nvSpPr>
        <p:spPr>
          <a:xfrm>
            <a:off x="466725" y="3981450"/>
            <a:ext cx="11258550" cy="923330"/>
          </a:xfrm>
          <a:prstGeom prst="rect">
            <a:avLst/>
          </a:prstGeom>
          <a:noFill/>
        </p:spPr>
        <p:txBody>
          <a:bodyPr wrap="square" rtlCol="0">
            <a:spAutoFit/>
          </a:bodyPr>
          <a:lstStyle/>
          <a:p>
            <a:r>
              <a:rPr lang="en-US" dirty="0"/>
              <a:t>	In the rules tab the admin decides which of the suggested rules by the tenants get to be added to the official/accepted rules list.</a:t>
            </a:r>
          </a:p>
          <a:p>
            <a:r>
              <a:rPr lang="en-US" dirty="0"/>
              <a:t>	He’s also able to remove or change any of the rules the wishes to or even add his own rule.</a:t>
            </a:r>
          </a:p>
        </p:txBody>
      </p:sp>
    </p:spTree>
    <p:extLst>
      <p:ext uri="{BB962C8B-B14F-4D97-AF65-F5344CB8AC3E}">
        <p14:creationId xmlns:p14="http://schemas.microsoft.com/office/powerpoint/2010/main" val="1099566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4D588E-C8AD-4CD0-A0E6-39230A99AC5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77933" y="2273676"/>
            <a:ext cx="2511933" cy="3929893"/>
          </a:xfrm>
          <a:prstGeom prst="rect">
            <a:avLst/>
          </a:prstGeom>
        </p:spPr>
      </p:pic>
      <p:sp>
        <p:nvSpPr>
          <p:cNvPr id="4" name="TextBox 3">
            <a:extLst>
              <a:ext uri="{FF2B5EF4-FFF2-40B4-BE49-F238E27FC236}">
                <a16:creationId xmlns:a16="http://schemas.microsoft.com/office/drawing/2014/main" id="{6BAF5AC8-DF31-4150-9BD4-89D494BB4230}"/>
              </a:ext>
            </a:extLst>
          </p:cNvPr>
          <p:cNvSpPr txBox="1"/>
          <p:nvPr/>
        </p:nvSpPr>
        <p:spPr>
          <a:xfrm>
            <a:off x="400050" y="390525"/>
            <a:ext cx="3476625" cy="369332"/>
          </a:xfrm>
          <a:prstGeom prst="rect">
            <a:avLst/>
          </a:prstGeom>
          <a:noFill/>
        </p:spPr>
        <p:txBody>
          <a:bodyPr wrap="square" rtlCol="0">
            <a:spAutoFit/>
          </a:bodyPr>
          <a:lstStyle/>
          <a:p>
            <a:r>
              <a:rPr lang="en-US" dirty="0"/>
              <a:t>-Complaints tab</a:t>
            </a:r>
          </a:p>
        </p:txBody>
      </p:sp>
      <p:sp>
        <p:nvSpPr>
          <p:cNvPr id="5" name="TextBox 4">
            <a:extLst>
              <a:ext uri="{FF2B5EF4-FFF2-40B4-BE49-F238E27FC236}">
                <a16:creationId xmlns:a16="http://schemas.microsoft.com/office/drawing/2014/main" id="{B19D6F3E-61CF-47DB-9924-64AB16B8264B}"/>
              </a:ext>
            </a:extLst>
          </p:cNvPr>
          <p:cNvSpPr txBox="1"/>
          <p:nvPr/>
        </p:nvSpPr>
        <p:spPr>
          <a:xfrm>
            <a:off x="3429000" y="942975"/>
            <a:ext cx="8267700" cy="646331"/>
          </a:xfrm>
          <a:prstGeom prst="rect">
            <a:avLst/>
          </a:prstGeom>
          <a:noFill/>
        </p:spPr>
        <p:txBody>
          <a:bodyPr wrap="square" rtlCol="0">
            <a:spAutoFit/>
          </a:bodyPr>
          <a:lstStyle/>
          <a:p>
            <a:r>
              <a:rPr lang="en-US" dirty="0"/>
              <a:t>	In the complains tab the admin can see the complains made by the tenants</a:t>
            </a:r>
          </a:p>
        </p:txBody>
      </p:sp>
    </p:spTree>
    <p:extLst>
      <p:ext uri="{BB962C8B-B14F-4D97-AF65-F5344CB8AC3E}">
        <p14:creationId xmlns:p14="http://schemas.microsoft.com/office/powerpoint/2010/main" val="834388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12B1A1-D321-4FE3-8FE0-1CCC2358CC3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1975" y="1122471"/>
            <a:ext cx="3876675" cy="4346728"/>
          </a:xfrm>
          <a:prstGeom prst="rect">
            <a:avLst/>
          </a:prstGeom>
        </p:spPr>
      </p:pic>
      <p:sp>
        <p:nvSpPr>
          <p:cNvPr id="4" name="TextBox 3">
            <a:extLst>
              <a:ext uri="{FF2B5EF4-FFF2-40B4-BE49-F238E27FC236}">
                <a16:creationId xmlns:a16="http://schemas.microsoft.com/office/drawing/2014/main" id="{7CFD55FB-A89C-4E55-A403-79A5F012CC74}"/>
              </a:ext>
            </a:extLst>
          </p:cNvPr>
          <p:cNvSpPr txBox="1"/>
          <p:nvPr/>
        </p:nvSpPr>
        <p:spPr>
          <a:xfrm>
            <a:off x="561975" y="476250"/>
            <a:ext cx="4114800" cy="369332"/>
          </a:xfrm>
          <a:prstGeom prst="rect">
            <a:avLst/>
          </a:prstGeom>
          <a:noFill/>
        </p:spPr>
        <p:txBody>
          <a:bodyPr wrap="square" rtlCol="0">
            <a:spAutoFit/>
          </a:bodyPr>
          <a:lstStyle/>
          <a:p>
            <a:r>
              <a:rPr lang="en-US" dirty="0"/>
              <a:t>- Tenants tab</a:t>
            </a:r>
          </a:p>
        </p:txBody>
      </p:sp>
      <p:sp>
        <p:nvSpPr>
          <p:cNvPr id="5" name="TextBox 4">
            <a:extLst>
              <a:ext uri="{FF2B5EF4-FFF2-40B4-BE49-F238E27FC236}">
                <a16:creationId xmlns:a16="http://schemas.microsoft.com/office/drawing/2014/main" id="{F7F36920-0825-4A6E-AFE3-7D77E5D3B396}"/>
              </a:ext>
            </a:extLst>
          </p:cNvPr>
          <p:cNvSpPr txBox="1"/>
          <p:nvPr/>
        </p:nvSpPr>
        <p:spPr>
          <a:xfrm>
            <a:off x="5162550" y="943160"/>
            <a:ext cx="5848350" cy="2031325"/>
          </a:xfrm>
          <a:prstGeom prst="rect">
            <a:avLst/>
          </a:prstGeom>
          <a:noFill/>
        </p:spPr>
        <p:txBody>
          <a:bodyPr wrap="square" rtlCol="0">
            <a:spAutoFit/>
          </a:bodyPr>
          <a:lstStyle/>
          <a:p>
            <a:r>
              <a:rPr lang="en-US" dirty="0"/>
              <a:t>	In the tenants tab the admin can see the existent students, to create new student accounts and delete them, when a tenant is kicked out of the house or his contract expired.</a:t>
            </a:r>
          </a:p>
          <a:p>
            <a:r>
              <a:rPr lang="en-US" dirty="0"/>
              <a:t>	By clicking the “Get All Data” button the admin can see all the login credentials of the tenants that have been registered.</a:t>
            </a:r>
          </a:p>
        </p:txBody>
      </p:sp>
    </p:spTree>
    <p:extLst>
      <p:ext uri="{BB962C8B-B14F-4D97-AF65-F5344CB8AC3E}">
        <p14:creationId xmlns:p14="http://schemas.microsoft.com/office/powerpoint/2010/main" val="2949389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Shape&#10;&#10;Description automatically generated">
            <a:extLst>
              <a:ext uri="{FF2B5EF4-FFF2-40B4-BE49-F238E27FC236}">
                <a16:creationId xmlns:a16="http://schemas.microsoft.com/office/drawing/2014/main" id="{2D73E280-7B87-4D6E-8499-A4FBF5D17735}"/>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t="21566" r="-1" b="22181"/>
          <a:stretch/>
        </p:blipFill>
        <p:spPr>
          <a:xfrm>
            <a:off x="-10255" y="-2164"/>
            <a:ext cx="12188932" cy="6856614"/>
          </a:xfrm>
          <a:prstGeom prst="rect">
            <a:avLst/>
          </a:prstGeom>
        </p:spPr>
      </p:pic>
      <p:sp>
        <p:nvSpPr>
          <p:cNvPr id="39" name="Rectangle 38">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003E623-90BD-4054-B31B-12653A5D5D10}"/>
              </a:ext>
            </a:extLst>
          </p:cNvPr>
          <p:cNvSpPr txBox="1"/>
          <p:nvPr/>
        </p:nvSpPr>
        <p:spPr>
          <a:xfrm>
            <a:off x="3072795" y="1023145"/>
            <a:ext cx="6022832" cy="112877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800" kern="1200" dirty="0">
                <a:latin typeface="+mj-lt"/>
                <a:ea typeface="+mj-ea"/>
                <a:cs typeface="+mj-cs"/>
              </a:rPr>
              <a:t>THANK YOU FOR YOUR TIME!</a:t>
            </a:r>
          </a:p>
          <a:p>
            <a:pPr algn="ctr">
              <a:lnSpc>
                <a:spcPct val="90000"/>
              </a:lnSpc>
              <a:spcBef>
                <a:spcPct val="0"/>
              </a:spcBef>
              <a:spcAft>
                <a:spcPts val="600"/>
              </a:spcAft>
            </a:pPr>
            <a:r>
              <a:rPr lang="en-US" sz="2800" kern="1200" dirty="0">
                <a:latin typeface="+mj-lt"/>
                <a:ea typeface="+mj-ea"/>
                <a:cs typeface="+mj-cs"/>
              </a:rPr>
              <a:t>Have a nice day! &lt;3</a:t>
            </a:r>
          </a:p>
        </p:txBody>
      </p:sp>
      <p:grpSp>
        <p:nvGrpSpPr>
          <p:cNvPr id="41"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42" name="Freeform: Shape 41">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50"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1"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3" name="Freeform: Shape 52">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2" name="Freeform: Shape 51">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9578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9527A-7F82-489E-927D-6795DC89F6D8}"/>
              </a:ext>
            </a:extLst>
          </p:cNvPr>
          <p:cNvSpPr>
            <a:spLocks noGrp="1"/>
          </p:cNvSpPr>
          <p:nvPr>
            <p:ph type="title"/>
          </p:nvPr>
        </p:nvSpPr>
        <p:spPr/>
        <p:txBody>
          <a:bodyPr/>
          <a:lstStyle/>
          <a:p>
            <a:r>
              <a:rPr lang="en-US" dirty="0"/>
              <a:t>Introduction/Background</a:t>
            </a:r>
          </a:p>
        </p:txBody>
      </p:sp>
      <p:sp>
        <p:nvSpPr>
          <p:cNvPr id="3" name="Content Placeholder 2">
            <a:extLst>
              <a:ext uri="{FF2B5EF4-FFF2-40B4-BE49-F238E27FC236}">
                <a16:creationId xmlns:a16="http://schemas.microsoft.com/office/drawing/2014/main" id="{B89CF11E-CC7D-4B0F-95CE-EE2EC536BC7F}"/>
              </a:ext>
            </a:extLst>
          </p:cNvPr>
          <p:cNvSpPr>
            <a:spLocks noGrp="1"/>
          </p:cNvSpPr>
          <p:nvPr>
            <p:ph idx="1"/>
          </p:nvPr>
        </p:nvSpPr>
        <p:spPr/>
        <p:txBody>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Student Housing BV are a student housing company that are renting out rooms with shared facilities for students during their studies in the Netherlands. It appears though, that the many of the tenants in the company’s housing facilities are unsatisfied and annoyed with each other, that’s why the company has tasked us with creating and developing an application that can solve the issues that the students are having to deal with, such as unannounced parties, not cleaning the garbage on time, etc.</a:t>
            </a:r>
            <a:endParaRPr lang="en-US" dirty="0"/>
          </a:p>
        </p:txBody>
      </p:sp>
    </p:spTree>
    <p:extLst>
      <p:ext uri="{BB962C8B-B14F-4D97-AF65-F5344CB8AC3E}">
        <p14:creationId xmlns:p14="http://schemas.microsoft.com/office/powerpoint/2010/main" val="3407938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A8925-5AA8-4AE1-90F5-44AE3BAFEBD6}"/>
              </a:ext>
            </a:extLst>
          </p:cNvPr>
          <p:cNvSpPr>
            <a:spLocks noGrp="1"/>
          </p:cNvSpPr>
          <p:nvPr>
            <p:ph type="title"/>
          </p:nvPr>
        </p:nvSpPr>
        <p:spPr/>
        <p:txBody>
          <a:bodyPr/>
          <a:lstStyle/>
          <a:p>
            <a:r>
              <a:rPr lang="en-US" dirty="0"/>
              <a:t>Problems stated/Goal</a:t>
            </a:r>
          </a:p>
        </p:txBody>
      </p:sp>
      <p:sp>
        <p:nvSpPr>
          <p:cNvPr id="3" name="Content Placeholder 2">
            <a:extLst>
              <a:ext uri="{FF2B5EF4-FFF2-40B4-BE49-F238E27FC236}">
                <a16:creationId xmlns:a16="http://schemas.microsoft.com/office/drawing/2014/main" id="{9CF006DE-CE26-4243-80E0-826F8D066381}"/>
              </a:ext>
            </a:extLst>
          </p:cNvPr>
          <p:cNvSpPr>
            <a:spLocks noGrp="1"/>
          </p:cNvSpPr>
          <p:nvPr>
            <p:ph idx="1"/>
          </p:nvPr>
        </p:nvSpPr>
        <p:spPr/>
        <p:txBody>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The agency has been receiving complaints for some time now from their clients. Some of the complaints are related to: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 People not cleaning the shared facilities after using them.</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 Some people not paying for groceries and shared items.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 Not cleaning the garbage on time.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 Having unannounced parties or gatherings.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 Noise complaints.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-etc.</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These are only a fraction of the complaints that the clients have, so our goal is to make a software that allows people to have a space where they can record them and do more(for example agreements, have suggestion for changing/adding rules, etc.)</a:t>
            </a:r>
          </a:p>
          <a:p>
            <a:endParaRPr lang="en-US" dirty="0"/>
          </a:p>
        </p:txBody>
      </p:sp>
    </p:spTree>
    <p:extLst>
      <p:ext uri="{BB962C8B-B14F-4D97-AF65-F5344CB8AC3E}">
        <p14:creationId xmlns:p14="http://schemas.microsoft.com/office/powerpoint/2010/main" val="2324723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4ADC-C1E0-49BC-B9C0-B143B1C751BF}"/>
              </a:ext>
            </a:extLst>
          </p:cNvPr>
          <p:cNvSpPr>
            <a:spLocks noGrp="1"/>
          </p:cNvSpPr>
          <p:nvPr>
            <p:ph type="title"/>
          </p:nvPr>
        </p:nvSpPr>
        <p:spPr/>
        <p:txBody>
          <a:bodyPr/>
          <a:lstStyle/>
          <a:p>
            <a:r>
              <a:rPr lang="en-US" dirty="0"/>
              <a:t>Functionality</a:t>
            </a:r>
          </a:p>
        </p:txBody>
      </p:sp>
      <p:sp>
        <p:nvSpPr>
          <p:cNvPr id="3" name="Content Placeholder 2">
            <a:extLst>
              <a:ext uri="{FF2B5EF4-FFF2-40B4-BE49-F238E27FC236}">
                <a16:creationId xmlns:a16="http://schemas.microsoft.com/office/drawing/2014/main" id="{137E6348-EE6E-4B56-9259-8E230EC7E650}"/>
              </a:ext>
            </a:extLst>
          </p:cNvPr>
          <p:cNvSpPr>
            <a:spLocks noGrp="1"/>
          </p:cNvSpPr>
          <p:nvPr>
            <p:ph idx="1"/>
          </p:nvPr>
        </p:nvSpPr>
        <p:spPr/>
        <p:txBody>
          <a:bodyPr/>
          <a:lstStyle/>
          <a:p>
            <a:pPr marL="0" indent="0">
              <a:buNone/>
            </a:pPr>
            <a:r>
              <a:rPr lang="en-US" dirty="0"/>
              <a:t>	In order to fix the problems stated before, we decided to implement the following ideas:</a:t>
            </a:r>
          </a:p>
          <a:p>
            <a:endParaRPr lang="en-US" dirty="0"/>
          </a:p>
          <a:p>
            <a:pPr marL="0" marR="0">
              <a:lnSpc>
                <a:spcPct val="10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 Record and set agreements between students - Tenants</a:t>
            </a:r>
          </a:p>
          <a:p>
            <a:pPr marL="0" marR="0">
              <a:lnSpc>
                <a:spcPct val="10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 Collecting and </a:t>
            </a:r>
            <a:r>
              <a:rPr lang="en-US" sz="1800" dirty="0">
                <a:latin typeface="Calibri" panose="020F0502020204030204" pitchFamily="34" charset="0"/>
                <a:ea typeface="Calibri" panose="020F0502020204030204" pitchFamily="34" charset="0"/>
                <a:cs typeface="Times New Roman" panose="02020603050405020304" pitchFamily="18" charset="0"/>
              </a:rPr>
              <a:t>recording </a:t>
            </a:r>
            <a:r>
              <a:rPr lang="en-US" sz="1800" dirty="0">
                <a:effectLst/>
                <a:latin typeface="Calibri" panose="020F0502020204030204" pitchFamily="34" charset="0"/>
                <a:ea typeface="Calibri" panose="020F0502020204030204" pitchFamily="34" charset="0"/>
                <a:cs typeface="Times New Roman" panose="02020603050405020304" pitchFamily="18" charset="0"/>
              </a:rPr>
              <a:t>complaints from the students - Admins</a:t>
            </a:r>
          </a:p>
          <a:p>
            <a:pPr marL="0" marR="0">
              <a:lnSpc>
                <a:spcPct val="100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add/update/change the rules/view student suggestions - Admins</a:t>
            </a:r>
          </a:p>
          <a:p>
            <a:pPr marL="0" marR="0">
              <a:lnSpc>
                <a:spcPct val="10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 File complaints (can be done anonymously) - Tenants</a:t>
            </a:r>
          </a:p>
          <a:p>
            <a:pPr marL="0" marR="0">
              <a:lnSpc>
                <a:spcPct val="10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 Schedule events – Tenants</a:t>
            </a:r>
          </a:p>
          <a:p>
            <a:pPr>
              <a:lnSpc>
                <a:spcPct val="10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              -Being able to add/remove students from the house - Admins</a:t>
            </a:r>
          </a:p>
          <a:p>
            <a:pPr>
              <a:lnSpc>
                <a:spcPct val="100000"/>
              </a:lnSpc>
            </a:pPr>
            <a:endParaRPr lang="en-US" sz="1800" dirty="0"/>
          </a:p>
          <a:p>
            <a:endParaRPr lang="en-US" dirty="0"/>
          </a:p>
        </p:txBody>
      </p:sp>
    </p:spTree>
    <p:extLst>
      <p:ext uri="{BB962C8B-B14F-4D97-AF65-F5344CB8AC3E}">
        <p14:creationId xmlns:p14="http://schemas.microsoft.com/office/powerpoint/2010/main" val="4128117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BF6524BC-08A5-4661-BDB9-FE2E1E252776}"/>
              </a:ext>
            </a:extLst>
          </p:cNvPr>
          <p:cNvSpPr>
            <a:spLocks noGrp="1"/>
          </p:cNvSpPr>
          <p:nvPr>
            <p:ph type="title"/>
          </p:nvPr>
        </p:nvSpPr>
        <p:spPr>
          <a:xfrm>
            <a:off x="5388460" y="559813"/>
            <a:ext cx="5605358" cy="1664573"/>
          </a:xfrm>
        </p:spPr>
        <p:txBody>
          <a:bodyPr>
            <a:normAutofit/>
          </a:bodyPr>
          <a:lstStyle/>
          <a:p>
            <a:r>
              <a:rPr lang="en-US" dirty="0"/>
              <a:t>Login Form</a:t>
            </a:r>
          </a:p>
        </p:txBody>
      </p:sp>
      <p:pic>
        <p:nvPicPr>
          <p:cNvPr id="7" name="Picture 6">
            <a:extLst>
              <a:ext uri="{FF2B5EF4-FFF2-40B4-BE49-F238E27FC236}">
                <a16:creationId xmlns:a16="http://schemas.microsoft.com/office/drawing/2014/main" id="{E647BABC-70F7-4DCA-BE1A-57ACB64A3D6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22298" y="611455"/>
            <a:ext cx="3776682" cy="5629835"/>
          </a:xfrm>
          <a:prstGeom prst="rect">
            <a:avLst/>
          </a:prstGeom>
        </p:spPr>
      </p:pic>
      <p:grpSp>
        <p:nvGrpSpPr>
          <p:cNvPr id="16" name="Top left">
            <a:extLst>
              <a:ext uri="{FF2B5EF4-FFF2-40B4-BE49-F238E27FC236}">
                <a16:creationId xmlns:a16="http://schemas.microsoft.com/office/drawing/2014/main" id="{C4F70370-17DE-499D-8256-4F9A352BA9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7" name="Freeform: Shape 16">
              <a:extLst>
                <a:ext uri="{FF2B5EF4-FFF2-40B4-BE49-F238E27FC236}">
                  <a16:creationId xmlns:a16="http://schemas.microsoft.com/office/drawing/2014/main" id="{267F3889-D5A7-4B0B-A5C8-910CE49F9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Freeform: Shape 17">
              <a:extLst>
                <a:ext uri="{FF2B5EF4-FFF2-40B4-BE49-F238E27FC236}">
                  <a16:creationId xmlns:a16="http://schemas.microsoft.com/office/drawing/2014/main" id="{80968393-494B-4758-914C-AC92C7411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13B9ECD2-208D-4E4C-85C7-86FAEFBCF6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5CEC0DB1-FD35-4E6A-A339-227F3A2D61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FE530033-EC4D-4252-B937-8ABB2D681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2136133D-A7F2-42FA-B919-60AC41C77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54D267CA-94E7-4FD5-942D-5C3DE29C9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30D7B39F-6C07-4FE8-A354-9F9A12609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26" name="Bottom Right">
            <a:extLst>
              <a:ext uri="{FF2B5EF4-FFF2-40B4-BE49-F238E27FC236}">
                <a16:creationId xmlns:a16="http://schemas.microsoft.com/office/drawing/2014/main" id="{C493BE25-7BED-4AAF-B05A-9EB10C80EF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7" name="Freeform: Shape 26">
              <a:extLst>
                <a:ext uri="{FF2B5EF4-FFF2-40B4-BE49-F238E27FC236}">
                  <a16:creationId xmlns:a16="http://schemas.microsoft.com/office/drawing/2014/main" id="{2C74F867-72FD-4FAA-9932-767684A75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8" name="Graphic 157">
              <a:extLst>
                <a:ext uri="{FF2B5EF4-FFF2-40B4-BE49-F238E27FC236}">
                  <a16:creationId xmlns:a16="http://schemas.microsoft.com/office/drawing/2014/main" id="{186A5D6B-01F1-41A2-8AE2-E20E30B0488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0" name="Freeform: Shape 29">
                <a:extLst>
                  <a:ext uri="{FF2B5EF4-FFF2-40B4-BE49-F238E27FC236}">
                    <a16:creationId xmlns:a16="http://schemas.microsoft.com/office/drawing/2014/main" id="{6FB5D595-CCC3-47E7-B8F1-88394EF1F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E36CCDE7-57DC-4910-B815-A1C0C0D8D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005B41E5-C3EB-4C22-B6DE-8928C8314E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CC24D105-2918-455F-B496-92D82E1BD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9FA8C24E-CE9B-4872-9D15-D4B4A24D5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60726FA3-32BA-48EA-8DCB-23BBFC718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BEB3500D-7293-48F7-8F7E-D60FF252C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9" name="Freeform: Shape 28">
              <a:extLst>
                <a:ext uri="{FF2B5EF4-FFF2-40B4-BE49-F238E27FC236}">
                  <a16:creationId xmlns:a16="http://schemas.microsoft.com/office/drawing/2014/main" id="{C1D84803-4454-41CE-AFB6-447705465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85115FD7-A729-4574-9FC8-EE78ACDD206C}"/>
              </a:ext>
            </a:extLst>
          </p:cNvPr>
          <p:cNvSpPr>
            <a:spLocks noGrp="1"/>
          </p:cNvSpPr>
          <p:nvPr>
            <p:ph idx="1"/>
          </p:nvPr>
        </p:nvSpPr>
        <p:spPr>
          <a:xfrm>
            <a:off x="5401248" y="2384474"/>
            <a:ext cx="5604997" cy="3728613"/>
          </a:xfrm>
        </p:spPr>
        <p:txBody>
          <a:bodyPr>
            <a:normAutofit/>
          </a:bodyPr>
          <a:lstStyle/>
          <a:p>
            <a:pPr marL="0" indent="0">
              <a:buNone/>
            </a:pPr>
            <a:r>
              <a:rPr lang="en-US" sz="1800" dirty="0"/>
              <a:t>	In the beginning the user is supposed to choose from 2 options, either log in as a tenant or as an admin, opening either the admin form or the tenant form.</a:t>
            </a:r>
          </a:p>
          <a:p>
            <a:pPr marL="0" indent="0">
              <a:buNone/>
            </a:pPr>
            <a:endParaRPr lang="en-US" sz="1800" dirty="0"/>
          </a:p>
        </p:txBody>
      </p:sp>
    </p:spTree>
    <p:extLst>
      <p:ext uri="{BB962C8B-B14F-4D97-AF65-F5344CB8AC3E}">
        <p14:creationId xmlns:p14="http://schemas.microsoft.com/office/powerpoint/2010/main" val="2620001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8" name="Top left">
            <a:extLst>
              <a:ext uri="{FF2B5EF4-FFF2-40B4-BE49-F238E27FC236}">
                <a16:creationId xmlns:a16="http://schemas.microsoft.com/office/drawing/2014/main" id="{E8ABCFC2-1187-4EFE-87CB-D1ABA0F5DB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9" name="Freeform: Shape 18">
              <a:extLst>
                <a:ext uri="{FF2B5EF4-FFF2-40B4-BE49-F238E27FC236}">
                  <a16:creationId xmlns:a16="http://schemas.microsoft.com/office/drawing/2014/main" id="{C4CE539D-89D1-484C-B390-9D6005029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Freeform: Shape 19">
              <a:extLst>
                <a:ext uri="{FF2B5EF4-FFF2-40B4-BE49-F238E27FC236}">
                  <a16:creationId xmlns:a16="http://schemas.microsoft.com/office/drawing/2014/main" id="{285D0A74-51B8-440F-8ADF-3F2ED1C84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A5C9E45B-6B92-475E-8B2E-97729EE8FC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7E3A49B-F12C-4355-84DE-0EF54227A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3DE6BF50-27B1-444D-9E81-752674A04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C8B7A474-F527-47C3-94C4-A0F446276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2D1AF5A9-1A6C-4F55-B975-879BF9EE3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1039866D-1864-499B-9BD7-C8178A07F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0B9AF7D9-D67F-4532-9637-755E3A64E9E2}"/>
              </a:ext>
            </a:extLst>
          </p:cNvPr>
          <p:cNvSpPr>
            <a:spLocks noGrp="1"/>
          </p:cNvSpPr>
          <p:nvPr>
            <p:ph type="title"/>
          </p:nvPr>
        </p:nvSpPr>
        <p:spPr>
          <a:xfrm>
            <a:off x="1198181" y="168425"/>
            <a:ext cx="4795282" cy="2091782"/>
          </a:xfrm>
        </p:spPr>
        <p:txBody>
          <a:bodyPr anchor="ctr">
            <a:normAutofit/>
          </a:bodyPr>
          <a:lstStyle/>
          <a:p>
            <a:r>
              <a:rPr lang="en-US" dirty="0"/>
              <a:t>Tenant/Admin Form</a:t>
            </a:r>
          </a:p>
        </p:txBody>
      </p:sp>
      <p:sp>
        <p:nvSpPr>
          <p:cNvPr id="3" name="Content Placeholder 2">
            <a:extLst>
              <a:ext uri="{FF2B5EF4-FFF2-40B4-BE49-F238E27FC236}">
                <a16:creationId xmlns:a16="http://schemas.microsoft.com/office/drawing/2014/main" id="{AB67DEF5-0C7B-4D1F-A760-14B046D143E2}"/>
              </a:ext>
            </a:extLst>
          </p:cNvPr>
          <p:cNvSpPr>
            <a:spLocks noGrp="1"/>
          </p:cNvSpPr>
          <p:nvPr>
            <p:ph idx="1"/>
          </p:nvPr>
        </p:nvSpPr>
        <p:spPr>
          <a:xfrm>
            <a:off x="6195372" y="169025"/>
            <a:ext cx="4977905" cy="2091182"/>
          </a:xfrm>
        </p:spPr>
        <p:txBody>
          <a:bodyPr anchor="ctr">
            <a:normAutofit/>
          </a:bodyPr>
          <a:lstStyle/>
          <a:p>
            <a:pPr marL="0" indent="0">
              <a:buNone/>
            </a:pPr>
            <a:r>
              <a:rPr lang="en-US" sz="1800"/>
              <a:t>	According to the registration credentials the user will either enter the app as an admin or as a tenant:</a:t>
            </a:r>
          </a:p>
          <a:p>
            <a:pPr marL="0" indent="0">
              <a:buNone/>
            </a:pPr>
            <a:endParaRPr lang="en-US" sz="1800"/>
          </a:p>
        </p:txBody>
      </p:sp>
      <p:pic>
        <p:nvPicPr>
          <p:cNvPr id="9" name="Picture 8">
            <a:extLst>
              <a:ext uri="{FF2B5EF4-FFF2-40B4-BE49-F238E27FC236}">
                <a16:creationId xmlns:a16="http://schemas.microsoft.com/office/drawing/2014/main" id="{A642D16C-EAA7-4A5F-9470-C6391272C78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29583" y="2333554"/>
            <a:ext cx="2552629" cy="3671120"/>
          </a:xfrm>
          <a:prstGeom prst="rect">
            <a:avLst/>
          </a:prstGeom>
        </p:spPr>
      </p:pic>
      <p:pic>
        <p:nvPicPr>
          <p:cNvPr id="5" name="Picture 4">
            <a:extLst>
              <a:ext uri="{FF2B5EF4-FFF2-40B4-BE49-F238E27FC236}">
                <a16:creationId xmlns:a16="http://schemas.microsoft.com/office/drawing/2014/main" id="{4398054C-BFFD-4691-B170-77DC048CBE8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294735" y="2676630"/>
            <a:ext cx="6889654" cy="3322153"/>
          </a:xfrm>
          <a:prstGeom prst="rect">
            <a:avLst/>
          </a:prstGeom>
        </p:spPr>
      </p:pic>
      <p:grpSp>
        <p:nvGrpSpPr>
          <p:cNvPr id="28" name="Bottom Right">
            <a:extLst>
              <a:ext uri="{FF2B5EF4-FFF2-40B4-BE49-F238E27FC236}">
                <a16:creationId xmlns:a16="http://schemas.microsoft.com/office/drawing/2014/main" id="{CE5E50B5-764C-4CF0-BE62-6330BDB193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9" name="Graphic 157">
              <a:extLst>
                <a:ext uri="{FF2B5EF4-FFF2-40B4-BE49-F238E27FC236}">
                  <a16:creationId xmlns:a16="http://schemas.microsoft.com/office/drawing/2014/main" id="{9C1BDBFA-B254-41ED-90D6-17F930A079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1" name="Freeform: Shape 30">
                <a:extLst>
                  <a:ext uri="{FF2B5EF4-FFF2-40B4-BE49-F238E27FC236}">
                    <a16:creationId xmlns:a16="http://schemas.microsoft.com/office/drawing/2014/main" id="{1E84A133-F5D3-4950-9DC9-A3DEEEBC9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82FFBFE-D99F-4065-9AEC-88E664DB8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21980AE-6D2C-4DAE-A7A8-52045837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63B2229E-2951-41E8-AD53-08D800523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82D20C4F-2AC9-44DD-9092-45ACB8A17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08C98BF0-6D5F-4454-8756-16602535A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B6F1B3E8-AAFA-43AA-9872-DF033CCBF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0" name="Freeform: Shape 29">
              <a:extLst>
                <a:ext uri="{FF2B5EF4-FFF2-40B4-BE49-F238E27FC236}">
                  <a16:creationId xmlns:a16="http://schemas.microsoft.com/office/drawing/2014/main" id="{ECAE8F4B-267D-4381-A9FD-CEF14AE6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 name="TextBox 9">
            <a:extLst>
              <a:ext uri="{FF2B5EF4-FFF2-40B4-BE49-F238E27FC236}">
                <a16:creationId xmlns:a16="http://schemas.microsoft.com/office/drawing/2014/main" id="{C1F05EF5-AAE5-4984-8A09-D09B0B01BAD0}"/>
              </a:ext>
            </a:extLst>
          </p:cNvPr>
          <p:cNvSpPr txBox="1"/>
          <p:nvPr/>
        </p:nvSpPr>
        <p:spPr>
          <a:xfrm>
            <a:off x="1508550" y="6304536"/>
            <a:ext cx="1402500" cy="369332"/>
          </a:xfrm>
          <a:prstGeom prst="rect">
            <a:avLst/>
          </a:prstGeom>
          <a:noFill/>
        </p:spPr>
        <p:txBody>
          <a:bodyPr wrap="none" rtlCol="0">
            <a:spAutoFit/>
          </a:bodyPr>
          <a:lstStyle/>
          <a:p>
            <a:r>
              <a:rPr lang="en-US" dirty="0"/>
              <a:t>Admin form</a:t>
            </a:r>
          </a:p>
        </p:txBody>
      </p:sp>
      <p:sp>
        <p:nvSpPr>
          <p:cNvPr id="12" name="TextBox 11">
            <a:extLst>
              <a:ext uri="{FF2B5EF4-FFF2-40B4-BE49-F238E27FC236}">
                <a16:creationId xmlns:a16="http://schemas.microsoft.com/office/drawing/2014/main" id="{B6A680A8-6EF9-4253-A487-675CB5E82700}"/>
              </a:ext>
            </a:extLst>
          </p:cNvPr>
          <p:cNvSpPr txBox="1"/>
          <p:nvPr/>
        </p:nvSpPr>
        <p:spPr>
          <a:xfrm>
            <a:off x="6959411" y="6230539"/>
            <a:ext cx="1487407" cy="369332"/>
          </a:xfrm>
          <a:prstGeom prst="rect">
            <a:avLst/>
          </a:prstGeom>
          <a:noFill/>
        </p:spPr>
        <p:txBody>
          <a:bodyPr wrap="square" rtlCol="0">
            <a:spAutoFit/>
          </a:bodyPr>
          <a:lstStyle/>
          <a:p>
            <a:r>
              <a:rPr lang="en-US" dirty="0"/>
              <a:t>Tenant form</a:t>
            </a:r>
          </a:p>
        </p:txBody>
      </p:sp>
    </p:spTree>
    <p:extLst>
      <p:ext uri="{BB962C8B-B14F-4D97-AF65-F5344CB8AC3E}">
        <p14:creationId xmlns:p14="http://schemas.microsoft.com/office/powerpoint/2010/main" val="374652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F5498-93A0-4E8E-A2CE-9320EE1D3FFB}"/>
              </a:ext>
            </a:extLst>
          </p:cNvPr>
          <p:cNvSpPr>
            <a:spLocks noGrp="1"/>
          </p:cNvSpPr>
          <p:nvPr>
            <p:ph type="title"/>
          </p:nvPr>
        </p:nvSpPr>
        <p:spPr/>
        <p:txBody>
          <a:bodyPr/>
          <a:lstStyle/>
          <a:p>
            <a:r>
              <a:rPr lang="en-US" dirty="0"/>
              <a:t>Tenant Form</a:t>
            </a:r>
          </a:p>
        </p:txBody>
      </p:sp>
      <p:sp>
        <p:nvSpPr>
          <p:cNvPr id="3" name="Content Placeholder 2">
            <a:extLst>
              <a:ext uri="{FF2B5EF4-FFF2-40B4-BE49-F238E27FC236}">
                <a16:creationId xmlns:a16="http://schemas.microsoft.com/office/drawing/2014/main" id="{1FB12885-E641-41AE-892F-C555F89CD7C4}"/>
              </a:ext>
            </a:extLst>
          </p:cNvPr>
          <p:cNvSpPr>
            <a:spLocks noGrp="1"/>
          </p:cNvSpPr>
          <p:nvPr>
            <p:ph idx="1"/>
          </p:nvPr>
        </p:nvSpPr>
        <p:spPr/>
        <p:txBody>
          <a:bodyPr/>
          <a:lstStyle/>
          <a:p>
            <a:pPr marL="457200" lvl="1" indent="0">
              <a:buNone/>
            </a:pPr>
            <a:r>
              <a:rPr lang="en-US" dirty="0"/>
              <a:t>	In the tenant form the user encounters 4 tabs to choose from depending on the problem he wishes to solve, either Events, Complaints, Agreements and Rules.</a:t>
            </a:r>
          </a:p>
          <a:p>
            <a:pPr marL="457200" lvl="1" indent="0">
              <a:buNone/>
            </a:pPr>
            <a:r>
              <a:rPr lang="en-US" dirty="0"/>
              <a:t>- Event tab: </a:t>
            </a:r>
          </a:p>
        </p:txBody>
      </p:sp>
      <p:pic>
        <p:nvPicPr>
          <p:cNvPr id="5" name="Picture 4">
            <a:extLst>
              <a:ext uri="{FF2B5EF4-FFF2-40B4-BE49-F238E27FC236}">
                <a16:creationId xmlns:a16="http://schemas.microsoft.com/office/drawing/2014/main" id="{CF289A4A-7962-4EFA-B73E-37B4373E3AB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20864" y="3608101"/>
            <a:ext cx="4775136" cy="2281964"/>
          </a:xfrm>
          <a:prstGeom prst="rect">
            <a:avLst/>
          </a:prstGeom>
        </p:spPr>
      </p:pic>
      <p:sp>
        <p:nvSpPr>
          <p:cNvPr id="6" name="TextBox 5">
            <a:extLst>
              <a:ext uri="{FF2B5EF4-FFF2-40B4-BE49-F238E27FC236}">
                <a16:creationId xmlns:a16="http://schemas.microsoft.com/office/drawing/2014/main" id="{6FB3FD00-E4CB-4F0F-B3C6-251434EF50BE}"/>
              </a:ext>
            </a:extLst>
          </p:cNvPr>
          <p:cNvSpPr txBox="1"/>
          <p:nvPr/>
        </p:nvSpPr>
        <p:spPr>
          <a:xfrm>
            <a:off x="6477001" y="3516466"/>
            <a:ext cx="5572124" cy="2308324"/>
          </a:xfrm>
          <a:prstGeom prst="rect">
            <a:avLst/>
          </a:prstGeom>
          <a:noFill/>
        </p:spPr>
        <p:txBody>
          <a:bodyPr wrap="square" rtlCol="0">
            <a:spAutoFit/>
          </a:bodyPr>
          <a:lstStyle/>
          <a:p>
            <a:r>
              <a:rPr lang="en-US" dirty="0"/>
              <a:t>	In the event tab the student can see the events that are going to happen and he’s also able to add or remove an event by selecting the it from the list.</a:t>
            </a:r>
          </a:p>
          <a:p>
            <a:r>
              <a:rPr lang="en-US" dirty="0"/>
              <a:t>	By pressing the details button the student can see the full description of the event selected from the list, including the start hour, finish hour, number of people.</a:t>
            </a:r>
          </a:p>
        </p:txBody>
      </p:sp>
    </p:spTree>
    <p:extLst>
      <p:ext uri="{BB962C8B-B14F-4D97-AF65-F5344CB8AC3E}">
        <p14:creationId xmlns:p14="http://schemas.microsoft.com/office/powerpoint/2010/main" val="523597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D31653-6A66-4A0C-8412-CF70BD0A5B7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0416" y="1205661"/>
            <a:ext cx="6498454" cy="3114495"/>
          </a:xfrm>
          <a:prstGeom prst="rect">
            <a:avLst/>
          </a:prstGeom>
        </p:spPr>
      </p:pic>
      <p:sp>
        <p:nvSpPr>
          <p:cNvPr id="5" name="TextBox 4">
            <a:extLst>
              <a:ext uri="{FF2B5EF4-FFF2-40B4-BE49-F238E27FC236}">
                <a16:creationId xmlns:a16="http://schemas.microsoft.com/office/drawing/2014/main" id="{A500A5D2-A5C2-4787-9AA4-5DBEE06B157D}"/>
              </a:ext>
            </a:extLst>
          </p:cNvPr>
          <p:cNvSpPr txBox="1"/>
          <p:nvPr/>
        </p:nvSpPr>
        <p:spPr>
          <a:xfrm>
            <a:off x="550416" y="585926"/>
            <a:ext cx="4234648" cy="369332"/>
          </a:xfrm>
          <a:prstGeom prst="rect">
            <a:avLst/>
          </a:prstGeom>
          <a:noFill/>
        </p:spPr>
        <p:txBody>
          <a:bodyPr wrap="square" rtlCol="0">
            <a:spAutoFit/>
          </a:bodyPr>
          <a:lstStyle/>
          <a:p>
            <a:r>
              <a:rPr lang="en-US" dirty="0"/>
              <a:t>- Complains tab</a:t>
            </a:r>
          </a:p>
        </p:txBody>
      </p:sp>
      <p:sp>
        <p:nvSpPr>
          <p:cNvPr id="6" name="TextBox 5">
            <a:extLst>
              <a:ext uri="{FF2B5EF4-FFF2-40B4-BE49-F238E27FC236}">
                <a16:creationId xmlns:a16="http://schemas.microsoft.com/office/drawing/2014/main" id="{D75713E2-37B4-4FF7-993E-E02B075D3D64}"/>
              </a:ext>
            </a:extLst>
          </p:cNvPr>
          <p:cNvSpPr txBox="1"/>
          <p:nvPr/>
        </p:nvSpPr>
        <p:spPr>
          <a:xfrm>
            <a:off x="550416" y="4714043"/>
            <a:ext cx="9880846" cy="923330"/>
          </a:xfrm>
          <a:prstGeom prst="rect">
            <a:avLst/>
          </a:prstGeom>
          <a:noFill/>
        </p:spPr>
        <p:txBody>
          <a:bodyPr wrap="square" rtlCol="0">
            <a:spAutoFit/>
          </a:bodyPr>
          <a:lstStyle/>
          <a:p>
            <a:r>
              <a:rPr lang="en-US" dirty="0"/>
              <a:t>	In the complains tab the student can select a complain category and submit it with an additional message describing the problem more in depth. He can also decide if he desires the complain to me made anonymously or not.</a:t>
            </a:r>
          </a:p>
        </p:txBody>
      </p:sp>
    </p:spTree>
    <p:extLst>
      <p:ext uri="{BB962C8B-B14F-4D97-AF65-F5344CB8AC3E}">
        <p14:creationId xmlns:p14="http://schemas.microsoft.com/office/powerpoint/2010/main" val="274775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C3868D-854E-4899-ACE6-982BB433B2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8613" y="1278177"/>
            <a:ext cx="6548438" cy="3166138"/>
          </a:xfrm>
          <a:prstGeom prst="rect">
            <a:avLst/>
          </a:prstGeom>
        </p:spPr>
      </p:pic>
      <p:sp>
        <p:nvSpPr>
          <p:cNvPr id="5" name="TextBox 4">
            <a:extLst>
              <a:ext uri="{FF2B5EF4-FFF2-40B4-BE49-F238E27FC236}">
                <a16:creationId xmlns:a16="http://schemas.microsoft.com/office/drawing/2014/main" id="{49088EE1-0D9B-4CA3-A59F-0FF27BC101BB}"/>
              </a:ext>
            </a:extLst>
          </p:cNvPr>
          <p:cNvSpPr txBox="1"/>
          <p:nvPr/>
        </p:nvSpPr>
        <p:spPr>
          <a:xfrm>
            <a:off x="328613" y="532660"/>
            <a:ext cx="3027146" cy="369332"/>
          </a:xfrm>
          <a:prstGeom prst="rect">
            <a:avLst/>
          </a:prstGeom>
          <a:noFill/>
        </p:spPr>
        <p:txBody>
          <a:bodyPr wrap="square" rtlCol="0">
            <a:spAutoFit/>
          </a:bodyPr>
          <a:lstStyle/>
          <a:p>
            <a:r>
              <a:rPr lang="en-US" dirty="0"/>
              <a:t>- Agreements tab</a:t>
            </a:r>
          </a:p>
        </p:txBody>
      </p:sp>
      <p:sp>
        <p:nvSpPr>
          <p:cNvPr id="6" name="TextBox 5">
            <a:extLst>
              <a:ext uri="{FF2B5EF4-FFF2-40B4-BE49-F238E27FC236}">
                <a16:creationId xmlns:a16="http://schemas.microsoft.com/office/drawing/2014/main" id="{8ABC39C5-DD8E-4598-B371-7D0D3590426C}"/>
              </a:ext>
            </a:extLst>
          </p:cNvPr>
          <p:cNvSpPr txBox="1"/>
          <p:nvPr/>
        </p:nvSpPr>
        <p:spPr>
          <a:xfrm>
            <a:off x="328613" y="4731798"/>
            <a:ext cx="10901639" cy="646331"/>
          </a:xfrm>
          <a:prstGeom prst="rect">
            <a:avLst/>
          </a:prstGeom>
          <a:noFill/>
        </p:spPr>
        <p:txBody>
          <a:bodyPr wrap="square" rtlCol="0">
            <a:spAutoFit/>
          </a:bodyPr>
          <a:lstStyle/>
          <a:p>
            <a:r>
              <a:rPr lang="en-US" dirty="0"/>
              <a:t>	In the agreements tab the student can see the agreements that were previously made and such he can add/remove/edit any of them.</a:t>
            </a:r>
          </a:p>
        </p:txBody>
      </p:sp>
    </p:spTree>
    <p:extLst>
      <p:ext uri="{BB962C8B-B14F-4D97-AF65-F5344CB8AC3E}">
        <p14:creationId xmlns:p14="http://schemas.microsoft.com/office/powerpoint/2010/main" val="3445093760"/>
      </p:ext>
    </p:extLst>
  </p:cSld>
  <p:clrMapOvr>
    <a:masterClrMapping/>
  </p:clrMapOvr>
</p:sld>
</file>

<file path=ppt/theme/theme1.xml><?xml version="1.0" encoding="utf-8"?>
<a:theme xmlns:a="http://schemas.openxmlformats.org/drawingml/2006/main" name="ExploreVTI">
  <a:themeElements>
    <a:clrScheme name="AnalogousFromLightSeedLeftStep">
      <a:dk1>
        <a:srgbClr val="000000"/>
      </a:dk1>
      <a:lt1>
        <a:srgbClr val="FFFFFF"/>
      </a:lt1>
      <a:dk2>
        <a:srgbClr val="243341"/>
      </a:dk2>
      <a:lt2>
        <a:srgbClr val="E8E5E2"/>
      </a:lt2>
      <a:accent1>
        <a:srgbClr val="87A5BE"/>
      </a:accent1>
      <a:accent2>
        <a:srgbClr val="77ABAE"/>
      </a:accent2>
      <a:accent3>
        <a:srgbClr val="81AA9B"/>
      </a:accent3>
      <a:accent4>
        <a:srgbClr val="77AF84"/>
      </a:accent4>
      <a:accent5>
        <a:srgbClr val="89AA81"/>
      </a:accent5>
      <a:accent6>
        <a:srgbClr val="94A873"/>
      </a:accent6>
      <a:hlink>
        <a:srgbClr val="A07C5D"/>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15</TotalTime>
  <Words>803</Words>
  <Application>Microsoft Office PowerPoint</Application>
  <PresentationFormat>Широк екран</PresentationFormat>
  <Paragraphs>59</Paragraphs>
  <Slides>15</Slides>
  <Notes>0</Notes>
  <HiddenSlides>0</HiddenSlides>
  <MMClips>0</MMClips>
  <ScaleCrop>false</ScaleCrop>
  <HeadingPairs>
    <vt:vector size="6" baseType="variant">
      <vt:variant>
        <vt:lpstr>Използвани шрифтове</vt:lpstr>
      </vt:variant>
      <vt:variant>
        <vt:i4>6</vt:i4>
      </vt:variant>
      <vt:variant>
        <vt:lpstr>Тема</vt:lpstr>
      </vt:variant>
      <vt:variant>
        <vt:i4>1</vt:i4>
      </vt:variant>
      <vt:variant>
        <vt:lpstr>Заглавия на слайдовете</vt:lpstr>
      </vt:variant>
      <vt:variant>
        <vt:i4>15</vt:i4>
      </vt:variant>
    </vt:vector>
  </HeadingPairs>
  <TitlesOfParts>
    <vt:vector size="22" baseType="lpstr">
      <vt:lpstr>Arial</vt:lpstr>
      <vt:lpstr>Avenir Next LT Pro</vt:lpstr>
      <vt:lpstr>AvenirNext LT Pro Medium</vt:lpstr>
      <vt:lpstr>Calibri</vt:lpstr>
      <vt:lpstr>Rockwell</vt:lpstr>
      <vt:lpstr>Segoe UI</vt:lpstr>
      <vt:lpstr>ExploreVTI</vt:lpstr>
      <vt:lpstr>Student Housing</vt:lpstr>
      <vt:lpstr>Introduction/Background</vt:lpstr>
      <vt:lpstr>Problems stated/Goal</vt:lpstr>
      <vt:lpstr>Functionality</vt:lpstr>
      <vt:lpstr>Login Form</vt:lpstr>
      <vt:lpstr>Tenant/Admin Form</vt:lpstr>
      <vt:lpstr>Tenant Form</vt:lpstr>
      <vt:lpstr>Презентация на PowerPoint</vt:lpstr>
      <vt:lpstr>Презентация на PowerPoint</vt:lpstr>
      <vt:lpstr>Презентация на PowerPoint</vt:lpstr>
      <vt:lpstr>Admin Form</vt:lpstr>
      <vt:lpstr>Презентация на PowerPoint</vt:lpstr>
      <vt:lpstr>Презентация на PowerPoint</vt:lpstr>
      <vt:lpstr>Презентация на PowerPoint</vt:lpstr>
      <vt:lpstr>Презентация на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Housing</dc:title>
  <dc:creator>Popescu,Stefan Ş.T.</dc:creator>
  <cp:lastModifiedBy>Balev,Kristiyan K.E.</cp:lastModifiedBy>
  <cp:revision>5</cp:revision>
  <dcterms:created xsi:type="dcterms:W3CDTF">2021-01-16T10:06:47Z</dcterms:created>
  <dcterms:modified xsi:type="dcterms:W3CDTF">2021-01-17T10:35:06Z</dcterms:modified>
</cp:coreProperties>
</file>