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67" r:id="rId7"/>
    <p:sldId id="262" r:id="rId8"/>
    <p:sldId id="263" r:id="rId9"/>
    <p:sldId id="264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4" autoAdjust="0"/>
  </p:normalViewPr>
  <p:slideViewPr>
    <p:cSldViewPr snapToGrid="0">
      <p:cViewPr varScale="1">
        <p:scale>
          <a:sx n="63" d="100"/>
          <a:sy n="63" d="100"/>
        </p:scale>
        <p:origin x="-5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7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426ED-2E14-441A-ACE7-FF0D7A42D592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2F23D-76C4-4437-8F97-E98289C4E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04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Augmented: Flip left-right + Gaussian</a:t>
            </a:r>
            <a:r>
              <a:rPr lang="en-GB" baseline="0" dirty="0" smtClean="0"/>
              <a:t> Blur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2F23D-76C4-4437-8F97-E98289C4EC0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Mention that </a:t>
            </a:r>
            <a:r>
              <a:rPr lang="en-GB" dirty="0" smtClean="0"/>
              <a:t>Images resized because of memory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2F23D-76C4-4437-8F97-E98289C4EC0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Left – no data augmentation</a:t>
            </a:r>
          </a:p>
          <a:p>
            <a:r>
              <a:rPr lang="en-GB" dirty="0" smtClean="0"/>
              <a:t>Right –</a:t>
            </a:r>
            <a:r>
              <a:rPr lang="en-GB" baseline="0" dirty="0" smtClean="0"/>
              <a:t> with data augmentation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2F23D-76C4-4437-8F97-E98289C4EC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13227" cy="2262781"/>
          </a:xfrm>
        </p:spPr>
        <p:txBody>
          <a:bodyPr/>
          <a:lstStyle/>
          <a:p>
            <a:r>
              <a:rPr lang="en-US" dirty="0" smtClean="0"/>
              <a:t>Invasive </a:t>
            </a:r>
            <a:r>
              <a:rPr lang="en-US" dirty="0" smtClean="0"/>
              <a:t>Species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W207 Final Project</a:t>
            </a:r>
          </a:p>
          <a:p>
            <a:r>
              <a:rPr lang="en-GB" baseline="0" dirty="0" smtClean="0"/>
              <a:t>James, </a:t>
            </a:r>
            <a:r>
              <a:rPr lang="en-GB" baseline="0" dirty="0" err="1" smtClean="0"/>
              <a:t>Melwin</a:t>
            </a:r>
            <a:r>
              <a:rPr lang="en-GB" baseline="0" dirty="0" smtClean="0"/>
              <a:t>, Jonah, Stanimir</a:t>
            </a:r>
          </a:p>
          <a:p>
            <a:r>
              <a:rPr lang="en-GB" dirty="0" smtClean="0"/>
              <a:t>08/22/2017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xmlns="" val="68588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610"/>
          </a:xfrm>
        </p:spPr>
        <p:txBody>
          <a:bodyPr/>
          <a:lstStyle/>
          <a:p>
            <a:r>
              <a:rPr lang="en-GB" dirty="0" smtClean="0"/>
              <a:t>CNN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Results:</a:t>
            </a:r>
          </a:p>
          <a:p>
            <a:pPr lvl="1"/>
            <a:r>
              <a:rPr lang="en-GB" dirty="0" smtClean="0"/>
              <a:t>Training on initial data set: Train Accuracy – 100%; Test Accuracy – 88</a:t>
            </a:r>
            <a:r>
              <a:rPr lang="en-GB" dirty="0" smtClean="0"/>
              <a:t>%</a:t>
            </a:r>
          </a:p>
          <a:p>
            <a:pPr lvl="1"/>
            <a:r>
              <a:rPr lang="en-GB" dirty="0" smtClean="0"/>
              <a:t>Evidence of Overfitting </a:t>
            </a:r>
            <a:endParaRPr lang="en-GB" dirty="0" smtClean="0"/>
          </a:p>
          <a:p>
            <a:pPr lvl="1"/>
            <a:r>
              <a:rPr lang="en-GB" dirty="0" smtClean="0"/>
              <a:t>After applying </a:t>
            </a:r>
            <a:r>
              <a:rPr lang="en-GB" dirty="0" smtClean="0"/>
              <a:t>Data Augmentation and </a:t>
            </a:r>
            <a:r>
              <a:rPr lang="en-GB" dirty="0" smtClean="0"/>
              <a:t>increasing Dropout </a:t>
            </a:r>
            <a:r>
              <a:rPr lang="en-GB" dirty="0" smtClean="0"/>
              <a:t>Rate: Train Accuracy – 100%; Test Accuracy – 92.5%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034" y="3840480"/>
            <a:ext cx="4289057" cy="279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60" y="3770212"/>
            <a:ext cx="4231005" cy="276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Kaggle</a:t>
            </a:r>
            <a:r>
              <a:rPr lang="en-GB" dirty="0" smtClean="0"/>
              <a:t> Competition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Global ranking based on performance on unseen images</a:t>
            </a:r>
          </a:p>
          <a:p>
            <a:r>
              <a:rPr lang="en-GB" dirty="0" smtClean="0"/>
              <a:t>Baseline Submission: Accuracy – </a:t>
            </a:r>
            <a:r>
              <a:rPr lang="en-GB" dirty="0" smtClean="0"/>
              <a:t>0.75753</a:t>
            </a:r>
            <a:endParaRPr lang="en-GB" dirty="0" smtClean="0"/>
          </a:p>
          <a:p>
            <a:r>
              <a:rPr lang="en-GB" dirty="0" smtClean="0"/>
              <a:t>Second Submission (after more training): Accuracy – 0.82862</a:t>
            </a:r>
          </a:p>
          <a:p>
            <a:r>
              <a:rPr lang="en-GB" dirty="0" smtClean="0"/>
              <a:t>Final Submission (Data Augmentation and Dropout): Accuracy – 0.83446</a:t>
            </a:r>
          </a:p>
          <a:p>
            <a:r>
              <a:rPr lang="en-GB" dirty="0" smtClean="0"/>
              <a:t>Final Rank: 224th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better hardware</a:t>
            </a:r>
            <a:r>
              <a:rPr lang="en-US" baseline="0" dirty="0" smtClean="0"/>
              <a:t> </a:t>
            </a:r>
            <a:r>
              <a:rPr lang="en-US" baseline="0" dirty="0" smtClean="0"/>
              <a:t>to handle </a:t>
            </a:r>
            <a:r>
              <a:rPr lang="en-US" baseline="0" dirty="0" smtClean="0"/>
              <a:t>complete images</a:t>
            </a:r>
            <a:endParaRPr lang="en-US" baseline="0" dirty="0" smtClean="0"/>
          </a:p>
          <a:p>
            <a:r>
              <a:rPr lang="en-US" dirty="0" smtClean="0"/>
              <a:t>Fine-tune </a:t>
            </a:r>
            <a:r>
              <a:rPr lang="en-US" baseline="0" dirty="0" smtClean="0"/>
              <a:t>CNN </a:t>
            </a:r>
            <a:r>
              <a:rPr lang="en-US" baseline="0" dirty="0" smtClean="0"/>
              <a:t>structure,</a:t>
            </a:r>
            <a:r>
              <a:rPr lang="en-US" dirty="0" smtClean="0"/>
              <a:t> </a:t>
            </a:r>
            <a:r>
              <a:rPr lang="en-US" baseline="0" dirty="0" smtClean="0"/>
              <a:t>layer composition, and hyper-parameters</a:t>
            </a:r>
            <a:endParaRPr lang="en-US" baseline="0" dirty="0" smtClean="0"/>
          </a:p>
          <a:p>
            <a:r>
              <a:rPr lang="en-US" dirty="0" smtClean="0"/>
              <a:t>Further augment data with image </a:t>
            </a:r>
            <a:r>
              <a:rPr lang="en-US" dirty="0" smtClean="0"/>
              <a:t>processing to create more samples</a:t>
            </a:r>
            <a:endParaRPr lang="en-US" baseline="0" dirty="0" smtClean="0"/>
          </a:p>
          <a:p>
            <a:r>
              <a:rPr lang="en-US" dirty="0" smtClean="0"/>
              <a:t>Use feature </a:t>
            </a:r>
            <a:r>
              <a:rPr lang="en-US" dirty="0" smtClean="0"/>
              <a:t>engineering to improve our feature set</a:t>
            </a:r>
            <a:endParaRPr lang="en-US" dirty="0" smtClean="0"/>
          </a:p>
          <a:p>
            <a:r>
              <a:rPr lang="en-US" dirty="0" smtClean="0"/>
              <a:t>Deploy non-linear SVMs, which are currently out of scope for </a:t>
            </a: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271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5821680"/>
          </a:xfrm>
        </p:spPr>
        <p:txBody>
          <a:bodyPr>
            <a:normAutofit/>
          </a:bodyPr>
          <a:lstStyle/>
          <a:p>
            <a:r>
              <a:rPr lang="en-GB" dirty="0" smtClean="0"/>
              <a:t>Thank you!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1572" y="2133600"/>
            <a:ext cx="4313864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Tracking the location and spread of invasive species is costly and difficult to undertake at scale</a:t>
            </a:r>
          </a:p>
          <a:p>
            <a:r>
              <a:rPr lang="en-US" dirty="0" smtClean="0"/>
              <a:t>Relies on expert knowledge for effective tracking</a:t>
            </a:r>
          </a:p>
          <a:p>
            <a:r>
              <a:rPr lang="en-US" dirty="0" smtClean="0"/>
              <a:t>Limited ability to sample large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Asian plant Hydrangea invading Brazilian forests</a:t>
            </a:r>
          </a:p>
          <a:p>
            <a:r>
              <a:rPr lang="en-GB" dirty="0" smtClean="0"/>
              <a:t>Goal: identify its presence in </a:t>
            </a:r>
            <a:r>
              <a:rPr lang="en-GB" dirty="0" smtClean="0"/>
              <a:t>unseen photographs of the forests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maxpull-gdvuch3veo.netdna-ssl.com/wp-content/uploads/2008/09/hydrange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3719" y="2118360"/>
            <a:ext cx="5140959" cy="3855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9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consisted of 2,295 labeled images with binary classifier</a:t>
            </a:r>
          </a:p>
          <a:p>
            <a:r>
              <a:rPr lang="en-US" dirty="0" smtClean="0"/>
              <a:t>Test set was 1,531 unlabeled images</a:t>
            </a:r>
          </a:p>
          <a:p>
            <a:r>
              <a:rPr lang="en-US" dirty="0" smtClean="0"/>
              <a:t>Each image had a resolution of </a:t>
            </a:r>
            <a:r>
              <a:rPr lang="en-US" dirty="0" smtClean="0"/>
              <a:t>866x1154 </a:t>
            </a:r>
            <a:r>
              <a:rPr lang="en-US" dirty="0" smtClean="0"/>
              <a:t>pixels with a 256 bit RGB color vector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959" y="3682966"/>
            <a:ext cx="3840345" cy="285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8520" y="3652054"/>
            <a:ext cx="3810000" cy="284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Tensor</a:t>
            </a:r>
            <a:r>
              <a:rPr lang="en-US" baseline="0" dirty="0" err="1" smtClean="0"/>
              <a:t>Flow</a:t>
            </a:r>
            <a:r>
              <a:rPr lang="en-US" baseline="0" dirty="0" smtClean="0"/>
              <a:t>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Jupyter</a:t>
            </a:r>
            <a:r>
              <a:rPr lang="en-US" dirty="0" smtClean="0"/>
              <a:t> Notebook </a:t>
            </a:r>
            <a:r>
              <a:rPr lang="en-US" baseline="0" dirty="0" smtClean="0"/>
              <a:t>was </a:t>
            </a:r>
            <a:r>
              <a:rPr lang="en-US" baseline="0" dirty="0" smtClean="0"/>
              <a:t>used as the framework for all modeling</a:t>
            </a:r>
            <a:r>
              <a:rPr lang="en-US" baseline="0" dirty="0" smtClean="0"/>
              <a:t>.</a:t>
            </a:r>
          </a:p>
          <a:p>
            <a:pPr lvl="0"/>
            <a:endParaRPr lang="en-US" baseline="0" dirty="0" smtClean="0"/>
          </a:p>
          <a:p>
            <a:pPr lvl="0"/>
            <a:r>
              <a:rPr lang="en-US" dirty="0" smtClean="0"/>
              <a:t>Three model types were </a:t>
            </a:r>
            <a:r>
              <a:rPr lang="en-US" dirty="0" smtClean="0"/>
              <a:t>explored and tested for </a:t>
            </a:r>
            <a:r>
              <a:rPr lang="en-US" dirty="0" smtClean="0"/>
              <a:t>the binary image classification: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Logistic Regression (LR</a:t>
            </a:r>
            <a:r>
              <a: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) and single-layer Neural Network (single-NN)</a:t>
            </a:r>
            <a:endParaRPr lang="en-US" sz="1600" dirty="0" smtClean="0">
              <a:effectLst/>
            </a:endParaRPr>
          </a:p>
          <a:p>
            <a:pPr lvl="1"/>
            <a:r>
              <a:rPr lang="en-US" dirty="0" smtClean="0"/>
              <a:t>Linear Support Vector Machines (SVM)</a:t>
            </a:r>
          </a:p>
          <a:p>
            <a:pPr lvl="1"/>
            <a:r>
              <a:rPr lang="en-US" dirty="0" smtClean="0"/>
              <a:t>Convolutional Neural Networks (CNN</a:t>
            </a:r>
            <a:r>
              <a:rPr lang="en-US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Model s were trained and tested on a high-performance AWS P2 GPU instance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333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Loading</a:t>
            </a:r>
            <a:r>
              <a:rPr lang="en-US" baseline="0" dirty="0" smtClean="0"/>
              <a:t> and </a:t>
            </a:r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DataSet</a:t>
            </a:r>
            <a:r>
              <a:rPr lang="en-US" baseline="0" dirty="0" smtClean="0"/>
              <a:t> class was created at the start of this process to facilitate:</a:t>
            </a:r>
          </a:p>
          <a:p>
            <a:pPr lvl="1"/>
            <a:r>
              <a:rPr lang="en-US" dirty="0" smtClean="0"/>
              <a:t>Lazy </a:t>
            </a:r>
            <a:r>
              <a:rPr lang="en-US" dirty="0"/>
              <a:t>loading of images in different </a:t>
            </a:r>
            <a:r>
              <a:rPr lang="en-US" dirty="0" smtClean="0"/>
              <a:t>epochs. </a:t>
            </a:r>
            <a:r>
              <a:rPr lang="en-US" dirty="0"/>
              <a:t>Lazy loading is important because of limited GPU/CPU memory resources.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Shuffling </a:t>
            </a:r>
            <a:r>
              <a:rPr lang="en-US" dirty="0"/>
              <a:t>images for every new epoch to maximize training efficiency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Augmentation of images </a:t>
            </a:r>
            <a:r>
              <a:rPr lang="en-US" dirty="0" smtClean="0"/>
              <a:t>(using </a:t>
            </a:r>
            <a:r>
              <a:rPr lang="en-US" dirty="0" err="1" smtClean="0"/>
              <a:t>imgaug</a:t>
            </a:r>
            <a:r>
              <a:rPr lang="en-US" dirty="0" smtClean="0"/>
              <a:t> library) through random blurring</a:t>
            </a:r>
            <a:r>
              <a:rPr lang="en-US" dirty="0" smtClean="0"/>
              <a:t>, flipping</a:t>
            </a:r>
            <a:r>
              <a:rPr lang="en-US" baseline="0" dirty="0" smtClean="0"/>
              <a:t>, rotation and other manipulations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7650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Augmentation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Normal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Augmented Image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8298" y="2675573"/>
            <a:ext cx="4810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7055" y="2626043"/>
            <a:ext cx="48196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Logistic </a:t>
            </a:r>
            <a:r>
              <a:rPr lang="en-US" dirty="0" smtClean="0"/>
              <a:t>Regression and Single -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Selected as a precursor to complex neural networks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Neural network analysis with no hidden layers:</a:t>
            </a:r>
          </a:p>
          <a:p>
            <a:pPr lvl="1"/>
            <a:r>
              <a:rPr lang="en-US" dirty="0" smtClean="0"/>
              <a:t>Limited algorithm complexity leads to poor fit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 smtClean="0"/>
              <a:t>– 81% train, </a:t>
            </a:r>
            <a:r>
              <a:rPr lang="en-US" baseline="0" dirty="0" smtClean="0"/>
              <a:t>71% test</a:t>
            </a:r>
          </a:p>
          <a:p>
            <a:pPr lvl="1"/>
            <a:endParaRPr lang="en-US" dirty="0"/>
          </a:p>
          <a:p>
            <a:r>
              <a:rPr lang="en-US" baseline="0" dirty="0" smtClean="0"/>
              <a:t>Neural</a:t>
            </a:r>
            <a:r>
              <a:rPr lang="en-US" dirty="0" smtClean="0"/>
              <a:t> network analysis with 1 hidden </a:t>
            </a:r>
            <a:r>
              <a:rPr lang="en-US" dirty="0" smtClean="0"/>
              <a:t>fully connected layer </a:t>
            </a:r>
            <a:r>
              <a:rPr lang="en-US" dirty="0" err="1" smtClean="0"/>
              <a:t>layer</a:t>
            </a:r>
            <a:r>
              <a:rPr lang="en-US" dirty="0" smtClean="0"/>
              <a:t>:</a:t>
            </a:r>
            <a:endParaRPr lang="en-US" baseline="0" dirty="0" smtClean="0"/>
          </a:p>
          <a:p>
            <a:pPr lvl="1"/>
            <a:r>
              <a:rPr lang="en-US" dirty="0" smtClean="0"/>
              <a:t>Added complexity of a single layer improves ability to fit non-linear relationship</a:t>
            </a:r>
          </a:p>
          <a:p>
            <a:pPr lvl="1"/>
            <a:r>
              <a:rPr lang="en-US" dirty="0"/>
              <a:t>Accuracy – </a:t>
            </a:r>
            <a:r>
              <a:rPr lang="en-US" dirty="0" smtClean="0"/>
              <a:t>100% </a:t>
            </a:r>
            <a:r>
              <a:rPr lang="en-US" dirty="0"/>
              <a:t>train, </a:t>
            </a:r>
            <a:r>
              <a:rPr lang="en-US" dirty="0" smtClean="0"/>
              <a:t>74%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9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Support Vector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Selection criteria:</a:t>
            </a:r>
          </a:p>
          <a:p>
            <a:pPr lvl="1"/>
            <a:r>
              <a:rPr lang="en-US" dirty="0" smtClean="0"/>
              <a:t>Powerful algorithm for fitting non-linear data.</a:t>
            </a:r>
          </a:p>
          <a:p>
            <a:pPr lvl="1"/>
            <a:r>
              <a:rPr lang="en-US" dirty="0" smtClean="0"/>
              <a:t>Linear SVM can </a:t>
            </a:r>
            <a:r>
              <a:rPr lang="en-US" dirty="0" smtClean="0"/>
              <a:t>handle large feature set with limited training data.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Accuracy with this approach was below the performance</a:t>
            </a:r>
            <a:r>
              <a:rPr lang="en-US" baseline="0" dirty="0" smtClean="0"/>
              <a:t> of the Logistic Regression model at 65</a:t>
            </a:r>
            <a:r>
              <a:rPr lang="en-US" baseline="0" dirty="0" smtClean="0"/>
              <a:t>%</a:t>
            </a:r>
          </a:p>
          <a:p>
            <a:pPr lvl="1"/>
            <a:r>
              <a:rPr lang="en-GB" dirty="0" err="1" smtClean="0"/>
              <a:t>Underfitting</a:t>
            </a:r>
            <a:r>
              <a:rPr lang="en-GB" dirty="0" smtClean="0"/>
              <a:t> the data as feature set is too complex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114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Convolutional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1960"/>
          </a:xfrm>
        </p:spPr>
        <p:txBody>
          <a:bodyPr>
            <a:normAutofit/>
          </a:bodyPr>
          <a:lstStyle/>
          <a:p>
            <a:pPr lvl="0"/>
            <a:r>
              <a:rPr lang="en-US" sz="1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Selection Criteria:</a:t>
            </a:r>
          </a:p>
          <a:p>
            <a:pPr lvl="1"/>
            <a:r>
              <a:rPr lang="en-US" dirty="0" smtClean="0"/>
              <a:t>CNN tailored for use with Image data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Less pre-processing needed 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compared to other image classification algorithms.</a:t>
            </a:r>
          </a:p>
          <a:p>
            <a:pPr lvl="1"/>
            <a:r>
              <a:rPr lang="en-US" dirty="0" smtClean="0"/>
              <a:t>CNNs train and use filters to reduce dimensions of data while capturing variance. </a:t>
            </a:r>
            <a:endParaRPr lang="en-US" dirty="0" smtClean="0"/>
          </a:p>
          <a:p>
            <a:pPr lvl="0"/>
            <a:r>
              <a:rPr lang="en-GB" dirty="0" smtClean="0"/>
              <a:t>Setup: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Convolution </a:t>
            </a:r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Convolution layer 2</a:t>
            </a:r>
          </a:p>
          <a:p>
            <a:pPr lvl="1"/>
            <a:r>
              <a:rPr lang="en-US" dirty="0" smtClean="0"/>
              <a:t>Max pool layer</a:t>
            </a:r>
          </a:p>
          <a:p>
            <a:pPr lvl="1"/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Output layer </a:t>
            </a:r>
          </a:p>
        </p:txBody>
      </p:sp>
    </p:spTree>
    <p:extLst>
      <p:ext uri="{BB962C8B-B14F-4D97-AF65-F5344CB8AC3E}">
        <p14:creationId xmlns:p14="http://schemas.microsoft.com/office/powerpoint/2010/main" xmlns="" val="28381687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153</TotalTime>
  <Words>573</Words>
  <Application>Microsoft Office PowerPoint</Application>
  <PresentationFormat>Custom</PresentationFormat>
  <Paragraphs>88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Invasive Species Monitoring</vt:lpstr>
      <vt:lpstr>Competition Overview</vt:lpstr>
      <vt:lpstr>Data</vt:lpstr>
      <vt:lpstr>Approach</vt:lpstr>
      <vt:lpstr>Data Loading and Augmentation</vt:lpstr>
      <vt:lpstr>Image Augmentation</vt:lpstr>
      <vt:lpstr>Logistic Regression and Single - NN</vt:lpstr>
      <vt:lpstr>Support Vector Machines</vt:lpstr>
      <vt:lpstr>Convolutional Neural Network </vt:lpstr>
      <vt:lpstr>CNN - Results</vt:lpstr>
      <vt:lpstr>Kaggle Competition Results</vt:lpstr>
      <vt:lpstr>Next Steps</vt:lpstr>
      <vt:lpstr>Thank you!   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 Species</dc:title>
  <dc:creator>Jonah Smith</dc:creator>
  <cp:lastModifiedBy>Stanimir</cp:lastModifiedBy>
  <cp:revision>27</cp:revision>
  <dcterms:created xsi:type="dcterms:W3CDTF">2017-08-22T06:12:55Z</dcterms:created>
  <dcterms:modified xsi:type="dcterms:W3CDTF">2017-08-22T08:50:37Z</dcterms:modified>
</cp:coreProperties>
</file>