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T Sans Narrow"/>
      <p:regular r:id="rId11"/>
      <p:bold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slide" Target="slides/slide5.xml"/><Relationship Id="rId13" Type="http://schemas.openxmlformats.org/officeDocument/2006/relationships/font" Target="fonts/OpenSans-regular.fntdata"/><Relationship Id="rId12"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d0a3e50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d0a3e50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d0a3e50e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d0a3e50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d0a3e50e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d0a3e50e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d0a3e50e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d0a3e50e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Stats 240 Final Presentation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6: Andrew, Ami, Indu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were </a:t>
            </a:r>
            <a:r>
              <a:rPr lang="en"/>
              <a:t>interested</a:t>
            </a:r>
            <a:r>
              <a:rPr lang="en"/>
              <a:t> in how much is being done to combat the growing housing shortage especially for low income </a:t>
            </a:r>
            <a:r>
              <a:rPr lang="en"/>
              <a:t>families. </a:t>
            </a:r>
            <a:endParaRPr/>
          </a:p>
          <a:p>
            <a:pPr indent="-342900" lvl="0" marL="457200" rtl="0" algn="l">
              <a:spcBef>
                <a:spcPts val="0"/>
              </a:spcBef>
              <a:spcAft>
                <a:spcPts val="0"/>
              </a:spcAft>
              <a:buSzPts val="1800"/>
              <a:buChar char="-"/>
            </a:pPr>
            <a:r>
              <a:rPr lang="en"/>
              <a:t>We set out to find data that compared the number of low income households to the number of middle income households that are being produced in a refined area. </a:t>
            </a:r>
            <a:endParaRPr/>
          </a:p>
          <a:p>
            <a:pPr indent="-342900" lvl="0" marL="457200" rtl="0" algn="l">
              <a:spcBef>
                <a:spcPts val="0"/>
              </a:spcBef>
              <a:spcAft>
                <a:spcPts val="0"/>
              </a:spcAft>
              <a:buSzPts val="1800"/>
              <a:buChar char="-"/>
            </a:pPr>
            <a:r>
              <a:rPr lang="en"/>
              <a:t>We found our data set on NYC Open Data which allowed us to test our hypothesis on New York City. </a:t>
            </a:r>
            <a:endParaRPr/>
          </a:p>
          <a:p>
            <a:pPr indent="-342900" lvl="0" marL="457200" rtl="0" algn="l">
              <a:spcBef>
                <a:spcPts val="0"/>
              </a:spcBef>
              <a:spcAft>
                <a:spcPts val="0"/>
              </a:spcAft>
              <a:buSzPts val="1800"/>
              <a:buChar char="-"/>
            </a:pPr>
            <a:r>
              <a:rPr lang="en"/>
              <a:t>The dataset included all the housing projects that were produced in New York City since 2014 and were classified by income class.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Testing </a:t>
            </a:r>
            <a:endParaRPr/>
          </a:p>
        </p:txBody>
      </p:sp>
      <p:sp>
        <p:nvSpPr>
          <p:cNvPr id="79" name="Google Shape;79;p15"/>
          <p:cNvSpPr txBox="1"/>
          <p:nvPr>
            <p:ph idx="1" type="body"/>
          </p:nvPr>
        </p:nvSpPr>
        <p:spPr>
          <a:xfrm>
            <a:off x="311700" y="1266325"/>
            <a:ext cx="8520600" cy="368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answer the question is anything being done to combat the housing shortage especially for low income families we used the data to compare the number of low income households to the number of middle income households that were produced </a:t>
            </a:r>
            <a:r>
              <a:rPr lang="en"/>
              <a:t>since</a:t>
            </a:r>
            <a:r>
              <a:rPr lang="en"/>
              <a:t> 2014. </a:t>
            </a:r>
            <a:endParaRPr/>
          </a:p>
          <a:p>
            <a:pPr indent="-342900" lvl="0" marL="457200" rtl="0" algn="l">
              <a:spcBef>
                <a:spcPts val="0"/>
              </a:spcBef>
              <a:spcAft>
                <a:spcPts val="0"/>
              </a:spcAft>
              <a:buSzPts val="1800"/>
              <a:buChar char="-"/>
            </a:pPr>
            <a:r>
              <a:rPr lang="en"/>
              <a:t>We set our null hypothesis as there is no difference between the number of low income households and the number of middle income households that have been produced since 2014.</a:t>
            </a:r>
            <a:endParaRPr/>
          </a:p>
          <a:p>
            <a:pPr indent="-342900" lvl="0" marL="457200" rtl="0" algn="l">
              <a:spcBef>
                <a:spcPts val="0"/>
              </a:spcBef>
              <a:spcAft>
                <a:spcPts val="0"/>
              </a:spcAft>
              <a:buSzPts val="1800"/>
              <a:buChar char="-"/>
            </a:pPr>
            <a:r>
              <a:rPr lang="en"/>
              <a:t>After </a:t>
            </a:r>
            <a:r>
              <a:rPr lang="en"/>
              <a:t>conducting</a:t>
            </a:r>
            <a:r>
              <a:rPr lang="en"/>
              <a:t> a 2 sided Z-Test and found a p-value of </a:t>
            </a:r>
            <a:r>
              <a:rPr lang="en"/>
              <a:t>essentially</a:t>
            </a:r>
            <a:r>
              <a:rPr lang="en"/>
              <a:t> 0 meaning that there was a significant </a:t>
            </a:r>
            <a:r>
              <a:rPr lang="en"/>
              <a:t>difference</a:t>
            </a:r>
            <a:r>
              <a:rPr lang="en"/>
              <a:t> between the number of low income households and middle income households that were produced since 2014.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38075" y="1541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Statistical Analysis</a:t>
            </a:r>
            <a:endParaRPr/>
          </a:p>
        </p:txBody>
      </p:sp>
      <p:sp>
        <p:nvSpPr>
          <p:cNvPr id="85" name="Google Shape;85;p16"/>
          <p:cNvSpPr txBox="1"/>
          <p:nvPr>
            <p:ph idx="1" type="body"/>
          </p:nvPr>
        </p:nvSpPr>
        <p:spPr>
          <a:xfrm>
            <a:off x="100125" y="1291950"/>
            <a:ext cx="28839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finding a p-value of nearly 0 we made visualizations to show that in the majority of years there is a greater amount of  low-income housing that is produced compared to that of middle income housing, </a:t>
            </a:r>
            <a:endParaRPr/>
          </a:p>
          <a:p>
            <a:pPr indent="0" lvl="0" marL="0" rtl="0" algn="l">
              <a:spcBef>
                <a:spcPts val="1200"/>
              </a:spcBef>
              <a:spcAft>
                <a:spcPts val="1200"/>
              </a:spcAft>
              <a:buNone/>
            </a:pPr>
            <a:r>
              <a:rPr lang="en"/>
              <a:t>Answering our question that from the data it seems like there is something being done to help low-income families when it comes to housing. </a:t>
            </a:r>
            <a:endParaRPr/>
          </a:p>
        </p:txBody>
      </p:sp>
      <p:pic>
        <p:nvPicPr>
          <p:cNvPr id="86" name="Google Shape;86;p16"/>
          <p:cNvPicPr preferRelativeResize="0"/>
          <p:nvPr/>
        </p:nvPicPr>
        <p:blipFill>
          <a:blip r:embed="rId3">
            <a:alphaModFix/>
          </a:blip>
          <a:stretch>
            <a:fillRect/>
          </a:stretch>
        </p:blipFill>
        <p:spPr>
          <a:xfrm>
            <a:off x="3902375" y="46988"/>
            <a:ext cx="5241626" cy="2614324"/>
          </a:xfrm>
          <a:prstGeom prst="rect">
            <a:avLst/>
          </a:prstGeom>
          <a:noFill/>
          <a:ln>
            <a:noFill/>
          </a:ln>
        </p:spPr>
      </p:pic>
      <p:pic>
        <p:nvPicPr>
          <p:cNvPr id="87" name="Google Shape;87;p16"/>
          <p:cNvPicPr preferRelativeResize="0"/>
          <p:nvPr/>
        </p:nvPicPr>
        <p:blipFill>
          <a:blip r:embed="rId4">
            <a:alphaModFix/>
          </a:blip>
          <a:stretch>
            <a:fillRect/>
          </a:stretch>
        </p:blipFill>
        <p:spPr>
          <a:xfrm>
            <a:off x="3902375" y="2737513"/>
            <a:ext cx="5241626" cy="2358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