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Line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Line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Lorem Ipsum Dolor"/>
          <p:cNvSpPr txBox="1"/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ohnny Appleseed"/>
          <p:cNvSpPr txBox="1"/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08" name="“Type a quote here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/>
          <p:nvPr>
            <p:ph type="pic" idx="13"/>
          </p:nvPr>
        </p:nvSpPr>
        <p:spPr>
          <a:xfrm>
            <a:off x="-901700" y="-127000"/>
            <a:ext cx="14211300" cy="999725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Line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Line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Lorem Ipsum Dolor"/>
          <p:cNvSpPr txBox="1"/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31" name="Image"/>
          <p:cNvSpPr/>
          <p:nvPr>
            <p:ph type="pic" idx="14"/>
          </p:nvPr>
        </p:nvSpPr>
        <p:spPr>
          <a:xfrm>
            <a:off x="584200" y="558800"/>
            <a:ext cx="11823700" cy="7086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Title Text"/>
          <p:cNvSpPr txBox="1"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Line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" name="Lorem Ipsum Dolor"/>
          <p:cNvSpPr txBox="1"/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52" name="Image"/>
          <p:cNvSpPr/>
          <p:nvPr>
            <p:ph type="pic" sz="half" idx="14"/>
          </p:nvPr>
        </p:nvSpPr>
        <p:spPr>
          <a:xfrm>
            <a:off x="6704698" y="590550"/>
            <a:ext cx="5806884" cy="8509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Image"/>
          <p:cNvSpPr/>
          <p:nvPr>
            <p:ph type="pic" sz="half" idx="13"/>
          </p:nvPr>
        </p:nvSpPr>
        <p:spPr>
          <a:xfrm>
            <a:off x="6819900" y="1739900"/>
            <a:ext cx="5575300" cy="8169655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1" name="Body Level One…"/>
          <p:cNvSpPr txBox="1"/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/>
          <p:nvPr>
            <p:ph type="pic" sz="half" idx="13"/>
          </p:nvPr>
        </p:nvSpPr>
        <p:spPr>
          <a:xfrm>
            <a:off x="6260986" y="4406900"/>
            <a:ext cx="6697779" cy="4711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Image"/>
          <p:cNvSpPr/>
          <p:nvPr>
            <p:ph type="pic" sz="quarter" idx="14"/>
          </p:nvPr>
        </p:nvSpPr>
        <p:spPr>
          <a:xfrm>
            <a:off x="6680200" y="635000"/>
            <a:ext cx="5829301" cy="3517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" name="Image"/>
          <p:cNvSpPr/>
          <p:nvPr>
            <p:ph type="pic" sz="half" idx="15"/>
          </p:nvPr>
        </p:nvSpPr>
        <p:spPr>
          <a:xfrm>
            <a:off x="482600" y="609600"/>
            <a:ext cx="5728881" cy="8394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Line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4.jpeg"/><Relationship Id="rId4" Type="http://schemas.openxmlformats.org/officeDocument/2006/relationships/image" Target="../media/image5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Machine Learning - Final Projec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Machine Learning - Final Project</a:t>
            </a:r>
          </a:p>
        </p:txBody>
      </p:sp>
      <p:sp>
        <p:nvSpPr>
          <p:cNvPr id="134" name="Predicting Yelp Price Rang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Predicting Yelp Price Range</a:t>
            </a:r>
          </a:p>
        </p:txBody>
      </p:sp>
      <p:sp>
        <p:nvSpPr>
          <p:cNvPr id="135" name="Josh Dey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Josh Dey</a:t>
            </a:r>
          </a:p>
          <a:p>
            <a:pPr/>
            <a:r>
              <a:t>Emmett Powers</a:t>
            </a:r>
          </a:p>
          <a:p>
            <a:pPr/>
            <a:r>
              <a:t>Giorlando Ramírez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C6C25B63-5B43-4F1D-8607-354843F3D7BF.png" descr="C6C25B63-5B43-4F1D-8607-354843F3D7BF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4128" t="0" r="14128" b="0"/>
          <a:stretch>
            <a:fillRect/>
          </a:stretch>
        </p:blipFill>
        <p:spPr>
          <a:xfrm>
            <a:off x="3708400" y="3425879"/>
            <a:ext cx="5588000" cy="4806842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Classification 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Classification Tree</a:t>
            </a:r>
          </a:p>
        </p:txBody>
      </p:sp>
      <p:pic>
        <p:nvPicPr>
          <p:cNvPr id="169" name="3iuvlz.jpg" descr="3iuvlz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47299" y="2606129"/>
            <a:ext cx="2833540" cy="28335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3iuvts.jpg" descr="3iuvts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3787" y="2884117"/>
            <a:ext cx="3033714" cy="22775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mprov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Improvements</a:t>
            </a:r>
          </a:p>
        </p:txBody>
      </p:sp>
      <p:sp>
        <p:nvSpPr>
          <p:cNvPr id="173" name="In conclusion, the answer to our original question is kind of……"/>
          <p:cNvSpPr txBox="1"/>
          <p:nvPr>
            <p:ph type="body" sz="half" idx="1"/>
          </p:nvPr>
        </p:nvSpPr>
        <p:spPr>
          <a:xfrm>
            <a:off x="508000" y="2628899"/>
            <a:ext cx="11988800" cy="2912419"/>
          </a:xfrm>
          <a:prstGeom prst="rect">
            <a:avLst/>
          </a:prstGeom>
        </p:spPr>
        <p:txBody>
          <a:bodyPr/>
          <a:lstStyle/>
          <a:p>
            <a:pPr marL="437006" indent="-437006" defTabSz="543305">
              <a:spcBef>
                <a:spcPts val="2200"/>
              </a:spcBef>
              <a:defRPr sz="3348"/>
            </a:pPr>
            <a:r>
              <a:t>In conclusion, the answer to our original question is kind of…</a:t>
            </a:r>
          </a:p>
          <a:p>
            <a:pPr marL="437006" indent="-437006" defTabSz="543305">
              <a:spcBef>
                <a:spcPts val="2200"/>
              </a:spcBef>
              <a:defRPr sz="3348"/>
            </a:pPr>
            <a:r>
              <a:t>Improvements to OLR?</a:t>
            </a:r>
          </a:p>
          <a:p>
            <a:pPr marL="437006" indent="-437006" defTabSz="543305">
              <a:spcBef>
                <a:spcPts val="2200"/>
              </a:spcBef>
              <a:defRPr sz="3348"/>
            </a:pPr>
            <a:r>
              <a:t>Improvements to Linear Regression?</a:t>
            </a:r>
          </a:p>
        </p:txBody>
      </p:sp>
      <p:pic>
        <p:nvPicPr>
          <p:cNvPr id="174" name="IMG_9183.JPG" descr="IMG_918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94101" y="6330156"/>
            <a:ext cx="5016598" cy="27424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FED8F800-5288-4C0E-ABC1-F5A1BD549B9E.jpeg" descr="FED8F800-5288-4C0E-ABC1-F5A1BD549B9E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367532" y="4182069"/>
            <a:ext cx="6269736" cy="3294462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Thank You! Question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You! Questions?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Metho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Method</a:t>
            </a:r>
          </a:p>
        </p:txBody>
      </p:sp>
      <p:sp>
        <p:nvSpPr>
          <p:cNvPr id="138" name="Yelp Data Competi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6404" indent="-446404" defTabSz="554990">
              <a:spcBef>
                <a:spcPts val="2200"/>
              </a:spcBef>
              <a:defRPr sz="3420"/>
            </a:pPr>
            <a:r>
              <a:t>Yelp Data Competition</a:t>
            </a:r>
          </a:p>
          <a:p>
            <a:pPr lvl="1" marL="892809" indent="-446404" defTabSz="554990">
              <a:spcBef>
                <a:spcPts val="2200"/>
              </a:spcBef>
              <a:defRPr sz="3420"/>
            </a:pPr>
            <a:r>
              <a:t>Question: Can we determine the price range of a restaurant based on different variables that Yelp has collected?</a:t>
            </a:r>
          </a:p>
          <a:p>
            <a:pPr marL="446404" indent="-446404" defTabSz="554990">
              <a:spcBef>
                <a:spcPts val="2200"/>
              </a:spcBef>
              <a:defRPr sz="3420"/>
            </a:pPr>
            <a:r>
              <a:t>Models:</a:t>
            </a:r>
          </a:p>
          <a:p>
            <a:pPr lvl="1" marL="892809" indent="-446404" defTabSz="554990">
              <a:spcBef>
                <a:spcPts val="2200"/>
              </a:spcBef>
              <a:defRPr sz="3420"/>
            </a:pPr>
            <a:r>
              <a:t>Linear Regression</a:t>
            </a:r>
          </a:p>
          <a:p>
            <a:pPr lvl="1" marL="892809" indent="-446404" defTabSz="554990">
              <a:spcBef>
                <a:spcPts val="2200"/>
              </a:spcBef>
              <a:defRPr sz="3420"/>
            </a:pPr>
            <a:r>
              <a:t>Classification Tree</a:t>
            </a:r>
          </a:p>
          <a:p>
            <a:pPr lvl="1" marL="892809" indent="-446404" defTabSz="554990">
              <a:spcBef>
                <a:spcPts val="2200"/>
              </a:spcBef>
              <a:defRPr sz="3420"/>
            </a:pPr>
            <a:r>
              <a:t>Ordinal Regression</a:t>
            </a:r>
          </a:p>
        </p:txBody>
      </p:sp>
      <p:pic>
        <p:nvPicPr>
          <p:cNvPr id="139" name="fnbmvnuld4e21.png" descr="fnbmvnuld4e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85031" y="5506986"/>
            <a:ext cx="4962569" cy="35513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95F28906-7DB4-4538-8FE8-3AE2E18F7BBF.png" descr="95F28906-7DB4-4538-8FE8-3AE2E18F7BBF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0" y="1625890"/>
            <a:ext cx="13004800" cy="802582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2641D90E-02E9-4327-BA21-2B0126B5D494.png" descr="2641D90E-02E9-4327-BA21-2B0126B5D494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732086" y="2178031"/>
            <a:ext cx="9540663" cy="5887952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Exploratory Data 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Exploratory Data Analysis</a:t>
            </a:r>
          </a:p>
        </p:txBody>
      </p:sp>
      <p:sp>
        <p:nvSpPr>
          <p:cNvPr id="145" name="Arrow"/>
          <p:cNvSpPr/>
          <p:nvPr/>
        </p:nvSpPr>
        <p:spPr>
          <a:xfrm rot="16197612">
            <a:off x="4340213" y="8011659"/>
            <a:ext cx="870251" cy="1271207"/>
          </a:xfrm>
          <a:prstGeom prst="rightArrow">
            <a:avLst>
              <a:gd name="adj1" fmla="val 23188"/>
              <a:gd name="adj2" fmla="val 64035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sp>
        <p:nvSpPr>
          <p:cNvPr id="146" name="Dependent Variable"/>
          <p:cNvSpPr txBox="1"/>
          <p:nvPr/>
        </p:nvSpPr>
        <p:spPr>
          <a:xfrm>
            <a:off x="3376736" y="9131300"/>
            <a:ext cx="2797375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Dependent Variable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Linear Reg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Linear Regression</a:t>
            </a:r>
          </a:p>
        </p:txBody>
      </p:sp>
      <p:pic>
        <p:nvPicPr>
          <p:cNvPr id="149" name="Screen Shot 2019-12-09 at 1.28.15 PM.png" descr="Screen Shot 2019-12-09 at 1.28.1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2800" y="4279900"/>
            <a:ext cx="8839200" cy="1193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Linear Reg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Linear Regression</a:t>
            </a:r>
          </a:p>
        </p:txBody>
      </p:sp>
      <p:sp>
        <p:nvSpPr>
          <p:cNvPr id="152" name="MCR: .999…"/>
          <p:cNvSpPr txBox="1"/>
          <p:nvPr>
            <p:ph type="body" sz="quarter" idx="1"/>
          </p:nvPr>
        </p:nvSpPr>
        <p:spPr>
          <a:xfrm>
            <a:off x="508000" y="2730500"/>
            <a:ext cx="3655666" cy="1803897"/>
          </a:xfrm>
          <a:prstGeom prst="rect">
            <a:avLst/>
          </a:prstGeom>
        </p:spPr>
        <p:txBody>
          <a:bodyPr/>
          <a:lstStyle/>
          <a:p>
            <a:pPr marL="342518" indent="-342518" defTabSz="508254">
              <a:spcBef>
                <a:spcPts val="1500"/>
              </a:spcBef>
              <a:defRPr sz="2610"/>
            </a:pPr>
            <a:r>
              <a:t>MCR: .999</a:t>
            </a:r>
          </a:p>
          <a:p>
            <a:pPr marL="342518" indent="-342518" defTabSz="508254">
              <a:spcBef>
                <a:spcPts val="1500"/>
              </a:spcBef>
              <a:defRPr sz="2610"/>
            </a:pPr>
            <a:r>
              <a:t>Scoring Model</a:t>
            </a:r>
          </a:p>
          <a:p>
            <a:pPr lvl="1" marL="685037" indent="-342518" defTabSz="508254">
              <a:spcBef>
                <a:spcPts val="1500"/>
              </a:spcBef>
              <a:defRPr sz="2610"/>
            </a:pPr>
            <a:r>
              <a:t>MCR: 0.4185821</a:t>
            </a:r>
          </a:p>
        </p:txBody>
      </p:sp>
      <p:pic>
        <p:nvPicPr>
          <p:cNvPr id="153" name="3iv3jw.jpg" descr="3iv3jw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5386" y="5086846"/>
            <a:ext cx="3360893" cy="25514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F4221A77-91EB-4075-B035-9B8F1DD829AD.png" descr="F4221A77-91EB-4075-B035-9B8F1DD829A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65656" y="2427141"/>
            <a:ext cx="5643706" cy="34829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image-4.png" descr="image-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46617" y="6159205"/>
            <a:ext cx="5567018" cy="34356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Ordinal Reg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Ordinal Regression</a:t>
            </a:r>
          </a:p>
        </p:txBody>
      </p:sp>
      <p:pic>
        <p:nvPicPr>
          <p:cNvPr id="158" name="Screen Shot 2019-12-09 at 1.29.48 PM.png" descr="Screen Shot 2019-12-09 at 1.29.4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200" y="4076700"/>
            <a:ext cx="9042400" cy="3200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LinearRegresssion.jpg" descr="LinearRegresssion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819900" y="3641456"/>
            <a:ext cx="5588000" cy="4375688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Ordinal Reg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Ordinal Regression</a:t>
            </a:r>
          </a:p>
        </p:txBody>
      </p:sp>
      <p:sp>
        <p:nvSpPr>
          <p:cNvPr id="162" name="MCR: 0.408191"/>
          <p:cNvSpPr txBox="1"/>
          <p:nvPr>
            <p:ph type="body" sz="quarter" idx="1"/>
          </p:nvPr>
        </p:nvSpPr>
        <p:spPr>
          <a:xfrm>
            <a:off x="508000" y="2730500"/>
            <a:ext cx="5816600" cy="1219200"/>
          </a:xfrm>
          <a:prstGeom prst="rect">
            <a:avLst/>
          </a:prstGeom>
        </p:spPr>
        <p:txBody>
          <a:bodyPr/>
          <a:lstStyle/>
          <a:p>
            <a:pPr/>
            <a:r>
              <a:t>MCR: 0.408191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lassification 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Classification Tree</a:t>
            </a:r>
          </a:p>
        </p:txBody>
      </p:sp>
      <p:pic>
        <p:nvPicPr>
          <p:cNvPr id="165" name="Screen Shot 2019-12-09 at 1.30.48 PM.png" descr="Screen Shot 2019-12-09 at 1.30.4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" y="4845050"/>
            <a:ext cx="8940800" cy="1663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