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D8D8D8"/>
    <a:srgbClr val="DFDFDF"/>
    <a:srgbClr val="EEB5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7" autoAdjust="0"/>
    <p:restoredTop sz="94660"/>
  </p:normalViewPr>
  <p:slideViewPr>
    <p:cSldViewPr snapToGrid="0">
      <p:cViewPr>
        <p:scale>
          <a:sx n="66" d="100"/>
          <a:sy n="66" d="100"/>
        </p:scale>
        <p:origin x="32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6E8F8-4604-CB95-8907-28414C8F80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745912-9263-7912-B369-142DFA7E09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75D99F-9BC7-DAD0-C30D-C93CDF8B0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3DD40-F348-4C86-8BB4-C5CEB09DC3D9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F4B9CD-126E-ACE3-D754-7FABC9F11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031250-99FA-5117-9879-45D0F325D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C3F9B-E1A7-4E77-A633-A019939CC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89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1C2B39-0187-DA48-5238-FF53810D2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C2138F-BBE9-9096-3FAF-A3CD575BD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FFB073-1C6E-3E11-A4EB-B73609886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3DD40-F348-4C86-8BB4-C5CEB09DC3D9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14A35D-7112-9FF6-B230-F3F3EB12A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8413AC-9718-E0A1-3618-11E640A92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C3F9B-E1A7-4E77-A633-A019939CC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884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72BFE6-E439-D101-62B5-1280D48336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ECDFAD-4698-0ECE-27B2-9C4A008AB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461651-A598-BFD4-93BD-0377D3F0D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3DD40-F348-4C86-8BB4-C5CEB09DC3D9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61833A-489D-2E7C-C65E-31DDB1295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EACBAD-63B0-C401-DA57-04BFEAAEC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C3F9B-E1A7-4E77-A633-A019939CC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146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533311-28C6-2F02-14FA-1BF8CFA16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130BCF-4B4E-5B84-95BD-B5BAA5B40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6894DE-D669-BE21-38A5-4D80DDC36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3DD40-F348-4C86-8BB4-C5CEB09DC3D9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A20AB4-F250-BB6C-356B-D5C871F01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4E008A-63D0-C4E5-C016-500EACE3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C3F9B-E1A7-4E77-A633-A019939CC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899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F265C-153A-A515-B8FF-97CD372E1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B538B6-A7DD-E30F-2BD4-00E5B740D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0C8E87-6AC8-A193-AE28-71A9CF43D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3DD40-F348-4C86-8BB4-C5CEB09DC3D9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353306-7EE1-46F2-F74D-23DF60F5D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987F3E-702F-DDBE-796E-A6904FFE6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C3F9B-E1A7-4E77-A633-A019939CC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240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26A2C-E7B0-A8E0-96ED-6E6B985A9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228774-9329-0DD5-F3A4-C986C8275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A657B0-30E8-CEC1-AEF2-46069FB273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411FB2-D9EC-9D3B-DB4E-442F1B57F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3DD40-F348-4C86-8BB4-C5CEB09DC3D9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BC0924-C44E-5346-7E79-D548BEAA4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4D4395-05C7-B093-66FB-920EC527E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C3F9B-E1A7-4E77-A633-A019939CC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57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6113AA-D265-FACF-E353-74AA9E24D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1D9A4B-0387-8D7F-0788-5B6EB16DC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AF6A1C-9F48-F0BF-3D11-9E85198D1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B27B14-ED23-9329-F76F-706530A102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0326AD-4561-B48C-43F8-E08BB7567E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815CB1-512E-FA29-3CB3-93FB02592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3DD40-F348-4C86-8BB4-C5CEB09DC3D9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2A35E4-EA92-6CD3-64BF-CED66AA37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22177F8-BBDE-A72C-16EA-A172B994B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C3F9B-E1A7-4E77-A633-A019939CC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147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681C3A-7857-2D69-6603-55595E4B8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F037A6-D5C2-4CBC-78E4-3603642E8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3DD40-F348-4C86-8BB4-C5CEB09DC3D9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A7F382-4FA9-524E-0537-ADECC8CA8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6B1F99-940D-44B4-1F5C-7D5CBE3F5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C3F9B-E1A7-4E77-A633-A019939CC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585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14ED749-6D7E-82BE-A009-73691FD14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3DD40-F348-4C86-8BB4-C5CEB09DC3D9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960329D-9D95-E42B-8352-3A187B09B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825097-2E92-DDC4-55E7-6D23A8A48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C3F9B-E1A7-4E77-A633-A019939CC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030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3ADE8-8BB3-6F58-992C-EFB300828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2B6523-5ECD-DB9F-E338-034619B6F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253504-8F0F-AE70-1108-8D9B373DB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EA175B-A28F-D7E6-B587-5E3401255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3DD40-F348-4C86-8BB4-C5CEB09DC3D9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7E69AB-7BC7-220F-6F7B-6BB4C847A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64053D-D73D-D330-F3DF-998AEAB60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C3F9B-E1A7-4E77-A633-A019939CC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521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0B371B-A75B-10EA-9004-7350D5A0C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2F4535-49FA-4F2C-D688-CF8623CD9C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5E7FA4-8C0C-B361-29B1-30C6E56AD4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D8B793-179F-F31E-00D6-235474617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3DD40-F348-4C86-8BB4-C5CEB09DC3D9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B39314-43BD-2686-7479-44262079A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78E045-2CD0-B088-DD5A-D66E8ACF8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C3F9B-E1A7-4E77-A633-A019939CC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8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C8878A-B7FF-1944-754E-CE533605E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08D737-EBB5-854C-A7C1-37D192AE3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6A0FF5-6DAB-519D-9BB4-4E9C81E5F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3DD40-F348-4C86-8BB4-C5CEB09DC3D9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DAB39-DB20-BE89-3661-0D041DDD30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727764-1CCF-FD9A-78D2-6363E3D77F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C3F9B-E1A7-4E77-A633-A019939CC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226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F603DBA-5F91-C17C-39EF-CB7B0FC436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40896"/>
              </p:ext>
            </p:extLst>
          </p:nvPr>
        </p:nvGraphicFramePr>
        <p:xfrm>
          <a:off x="558482" y="641924"/>
          <a:ext cx="4208637" cy="55741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93135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2115502">
                  <a:extLst>
                    <a:ext uri="{9D8B030D-6E8A-4147-A177-3AD203B41FA5}">
                      <a16:colId xmlns:a16="http://schemas.microsoft.com/office/drawing/2014/main" val="1899111826"/>
                    </a:ext>
                  </a:extLst>
                </a:gridCol>
              </a:tblGrid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spc="-3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지하철 거리</a:t>
                      </a:r>
                      <a:r>
                        <a:rPr lang="en-US" altLang="ko-KR" sz="2500" spc="-3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(m)</a:t>
                      </a:r>
                      <a:endParaRPr lang="ko-KR" altLang="en-US" sz="2500" spc="-3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500" spc="-3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가중치</a:t>
                      </a:r>
                    </a:p>
                  </a:txBody>
                  <a:tcPr marL="95655" marR="95655" marT="47827" marB="47827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0~200</a:t>
                      </a:r>
                      <a:endParaRPr lang="ko-KR" altLang="en-US" sz="23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1.0</a:t>
                      </a:r>
                      <a:endParaRPr lang="ko-KR" altLang="en-US" sz="23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200~400</a:t>
                      </a:r>
                      <a:endParaRPr lang="ko-KR" altLang="en-US" sz="23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0.8</a:t>
                      </a:r>
                      <a:endParaRPr lang="ko-KR" altLang="en-US" sz="23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pc="-150" dirty="0">
                          <a:solidFill>
                            <a:srgbClr val="40474D"/>
                          </a:solidFill>
                          <a:latin typeface="+mj-ea"/>
                          <a:ea typeface="+mj-ea"/>
                        </a:rPr>
                        <a:t>400~600</a:t>
                      </a:r>
                      <a:endParaRPr lang="ko-KR" altLang="en-US" sz="2300" spc="-150" dirty="0">
                        <a:solidFill>
                          <a:srgbClr val="40474D"/>
                        </a:solidFill>
                        <a:latin typeface="+mj-ea"/>
                        <a:ea typeface="+mj-ea"/>
                      </a:endParaRP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pc="-150" dirty="0">
                          <a:solidFill>
                            <a:srgbClr val="40474D"/>
                          </a:solidFill>
                          <a:latin typeface="+mj-ea"/>
                          <a:ea typeface="+mj-ea"/>
                        </a:rPr>
                        <a:t>0.6</a:t>
                      </a:r>
                      <a:endParaRPr lang="ko-KR" altLang="en-US" sz="2300" spc="-150" dirty="0">
                        <a:solidFill>
                          <a:srgbClr val="40474D"/>
                        </a:solidFill>
                        <a:latin typeface="+mj-ea"/>
                        <a:ea typeface="+mj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600~800</a:t>
                      </a:r>
                      <a:endParaRPr lang="ko-KR" altLang="en-US" sz="23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0.4</a:t>
                      </a:r>
                      <a:endParaRPr lang="ko-KR" altLang="en-US" sz="23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800~1000</a:t>
                      </a:r>
                      <a:endParaRPr lang="ko-KR" altLang="en-US" sz="23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0.2</a:t>
                      </a:r>
                      <a:endParaRPr lang="ko-KR" altLang="en-US" sz="23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1000~</a:t>
                      </a:r>
                      <a:endParaRPr lang="ko-KR" altLang="en-US" sz="23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0.1</a:t>
                      </a:r>
                      <a:endParaRPr lang="ko-KR" altLang="en-US" sz="23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047427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E5D1561-068D-527D-3B53-E7FBB0F64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001321"/>
              </p:ext>
            </p:extLst>
          </p:nvPr>
        </p:nvGraphicFramePr>
        <p:xfrm>
          <a:off x="6096000" y="1040078"/>
          <a:ext cx="4899660" cy="47778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4158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2115502">
                  <a:extLst>
                    <a:ext uri="{9D8B030D-6E8A-4147-A177-3AD203B41FA5}">
                      <a16:colId xmlns:a16="http://schemas.microsoft.com/office/drawing/2014/main" val="1899111826"/>
                    </a:ext>
                  </a:extLst>
                </a:gridCol>
              </a:tblGrid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spc="-3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버스 거리</a:t>
                      </a:r>
                      <a:r>
                        <a:rPr lang="en-US" altLang="ko-KR" sz="2500" spc="-3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(m)</a:t>
                      </a:r>
                      <a:endParaRPr lang="ko-KR" altLang="en-US" sz="2500" spc="-3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500" spc="-3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가중치</a:t>
                      </a:r>
                    </a:p>
                  </a:txBody>
                  <a:tcPr marL="95655" marR="95655" marT="47827" marB="47827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0~50</a:t>
                      </a:r>
                      <a:endParaRPr lang="ko-KR" altLang="en-US" sz="23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1.0</a:t>
                      </a:r>
                      <a:endParaRPr lang="ko-KR" altLang="en-US" sz="23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50~150</a:t>
                      </a:r>
                      <a:endParaRPr lang="ko-KR" altLang="en-US" sz="23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0.8</a:t>
                      </a:r>
                      <a:endParaRPr lang="ko-KR" altLang="en-US" sz="23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pc="-150" dirty="0">
                          <a:solidFill>
                            <a:srgbClr val="40474D"/>
                          </a:solidFill>
                          <a:latin typeface="+mj-ea"/>
                          <a:ea typeface="+mj-ea"/>
                        </a:rPr>
                        <a:t>150~250</a:t>
                      </a:r>
                      <a:endParaRPr lang="ko-KR" altLang="en-US" sz="2300" spc="-150" dirty="0">
                        <a:solidFill>
                          <a:srgbClr val="40474D"/>
                        </a:solidFill>
                        <a:latin typeface="+mj-ea"/>
                        <a:ea typeface="+mj-ea"/>
                      </a:endParaRP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pc="-150" dirty="0">
                          <a:solidFill>
                            <a:srgbClr val="40474D"/>
                          </a:solidFill>
                          <a:latin typeface="+mj-ea"/>
                          <a:ea typeface="+mj-ea"/>
                        </a:rPr>
                        <a:t>0.6</a:t>
                      </a:r>
                      <a:endParaRPr lang="ko-KR" altLang="en-US" sz="2300" spc="-150" dirty="0">
                        <a:solidFill>
                          <a:srgbClr val="40474D"/>
                        </a:solidFill>
                        <a:latin typeface="+mj-ea"/>
                        <a:ea typeface="+mj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250~350</a:t>
                      </a:r>
                      <a:endParaRPr lang="ko-KR" altLang="en-US" sz="23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0.4</a:t>
                      </a:r>
                      <a:endParaRPr lang="ko-KR" altLang="en-US" sz="23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350~</a:t>
                      </a:r>
                      <a:endParaRPr lang="ko-KR" altLang="en-US" sz="23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0.2</a:t>
                      </a:r>
                      <a:endParaRPr lang="ko-KR" altLang="en-US" sz="23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1723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3096FEB-B8B9-1FDA-C62B-272AD54C15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696564"/>
              </p:ext>
            </p:extLst>
          </p:nvPr>
        </p:nvGraphicFramePr>
        <p:xfrm>
          <a:off x="2753042" y="1123817"/>
          <a:ext cx="6401118" cy="4982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318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1899111826"/>
                    </a:ext>
                  </a:extLst>
                </a:gridCol>
              </a:tblGrid>
              <a:tr h="498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spc="-3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 변수</a:t>
                      </a:r>
                    </a:p>
                  </a:txBody>
                  <a:tcPr marL="95655" marR="95655" marT="47827" marB="47827" anchor="ctr"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500" spc="-3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거리기준</a:t>
                      </a:r>
                      <a:r>
                        <a:rPr lang="en-US" altLang="ko-KR" sz="2500" spc="-3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(m)</a:t>
                      </a:r>
                      <a:endParaRPr lang="ko-KR" altLang="en-US" sz="2500" spc="-3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498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신호등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23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498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교차로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50</a:t>
                      </a:r>
                      <a:endParaRPr lang="ko-KR" altLang="en-US" sz="23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498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j-ea"/>
                          <a:ea typeface="+mj-ea"/>
                        </a:rPr>
                        <a:t>학교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pc="-150" dirty="0">
                          <a:solidFill>
                            <a:srgbClr val="40474D"/>
                          </a:solidFill>
                          <a:latin typeface="+mj-ea"/>
                          <a:ea typeface="+mj-ea"/>
                        </a:rPr>
                        <a:t>100</a:t>
                      </a:r>
                      <a:endParaRPr lang="ko-KR" altLang="en-US" sz="2300" spc="-150" dirty="0">
                        <a:solidFill>
                          <a:srgbClr val="40474D"/>
                        </a:solidFill>
                        <a:latin typeface="+mj-ea"/>
                        <a:ea typeface="+mj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498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표지판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23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498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스마트횡단보도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0.5</a:t>
                      </a:r>
                      <a:endParaRPr lang="ko-KR" altLang="en-US" sz="23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  <a:tr h="498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 err="1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무인단속카메라</a:t>
                      </a:r>
                      <a:endParaRPr lang="ko-KR" altLang="en-US" sz="23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200</a:t>
                      </a:r>
                      <a:endParaRPr lang="ko-KR" altLang="en-US" sz="23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047427"/>
                  </a:ext>
                </a:extLst>
              </a:tr>
              <a:tr h="498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일 평균 불법 </a:t>
                      </a:r>
                      <a:r>
                        <a:rPr lang="ko-KR" altLang="en-US" sz="2300" spc="-150" dirty="0" err="1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주정차</a:t>
                      </a:r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수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lang="ko-KR" altLang="en-US" sz="23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905821"/>
                  </a:ext>
                </a:extLst>
              </a:tr>
              <a:tr h="498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학원 수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50</a:t>
                      </a:r>
                      <a:endParaRPr lang="ko-KR" altLang="en-US" sz="23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34308"/>
                  </a:ext>
                </a:extLst>
              </a:tr>
              <a:tr h="498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카페 수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lang="ko-KR" altLang="en-US" sz="23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754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8183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3096FEB-B8B9-1FDA-C62B-272AD54C15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87334"/>
              </p:ext>
            </p:extLst>
          </p:nvPr>
        </p:nvGraphicFramePr>
        <p:xfrm>
          <a:off x="308760" y="736716"/>
          <a:ext cx="4706537" cy="50980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88363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1718174">
                  <a:extLst>
                    <a:ext uri="{9D8B030D-6E8A-4147-A177-3AD203B41FA5}">
                      <a16:colId xmlns:a16="http://schemas.microsoft.com/office/drawing/2014/main" val="1899111826"/>
                    </a:ext>
                  </a:extLst>
                </a:gridCol>
              </a:tblGrid>
              <a:tr h="4512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-3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 변수</a:t>
                      </a:r>
                    </a:p>
                  </a:txBody>
                  <a:tcPr marL="95655" marR="95655" marT="47827" marB="47827" anchor="ctr"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spc="-3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p-value</a:t>
                      </a:r>
                      <a:endParaRPr lang="ko-KR" altLang="en-US" sz="2000" spc="-3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4224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신호등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0.002</a:t>
                      </a:r>
                      <a:endParaRPr lang="ko-KR" altLang="en-US" sz="18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4224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교차로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0.000</a:t>
                      </a:r>
                      <a:endParaRPr lang="ko-KR" altLang="en-US" sz="18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4224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j-ea"/>
                          <a:ea typeface="+mj-ea"/>
                        </a:rPr>
                        <a:t>학교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50" dirty="0">
                          <a:solidFill>
                            <a:srgbClr val="40474D"/>
                          </a:solidFill>
                          <a:latin typeface="+mj-ea"/>
                          <a:ea typeface="+mj-ea"/>
                        </a:rPr>
                        <a:t>0.000</a:t>
                      </a:r>
                      <a:endParaRPr lang="ko-KR" altLang="en-US" sz="1800" spc="-150" dirty="0">
                        <a:solidFill>
                          <a:srgbClr val="40474D"/>
                        </a:solidFill>
                        <a:latin typeface="+mj-ea"/>
                        <a:ea typeface="+mj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4224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표지판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0.006</a:t>
                      </a:r>
                      <a:endParaRPr lang="ko-KR" altLang="en-US" sz="18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4224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불법 </a:t>
                      </a:r>
                      <a:r>
                        <a:rPr lang="ko-KR" altLang="en-US" sz="1800" spc="-150" dirty="0" err="1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주정차</a:t>
                      </a:r>
                      <a:endParaRPr lang="ko-KR" altLang="en-US" sz="18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0.016</a:t>
                      </a:r>
                      <a:endParaRPr lang="ko-KR" altLang="en-US" sz="18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  <a:tr h="4224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 err="1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무인단속카메라</a:t>
                      </a:r>
                      <a:endParaRPr lang="ko-KR" altLang="en-US" sz="18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0.000</a:t>
                      </a:r>
                      <a:endParaRPr lang="ko-KR" altLang="en-US" sz="18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047427"/>
                  </a:ext>
                </a:extLst>
              </a:tr>
              <a:tr h="4224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지하철 </a:t>
                      </a:r>
                      <a:r>
                        <a:rPr lang="ko-KR" altLang="en-US" sz="1800" spc="-150" dirty="0" err="1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승하차</a:t>
                      </a:r>
                      <a:endParaRPr lang="ko-KR" altLang="en-US" sz="18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0.000</a:t>
                      </a:r>
                      <a:endParaRPr lang="ko-KR" altLang="en-US" sz="18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627781"/>
                  </a:ext>
                </a:extLst>
              </a:tr>
              <a:tr h="4224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버스 </a:t>
                      </a:r>
                      <a:r>
                        <a:rPr lang="ko-KR" altLang="en-US" sz="1800" spc="-150" dirty="0" err="1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승하차</a:t>
                      </a:r>
                      <a:endParaRPr lang="ko-KR" altLang="en-US" sz="18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0.000</a:t>
                      </a:r>
                      <a:endParaRPr lang="ko-KR" altLang="en-US" sz="18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595536"/>
                  </a:ext>
                </a:extLst>
              </a:tr>
              <a:tr h="4224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카페 수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lang="ko-KR" altLang="en-US" sz="18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905821"/>
                  </a:ext>
                </a:extLst>
              </a:tr>
              <a:tr h="4224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학원</a:t>
                      </a:r>
                      <a:r>
                        <a:rPr lang="en-US" altLang="ko-KR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수 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0.512</a:t>
                      </a:r>
                      <a:endParaRPr lang="ko-KR" altLang="en-US" sz="18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34308"/>
                  </a:ext>
                </a:extLst>
              </a:tr>
              <a:tr h="4224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스마트횡단보도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0.302</a:t>
                      </a:r>
                      <a:endParaRPr lang="ko-KR" altLang="en-US" sz="18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754873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308FBDD-8AA8-AF76-5DD3-3C74ACBB8A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005526"/>
              </p:ext>
            </p:extLst>
          </p:nvPr>
        </p:nvGraphicFramePr>
        <p:xfrm>
          <a:off x="5701365" y="1002041"/>
          <a:ext cx="5389079" cy="4349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1735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1967344">
                  <a:extLst>
                    <a:ext uri="{9D8B030D-6E8A-4147-A177-3AD203B41FA5}">
                      <a16:colId xmlns:a16="http://schemas.microsoft.com/office/drawing/2014/main" val="1899111826"/>
                    </a:ext>
                  </a:extLst>
                </a:gridCol>
              </a:tblGrid>
              <a:tr h="4349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-3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 변수</a:t>
                      </a:r>
                    </a:p>
                  </a:txBody>
                  <a:tcPr marL="95655" marR="95655" marT="47827" marB="47827" anchor="ctr"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spc="-3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p-value</a:t>
                      </a:r>
                      <a:endParaRPr lang="ko-KR" altLang="en-US" sz="2000" spc="-3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4349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신호등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0.002</a:t>
                      </a:r>
                      <a:endParaRPr lang="ko-KR" altLang="en-US" sz="18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4349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교차로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0.000</a:t>
                      </a:r>
                      <a:endParaRPr lang="ko-KR" altLang="en-US" sz="18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4349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j-ea"/>
                          <a:ea typeface="+mj-ea"/>
                        </a:rPr>
                        <a:t>학교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50" dirty="0">
                          <a:solidFill>
                            <a:srgbClr val="40474D"/>
                          </a:solidFill>
                          <a:latin typeface="+mj-ea"/>
                          <a:ea typeface="+mj-ea"/>
                        </a:rPr>
                        <a:t>0.000</a:t>
                      </a:r>
                      <a:endParaRPr lang="ko-KR" altLang="en-US" sz="1800" spc="-150" dirty="0">
                        <a:solidFill>
                          <a:srgbClr val="40474D"/>
                        </a:solidFill>
                        <a:latin typeface="+mj-ea"/>
                        <a:ea typeface="+mj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4349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표지판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0.006</a:t>
                      </a:r>
                      <a:endParaRPr lang="ko-KR" altLang="en-US" sz="18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4349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불법 </a:t>
                      </a:r>
                      <a:r>
                        <a:rPr lang="ko-KR" altLang="en-US" sz="1800" spc="-150" dirty="0" err="1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주정차</a:t>
                      </a:r>
                      <a:endParaRPr lang="ko-KR" altLang="en-US" sz="18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0.017</a:t>
                      </a:r>
                      <a:endParaRPr lang="ko-KR" altLang="en-US" sz="18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  <a:tr h="4349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 err="1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무인단속카메라</a:t>
                      </a:r>
                      <a:endParaRPr lang="ko-KR" altLang="en-US" sz="18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0.003</a:t>
                      </a:r>
                      <a:endParaRPr lang="ko-KR" altLang="en-US" sz="18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047427"/>
                  </a:ext>
                </a:extLst>
              </a:tr>
              <a:tr h="4349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지하철 </a:t>
                      </a:r>
                      <a:r>
                        <a:rPr lang="ko-KR" altLang="en-US" sz="1800" spc="-150" dirty="0" err="1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승하차</a:t>
                      </a:r>
                      <a:endParaRPr lang="ko-KR" altLang="en-US" sz="18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0.000</a:t>
                      </a:r>
                      <a:endParaRPr lang="ko-KR" altLang="en-US" sz="18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627781"/>
                  </a:ext>
                </a:extLst>
              </a:tr>
              <a:tr h="4349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버스 </a:t>
                      </a:r>
                      <a:r>
                        <a:rPr lang="ko-KR" altLang="en-US" sz="1800" spc="-150" dirty="0" err="1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승하차</a:t>
                      </a:r>
                      <a:endParaRPr lang="ko-KR" altLang="en-US" sz="18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0.000</a:t>
                      </a:r>
                      <a:endParaRPr lang="ko-KR" altLang="en-US" sz="18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595536"/>
                  </a:ext>
                </a:extLst>
              </a:tr>
              <a:tr h="4349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카페 수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0.000</a:t>
                      </a:r>
                      <a:endParaRPr lang="ko-KR" altLang="en-US" sz="18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754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5803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3096FEB-B8B9-1FDA-C62B-272AD54C15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460819"/>
              </p:ext>
            </p:extLst>
          </p:nvPr>
        </p:nvGraphicFramePr>
        <p:xfrm>
          <a:off x="2753042" y="768217"/>
          <a:ext cx="6401119" cy="19929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16752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1272502">
                  <a:extLst>
                    <a:ext uri="{9D8B030D-6E8A-4147-A177-3AD203B41FA5}">
                      <a16:colId xmlns:a16="http://schemas.microsoft.com/office/drawing/2014/main" val="1899111826"/>
                    </a:ext>
                  </a:extLst>
                </a:gridCol>
                <a:gridCol w="1711865">
                  <a:extLst>
                    <a:ext uri="{9D8B030D-6E8A-4147-A177-3AD203B41FA5}">
                      <a16:colId xmlns:a16="http://schemas.microsoft.com/office/drawing/2014/main" val="863462749"/>
                    </a:ext>
                  </a:extLst>
                </a:gridCol>
              </a:tblGrid>
              <a:tr h="498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-3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알고리즘</a:t>
                      </a:r>
                    </a:p>
                  </a:txBody>
                  <a:tcPr marL="95655" marR="95655" marT="47827" marB="47827" anchor="ctr"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spc="-3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Accuracy</a:t>
                      </a:r>
                      <a:endParaRPr lang="ko-KR" altLang="en-US" sz="2000" spc="-3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spc="-3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F1 Score</a:t>
                      </a:r>
                      <a:endParaRPr lang="ko-KR" altLang="en-US" sz="2000" spc="-3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498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</a:t>
                      </a:r>
                      <a:endParaRPr lang="ko-KR" altLang="en-US" sz="20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0.7054</a:t>
                      </a:r>
                      <a:endParaRPr lang="ko-KR" altLang="en-US" sz="20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0.6970</a:t>
                      </a:r>
                      <a:endParaRPr lang="ko-KR" altLang="en-US" sz="20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498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Extreme Gradient Boost</a:t>
                      </a:r>
                      <a:endParaRPr lang="ko-KR" altLang="en-US" sz="20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0.7332</a:t>
                      </a:r>
                      <a:endParaRPr lang="ko-KR" altLang="en-US" sz="20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0.7252</a:t>
                      </a:r>
                      <a:endParaRPr lang="ko-KR" altLang="en-US" sz="20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498234">
                <a:tc>
                  <a:txBody>
                    <a:bodyPr/>
                    <a:lstStyle/>
                    <a:p>
                      <a:pPr rtl="0"/>
                      <a:r>
                        <a:rPr lang="en-US" altLang="ko-KR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Gradient Boosting Machine</a:t>
                      </a:r>
                      <a:endParaRPr lang="en-US" altLang="ko-KR" sz="2000" b="0" dirty="0">
                        <a:effectLst/>
                      </a:endParaRP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0.6121</a:t>
                      </a:r>
                      <a:endParaRPr lang="ko-KR" altLang="en-US" sz="20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0.5953</a:t>
                      </a:r>
                      <a:endParaRPr lang="ko-KR" altLang="en-US" sz="20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754873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38D6365-F1F9-6BF6-5327-A550A4E5E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15142"/>
              </p:ext>
            </p:extLst>
          </p:nvPr>
        </p:nvGraphicFramePr>
        <p:xfrm>
          <a:off x="1581057" y="3885198"/>
          <a:ext cx="9029886" cy="14947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5318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1106905">
                  <a:extLst>
                    <a:ext uri="{9D8B030D-6E8A-4147-A177-3AD203B41FA5}">
                      <a16:colId xmlns:a16="http://schemas.microsoft.com/office/drawing/2014/main" val="1899111826"/>
                    </a:ext>
                  </a:extLst>
                </a:gridCol>
                <a:gridCol w="1790299">
                  <a:extLst>
                    <a:ext uri="{9D8B030D-6E8A-4147-A177-3AD203B41FA5}">
                      <a16:colId xmlns:a16="http://schemas.microsoft.com/office/drawing/2014/main" val="438579461"/>
                    </a:ext>
                  </a:extLst>
                </a:gridCol>
                <a:gridCol w="1424539">
                  <a:extLst>
                    <a:ext uri="{9D8B030D-6E8A-4147-A177-3AD203B41FA5}">
                      <a16:colId xmlns:a16="http://schemas.microsoft.com/office/drawing/2014/main" val="3261417948"/>
                    </a:ext>
                  </a:extLst>
                </a:gridCol>
                <a:gridCol w="1240102">
                  <a:extLst>
                    <a:ext uri="{9D8B030D-6E8A-4147-A177-3AD203B41FA5}">
                      <a16:colId xmlns:a16="http://schemas.microsoft.com/office/drawing/2014/main" val="2107227279"/>
                    </a:ext>
                  </a:extLst>
                </a:gridCol>
                <a:gridCol w="1512723">
                  <a:extLst>
                    <a:ext uri="{9D8B030D-6E8A-4147-A177-3AD203B41FA5}">
                      <a16:colId xmlns:a16="http://schemas.microsoft.com/office/drawing/2014/main" val="863462749"/>
                    </a:ext>
                  </a:extLst>
                </a:gridCol>
              </a:tblGrid>
              <a:tr h="498234">
                <a:tc>
                  <a:txBody>
                    <a:bodyPr/>
                    <a:lstStyle/>
                    <a:p>
                      <a:pPr algn="ctr" latinLnBrk="1"/>
                      <a:endParaRPr lang="ko-KR" altLang="en-US" sz="2000" spc="-3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spc="-3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DF</a:t>
                      </a:r>
                      <a:endParaRPr lang="ko-KR" altLang="en-US" sz="2000" b="0" spc="-3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spc="-300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sum_sq</a:t>
                      </a:r>
                      <a:endParaRPr lang="ko-KR" altLang="en-US" sz="2000" b="0" spc="-3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spc="-300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mean_sq</a:t>
                      </a:r>
                      <a:endParaRPr lang="ko-KR" altLang="en-US" sz="2000" b="0" spc="-3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spc="-3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</a:t>
                      </a:r>
                      <a:endParaRPr lang="ko-KR" altLang="en-US" sz="2000" b="0" spc="-3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spc="-3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PR(&gt;F)</a:t>
                      </a:r>
                      <a:endParaRPr lang="ko-KR" altLang="en-US" sz="2000" b="0" spc="-3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498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C(target)</a:t>
                      </a:r>
                      <a:endParaRPr lang="ko-KR" altLang="en-US" sz="20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20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237880.68</a:t>
                      </a:r>
                      <a:endParaRPr lang="ko-KR" altLang="en-US" sz="20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118940.34</a:t>
                      </a:r>
                      <a:endParaRPr lang="ko-KR" altLang="en-US" sz="20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299.20</a:t>
                      </a:r>
                      <a:endParaRPr lang="ko-KR" altLang="en-US" sz="20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0.000</a:t>
                      </a:r>
                      <a:endParaRPr lang="ko-KR" altLang="en-US" sz="20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498234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Residual</a:t>
                      </a:r>
                      <a:endParaRPr lang="en-US" altLang="ko-KR" sz="2000" b="0" dirty="0">
                        <a:effectLst/>
                      </a:endParaRP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2439</a:t>
                      </a:r>
                      <a:endParaRPr lang="ko-KR" altLang="en-US" sz="20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969568.89</a:t>
                      </a:r>
                      <a:endParaRPr lang="ko-KR" altLang="en-US" sz="20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397.53</a:t>
                      </a:r>
                      <a:endParaRPr lang="ko-KR" altLang="en-US" sz="20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754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0207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308FBDD-8AA8-AF76-5DD3-3C74ACBB8A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513481"/>
              </p:ext>
            </p:extLst>
          </p:nvPr>
        </p:nvGraphicFramePr>
        <p:xfrm>
          <a:off x="1889761" y="973166"/>
          <a:ext cx="5389079" cy="4349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1735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1967344">
                  <a:extLst>
                    <a:ext uri="{9D8B030D-6E8A-4147-A177-3AD203B41FA5}">
                      <a16:colId xmlns:a16="http://schemas.microsoft.com/office/drawing/2014/main" val="1899111826"/>
                    </a:ext>
                  </a:extLst>
                </a:gridCol>
              </a:tblGrid>
              <a:tr h="4349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-3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 변수</a:t>
                      </a:r>
                    </a:p>
                  </a:txBody>
                  <a:tcPr marL="95655" marR="95655" marT="47827" marB="47827" anchor="ctr"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spc="-3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변수 중요도</a:t>
                      </a:r>
                    </a:p>
                  </a:txBody>
                  <a:tcPr marL="95655" marR="95655" marT="47827" marB="47827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4349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학교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0.384</a:t>
                      </a:r>
                      <a:endParaRPr lang="ko-KR" altLang="en-US" sz="18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4349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교차로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0.168</a:t>
                      </a:r>
                      <a:endParaRPr lang="ko-KR" altLang="en-US" sz="18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4349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j-ea"/>
                          <a:ea typeface="+mj-ea"/>
                        </a:rPr>
                        <a:t>버스 승차하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50" dirty="0">
                          <a:solidFill>
                            <a:srgbClr val="40474D"/>
                          </a:solidFill>
                          <a:latin typeface="+mj-ea"/>
                          <a:ea typeface="+mj-ea"/>
                        </a:rPr>
                        <a:t>0.075</a:t>
                      </a:r>
                      <a:endParaRPr lang="ko-KR" altLang="en-US" sz="1800" spc="-150" dirty="0">
                        <a:solidFill>
                          <a:srgbClr val="40474D"/>
                        </a:solidFill>
                        <a:latin typeface="+mj-ea"/>
                        <a:ea typeface="+mj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4349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지하철 </a:t>
                      </a:r>
                      <a:r>
                        <a:rPr lang="ko-KR" altLang="en-US" sz="1800" spc="-150" dirty="0" err="1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승하차</a:t>
                      </a:r>
                      <a:endParaRPr lang="ko-KR" altLang="en-US" sz="18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0.073</a:t>
                      </a:r>
                      <a:endParaRPr lang="ko-KR" altLang="en-US" sz="18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4349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카페 수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0.070</a:t>
                      </a:r>
                      <a:endParaRPr lang="ko-KR" altLang="en-US" sz="18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  <a:tr h="4349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불법 </a:t>
                      </a:r>
                      <a:r>
                        <a:rPr lang="ko-KR" altLang="en-US" sz="1800" spc="-150" dirty="0" err="1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주정차</a:t>
                      </a:r>
                      <a:endParaRPr lang="ko-KR" altLang="en-US" sz="18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0.065</a:t>
                      </a:r>
                      <a:endParaRPr lang="ko-KR" altLang="en-US" sz="18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047427"/>
                  </a:ext>
                </a:extLst>
              </a:tr>
              <a:tr h="4349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 err="1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무인단속카메라</a:t>
                      </a:r>
                      <a:endParaRPr lang="ko-KR" altLang="en-US" sz="18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0.055</a:t>
                      </a:r>
                      <a:endParaRPr lang="ko-KR" altLang="en-US" sz="18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627781"/>
                  </a:ext>
                </a:extLst>
              </a:tr>
              <a:tr h="4349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표지판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0.055</a:t>
                      </a:r>
                      <a:endParaRPr lang="ko-KR" altLang="en-US" sz="18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595536"/>
                  </a:ext>
                </a:extLst>
              </a:tr>
              <a:tr h="4349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신호등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0.054</a:t>
                      </a:r>
                      <a:endParaRPr lang="ko-KR" altLang="en-US" sz="18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754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6364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190</Words>
  <Application>Microsoft Office PowerPoint</Application>
  <PresentationFormat>와이드스크린</PresentationFormat>
  <Paragraphs>137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oh ji woo</dc:creator>
  <cp:lastModifiedBy>oh ji woo</cp:lastModifiedBy>
  <cp:revision>2</cp:revision>
  <dcterms:created xsi:type="dcterms:W3CDTF">2023-04-17T06:09:44Z</dcterms:created>
  <dcterms:modified xsi:type="dcterms:W3CDTF">2023-04-17T07:13:09Z</dcterms:modified>
</cp:coreProperties>
</file>