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94E"/>
    <a:srgbClr val="157BA7"/>
    <a:srgbClr val="0E5270"/>
    <a:srgbClr val="3AB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7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915F-C560-4461-802F-0ED70F1484F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A0E17-FB36-4E32-AC92-DB058736D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4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A4C8-A9F8-4FC3-B6C9-DE5C46DEE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1580B-072B-4BE7-89AE-2ABF4EEC3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3BA6-CF06-41E1-858B-3EB377C3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27C0-D8C5-4746-BFAC-669C7822342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5C236-0B3E-4D29-B548-D98922FB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5960-C1AC-474A-AC92-0D5863E3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5F35-52AC-4FB6-B88F-8427C812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8CA4-9F76-4656-8C36-F3CB7E23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6F12-E164-4176-86A3-53C9E33F5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A751-B750-487F-8D96-AAE75353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27C0-D8C5-4746-BFAC-669C7822342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E830-B284-477E-A9A1-B85880A2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353A-7AB6-4EFD-AAE2-013D3921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5F35-52AC-4FB6-B88F-8427C812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6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265F7-1897-4ED2-9013-9E690124E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56759-EFB4-4CD4-88BC-FF91AB33C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AD7E1-EBC9-4A98-8A5F-5814E672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27C0-D8C5-4746-BFAC-669C7822342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CA6BB-4A9C-4AD5-81E7-C0C74371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7FB2-4566-4C04-B7B7-466B56A4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5F35-52AC-4FB6-B88F-8427C812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C600C177-2038-408B-AC69-D533EB5F1B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1902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3" imgH="384" progId="TCLayout.ActiveDocument.1">
                  <p:embed/>
                </p:oleObj>
              </mc:Choice>
              <mc:Fallback>
                <p:oleObj name="think-cell Slide" r:id="rId3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B076FFC-7F95-4281-A17B-32C230513F93}"/>
              </a:ext>
            </a:extLst>
          </p:cNvPr>
          <p:cNvSpPr/>
          <p:nvPr userDrawn="1"/>
        </p:nvSpPr>
        <p:spPr>
          <a:xfrm>
            <a:off x="11253788" y="6357938"/>
            <a:ext cx="357187" cy="363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DD293-253D-4C0E-ACDE-B261889F9955}"/>
              </a:ext>
            </a:extLst>
          </p:cNvPr>
          <p:cNvSpPr/>
          <p:nvPr userDrawn="1"/>
        </p:nvSpPr>
        <p:spPr>
          <a:xfrm>
            <a:off x="11329988" y="6357938"/>
            <a:ext cx="357187" cy="363537"/>
          </a:xfrm>
          <a:prstGeom prst="rect">
            <a:avLst/>
          </a:prstGeom>
          <a:solidFill>
            <a:srgbClr val="157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FD5A1-9F07-476E-A821-0F0B6C1E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182350" cy="815975"/>
          </a:xfrm>
        </p:spPr>
        <p:txBody>
          <a:bodyPr vert="horz">
            <a:normAutofit/>
          </a:bodyPr>
          <a:lstStyle>
            <a:lvl1pPr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52B5-198B-4890-9E17-830BC4DAA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338263"/>
            <a:ext cx="11182350" cy="4838700"/>
          </a:xfrm>
        </p:spPr>
        <p:txBody>
          <a:bodyPr/>
          <a:lstStyle>
            <a:lvl1pPr>
              <a:buFontTx/>
              <a:buNone/>
              <a:defRPr>
                <a:latin typeface="+mj-lt"/>
              </a:defRPr>
            </a:lvl1pPr>
            <a:lvl2pPr>
              <a:buFontTx/>
              <a:buNone/>
              <a:defRPr>
                <a:latin typeface="+mj-lt"/>
              </a:defRPr>
            </a:lvl2pPr>
            <a:lvl3pPr>
              <a:buFontTx/>
              <a:buNone/>
              <a:defRPr>
                <a:latin typeface="+mj-lt"/>
              </a:defRPr>
            </a:lvl3pPr>
            <a:lvl4pPr>
              <a:buFontTx/>
              <a:buNone/>
              <a:defRPr>
                <a:latin typeface="+mj-lt"/>
              </a:defRPr>
            </a:lvl4pPr>
            <a:lvl5pPr>
              <a:buFontTx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3DC8-9FD1-4FCF-9F2C-C5860221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9987" y="6356350"/>
            <a:ext cx="357187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ctr"/>
            <a:fld id="{733E5F35-52AC-4FB6-B88F-8427C81226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2" descr="Image result for 24slides logo">
            <a:extLst>
              <a:ext uri="{FF2B5EF4-FFF2-40B4-BE49-F238E27FC236}">
                <a16:creationId xmlns:a16="http://schemas.microsoft.com/office/drawing/2014/main" id="{552735AF-D691-4BF4-BEA9-237671B8A66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986"/>
          <a:stretch/>
        </p:blipFill>
        <p:spPr bwMode="auto">
          <a:xfrm>
            <a:off x="496512" y="6356351"/>
            <a:ext cx="672107" cy="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87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5E1C-FB9E-47C4-9E9F-6AE3E8EF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1B7BE-A3A3-41D0-BD42-FFFD8838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B394-E4AC-4965-A547-CD4BFD37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27C0-D8C5-4746-BFAC-669C7822342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CE9-894C-4DEC-99EF-71077A28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BA2B2-776D-4186-A06D-682E443E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5F35-52AC-4FB6-B88F-8427C812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79B5-5C2B-42D8-846A-5F7902AE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32A9-ADA8-49A0-AB1A-C13F4F4CE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B5085-1C0C-45A9-A06D-BC11D3EE2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EBF05-4C5C-4F45-8426-F3F794D2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27C0-D8C5-4746-BFAC-669C7822342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B9F24-0879-43A9-99A3-C950E698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3A2FA-493D-4D8C-8BC3-ED11F4D1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5F35-52AC-4FB6-B88F-8427C812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2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8131-D87A-4033-9C4F-C3177B33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CFE5-0AEC-4840-9707-CCB60ED0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04B02-F980-428C-9E09-F292E7D7C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F8036-EDAC-43CE-9ECA-0D9C111A5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DC2A4-3509-4252-B192-0C8DE682F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1683C-D015-4549-9623-D3478D4F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27C0-D8C5-4746-BFAC-669C7822342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CA679-7C57-414D-8F92-10A770A6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18761-82BD-44F2-B989-37D0999A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5F35-52AC-4FB6-B88F-8427C812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5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A39-FC89-49AF-8DD5-51A2864E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4F7DD-9148-42A9-9C5F-8B91BD45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27C0-D8C5-4746-BFAC-669C7822342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422C1-34ED-4401-8539-720EC816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C9BF6-1E7C-434D-99D2-10DE6B5C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5F35-52AC-4FB6-B88F-8427C812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D9E0B-5521-4295-A430-4975BB39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27C0-D8C5-4746-BFAC-669C7822342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A7CD3-2094-48F8-9594-8FD8ABD2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80473-5605-42A8-92D2-9ADD1CAD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5F35-52AC-4FB6-B88F-8427C812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9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8E68-5252-4F56-A9F4-57C1D12C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89D7-96D5-436D-90D8-6CB0C383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F315B-1317-4E9A-B058-5CD951AE9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1FB69-3C62-4F34-92D6-629E9D97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27C0-D8C5-4746-BFAC-669C7822342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1E3AD-B18E-411A-9052-09C29DE2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68DD2-A5E3-40C5-839B-52E194DE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5F35-52AC-4FB6-B88F-8427C812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7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12F7-E41A-491C-B0C2-02522190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55D32-B2E2-4E80-A6D6-DEE0F6084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C3369-CADA-4B10-B6EC-E2C13C6E1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107B1-363A-4F3B-85EC-A128CD4E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27C0-D8C5-4746-BFAC-669C7822342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28B8C-708B-428A-BB03-A6705E13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5396C-AE81-463B-8311-C99D4234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5F35-52AC-4FB6-B88F-8427C812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9AD00BA9-F685-439B-A6D1-D64CB05C81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529493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83" imgH="384" progId="TCLayout.ActiveDocument.1">
                  <p:embed/>
                </p:oleObj>
              </mc:Choice>
              <mc:Fallback>
                <p:oleObj name="think-cell Slide" r:id="rId1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E1952-AB9B-4E0D-99CD-BA49F27B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27AA6-244B-4B1D-9F98-DE9EA9DB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33411-5432-4FEB-8792-1A1721E39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627C0-D8C5-4746-BFAC-669C7822342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8A15D-3309-4E6C-A94E-70B7B5061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C3BB-47AA-4B10-8172-69E7F5715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5F35-52AC-4FB6-B88F-8427C812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6603-D057-4F39-9BE3-72C90922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ko-KR" altLang="en-US" sz="4800" dirty="0"/>
              <a:t>사고 위험 지수 활용 방안</a:t>
            </a:r>
            <a:endParaRPr lang="en-US" sz="4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C1017E-1457-4826-89AC-4DDA4FFD829D}"/>
              </a:ext>
            </a:extLst>
          </p:cNvPr>
          <p:cNvSpPr/>
          <p:nvPr/>
        </p:nvSpPr>
        <p:spPr>
          <a:xfrm>
            <a:off x="504826" y="4594607"/>
            <a:ext cx="2236468" cy="13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6C586B-9E04-46B1-9284-4A1BC5DA86F6}"/>
              </a:ext>
            </a:extLst>
          </p:cNvPr>
          <p:cNvSpPr/>
          <p:nvPr/>
        </p:nvSpPr>
        <p:spPr>
          <a:xfrm>
            <a:off x="892752" y="2320577"/>
            <a:ext cx="1472044" cy="1472044"/>
          </a:xfrm>
          <a:prstGeom prst="ellipse">
            <a:avLst/>
          </a:prstGeom>
          <a:solidFill>
            <a:srgbClr val="FCC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464ED4-DA73-4ABB-AA54-852B9D75D40D}"/>
              </a:ext>
            </a:extLst>
          </p:cNvPr>
          <p:cNvSpPr/>
          <p:nvPr/>
        </p:nvSpPr>
        <p:spPr>
          <a:xfrm>
            <a:off x="3123508" y="1494870"/>
            <a:ext cx="1472044" cy="1472044"/>
          </a:xfrm>
          <a:prstGeom prst="ellipse">
            <a:avLst/>
          </a:prstGeom>
          <a:solidFill>
            <a:srgbClr val="FCC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4715D4-523B-46FA-A7A0-04F77CAA7E68}"/>
              </a:ext>
            </a:extLst>
          </p:cNvPr>
          <p:cNvSpPr/>
          <p:nvPr/>
        </p:nvSpPr>
        <p:spPr>
          <a:xfrm>
            <a:off x="2743201" y="4594607"/>
            <a:ext cx="2236468" cy="1301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70559A-959D-44D8-A6F6-5A10084F050B}"/>
              </a:ext>
            </a:extLst>
          </p:cNvPr>
          <p:cNvSpPr/>
          <p:nvPr/>
        </p:nvSpPr>
        <p:spPr>
          <a:xfrm>
            <a:off x="4977766" y="4594607"/>
            <a:ext cx="2236468" cy="13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65BEE1-DCC6-4A9F-8083-905FAC088AD1}"/>
              </a:ext>
            </a:extLst>
          </p:cNvPr>
          <p:cNvSpPr/>
          <p:nvPr/>
        </p:nvSpPr>
        <p:spPr>
          <a:xfrm>
            <a:off x="7216141" y="4594607"/>
            <a:ext cx="2236468" cy="1301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B15CC2-E55B-4975-B384-39341E43772E}"/>
              </a:ext>
            </a:extLst>
          </p:cNvPr>
          <p:cNvSpPr/>
          <p:nvPr/>
        </p:nvSpPr>
        <p:spPr>
          <a:xfrm>
            <a:off x="9460866" y="4594607"/>
            <a:ext cx="2236468" cy="13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62E692-77C8-40E1-A487-906AE701962C}"/>
              </a:ext>
            </a:extLst>
          </p:cNvPr>
          <p:cNvSpPr/>
          <p:nvPr/>
        </p:nvSpPr>
        <p:spPr>
          <a:xfrm>
            <a:off x="1529316" y="4560205"/>
            <a:ext cx="198917" cy="198917"/>
          </a:xfrm>
          <a:prstGeom prst="ellipse">
            <a:avLst/>
          </a:prstGeom>
          <a:solidFill>
            <a:srgbClr val="FCC94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6AF999-FF83-463A-836D-9D816DAFE03F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628774" y="3792621"/>
            <a:ext cx="0" cy="834386"/>
          </a:xfrm>
          <a:prstGeom prst="line">
            <a:avLst/>
          </a:prstGeom>
          <a:ln w="38100">
            <a:solidFill>
              <a:srgbClr val="FCC9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4C12298-FFBD-47CC-A648-5FBFDBDC9513}"/>
              </a:ext>
            </a:extLst>
          </p:cNvPr>
          <p:cNvSpPr/>
          <p:nvPr/>
        </p:nvSpPr>
        <p:spPr>
          <a:xfrm>
            <a:off x="3760072" y="4560205"/>
            <a:ext cx="198917" cy="198917"/>
          </a:xfrm>
          <a:prstGeom prst="ellipse">
            <a:avLst/>
          </a:prstGeom>
          <a:solidFill>
            <a:srgbClr val="FCC94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E8020B-77BE-4022-9920-21F0E1105738}"/>
              </a:ext>
            </a:extLst>
          </p:cNvPr>
          <p:cNvCxnSpPr>
            <a:cxnSpLocks/>
          </p:cNvCxnSpPr>
          <p:nvPr/>
        </p:nvCxnSpPr>
        <p:spPr>
          <a:xfrm>
            <a:off x="3859530" y="2912507"/>
            <a:ext cx="0" cy="1714500"/>
          </a:xfrm>
          <a:prstGeom prst="line">
            <a:avLst/>
          </a:prstGeom>
          <a:ln w="38100">
            <a:solidFill>
              <a:srgbClr val="FCC9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FEAA789-67E7-4E7E-BDFC-460CE0A6B67D}"/>
              </a:ext>
            </a:extLst>
          </p:cNvPr>
          <p:cNvSpPr/>
          <p:nvPr/>
        </p:nvSpPr>
        <p:spPr>
          <a:xfrm>
            <a:off x="5366963" y="2320577"/>
            <a:ext cx="1472044" cy="1472044"/>
          </a:xfrm>
          <a:prstGeom prst="ellipse">
            <a:avLst/>
          </a:prstGeom>
          <a:solidFill>
            <a:srgbClr val="FCC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5ADDC8-9A86-46AC-B268-519E75CEA22B}"/>
              </a:ext>
            </a:extLst>
          </p:cNvPr>
          <p:cNvSpPr/>
          <p:nvPr/>
        </p:nvSpPr>
        <p:spPr>
          <a:xfrm>
            <a:off x="7597719" y="1494870"/>
            <a:ext cx="1472044" cy="1472044"/>
          </a:xfrm>
          <a:prstGeom prst="ellipse">
            <a:avLst/>
          </a:prstGeom>
          <a:solidFill>
            <a:srgbClr val="FCC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0200CA-E823-4B0D-8784-3A0E012400C3}"/>
              </a:ext>
            </a:extLst>
          </p:cNvPr>
          <p:cNvSpPr/>
          <p:nvPr/>
        </p:nvSpPr>
        <p:spPr>
          <a:xfrm>
            <a:off x="6003527" y="4560205"/>
            <a:ext cx="198917" cy="198917"/>
          </a:xfrm>
          <a:prstGeom prst="ellipse">
            <a:avLst/>
          </a:prstGeom>
          <a:solidFill>
            <a:srgbClr val="FCC94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FDAE90-30D2-4DE0-B554-2DCB9FF96FFF}"/>
              </a:ext>
            </a:extLst>
          </p:cNvPr>
          <p:cNvCxnSpPr>
            <a:cxnSpLocks/>
          </p:cNvCxnSpPr>
          <p:nvPr/>
        </p:nvCxnSpPr>
        <p:spPr>
          <a:xfrm>
            <a:off x="6102985" y="3725307"/>
            <a:ext cx="0" cy="901700"/>
          </a:xfrm>
          <a:prstGeom prst="line">
            <a:avLst/>
          </a:prstGeom>
          <a:ln w="38100">
            <a:solidFill>
              <a:srgbClr val="FCC9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D8926DA-CBF9-46C0-97CB-B8D5745A122B}"/>
              </a:ext>
            </a:extLst>
          </p:cNvPr>
          <p:cNvSpPr/>
          <p:nvPr/>
        </p:nvSpPr>
        <p:spPr>
          <a:xfrm>
            <a:off x="8234283" y="4560205"/>
            <a:ext cx="198917" cy="198917"/>
          </a:xfrm>
          <a:prstGeom prst="ellipse">
            <a:avLst/>
          </a:prstGeom>
          <a:solidFill>
            <a:srgbClr val="FCC94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33B2996-ABEC-480B-901E-10D946B6AF93}"/>
              </a:ext>
            </a:extLst>
          </p:cNvPr>
          <p:cNvCxnSpPr>
            <a:cxnSpLocks/>
          </p:cNvCxnSpPr>
          <p:nvPr/>
        </p:nvCxnSpPr>
        <p:spPr>
          <a:xfrm>
            <a:off x="8333741" y="2912507"/>
            <a:ext cx="0" cy="1714500"/>
          </a:xfrm>
          <a:prstGeom prst="line">
            <a:avLst/>
          </a:prstGeom>
          <a:ln w="38100">
            <a:solidFill>
              <a:srgbClr val="FCC9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7750C13-DDEC-4F9C-8861-D1FAAE7C9C1B}"/>
              </a:ext>
            </a:extLst>
          </p:cNvPr>
          <p:cNvSpPr/>
          <p:nvPr/>
        </p:nvSpPr>
        <p:spPr>
          <a:xfrm>
            <a:off x="9855640" y="2320577"/>
            <a:ext cx="1472044" cy="1472044"/>
          </a:xfrm>
          <a:prstGeom prst="ellipse">
            <a:avLst/>
          </a:prstGeom>
          <a:solidFill>
            <a:srgbClr val="FCC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EEB4334-910D-42D2-9769-620EB6806095}"/>
              </a:ext>
            </a:extLst>
          </p:cNvPr>
          <p:cNvSpPr/>
          <p:nvPr/>
        </p:nvSpPr>
        <p:spPr>
          <a:xfrm>
            <a:off x="10492204" y="4560205"/>
            <a:ext cx="198917" cy="198917"/>
          </a:xfrm>
          <a:prstGeom prst="ellipse">
            <a:avLst/>
          </a:prstGeom>
          <a:solidFill>
            <a:srgbClr val="FCC94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AC96791-DF5D-46DF-A131-464B8D91294A}"/>
              </a:ext>
            </a:extLst>
          </p:cNvPr>
          <p:cNvCxnSpPr>
            <a:cxnSpLocks/>
          </p:cNvCxnSpPr>
          <p:nvPr/>
        </p:nvCxnSpPr>
        <p:spPr>
          <a:xfrm>
            <a:off x="10591662" y="3725307"/>
            <a:ext cx="0" cy="901700"/>
          </a:xfrm>
          <a:prstGeom prst="line">
            <a:avLst/>
          </a:prstGeom>
          <a:ln w="38100">
            <a:solidFill>
              <a:srgbClr val="FCC9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B66C4CF8-4583-4758-BA3A-F18B2324A63B}"/>
              </a:ext>
            </a:extLst>
          </p:cNvPr>
          <p:cNvSpPr txBox="1">
            <a:spLocks/>
          </p:cNvSpPr>
          <p:nvPr/>
        </p:nvSpPr>
        <p:spPr>
          <a:xfrm>
            <a:off x="604577" y="4935382"/>
            <a:ext cx="2033152" cy="1259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횡단보도 증축 및 이전 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사고위험지수를 횡단보도 위치 추천하는 데 활용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64C4BDF-3A92-41A0-AEB8-8D92AB1D406F}"/>
              </a:ext>
            </a:extLst>
          </p:cNvPr>
          <p:cNvSpPr txBox="1">
            <a:spLocks/>
          </p:cNvSpPr>
          <p:nvPr/>
        </p:nvSpPr>
        <p:spPr>
          <a:xfrm>
            <a:off x="2839777" y="4935382"/>
            <a:ext cx="2033152" cy="1259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횡단보도의 위험도를 분석하여 위험도가 높은 횡단보도를 우선적으로 보수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B1E8E6BE-DC88-459F-B3F4-4639E7930B24}"/>
              </a:ext>
            </a:extLst>
          </p:cNvPr>
          <p:cNvSpPr txBox="1">
            <a:spLocks/>
          </p:cNvSpPr>
          <p:nvPr/>
        </p:nvSpPr>
        <p:spPr>
          <a:xfrm>
            <a:off x="5074977" y="4935382"/>
            <a:ext cx="2033152" cy="1259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사고위험지수를 산출하여 도로 교통안전정책의 기초자료로 활용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B61AE063-FD78-4F1E-9E5F-240FCC871257}"/>
              </a:ext>
            </a:extLst>
          </p:cNvPr>
          <p:cNvSpPr txBox="1">
            <a:spLocks/>
          </p:cNvSpPr>
          <p:nvPr/>
        </p:nvSpPr>
        <p:spPr>
          <a:xfrm>
            <a:off x="7295663" y="4935382"/>
            <a:ext cx="2033152" cy="1259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사고위험지수를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맵에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표시하여 시민들이 안전 도로를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선택할 수 있도록 정보를 제공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2B719905-6454-4F9D-88AC-2244DFBABE48}"/>
              </a:ext>
            </a:extLst>
          </p:cNvPr>
          <p:cNvSpPr txBox="1">
            <a:spLocks/>
          </p:cNvSpPr>
          <p:nvPr/>
        </p:nvSpPr>
        <p:spPr>
          <a:xfrm>
            <a:off x="9545378" y="4935382"/>
            <a:ext cx="2033152" cy="1259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시행되고 있는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보행신호 음성안내 보조장치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위험지수 안내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304A165-BB0E-4865-8827-F326C47E652B}"/>
              </a:ext>
            </a:extLst>
          </p:cNvPr>
          <p:cNvSpPr txBox="1">
            <a:spLocks/>
          </p:cNvSpPr>
          <p:nvPr/>
        </p:nvSpPr>
        <p:spPr>
          <a:xfrm>
            <a:off x="1001972" y="2827050"/>
            <a:ext cx="1262427" cy="54655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최적 위치 </a:t>
            </a:r>
            <a:endParaRPr lang="en-US" altLang="ko-KR" sz="1800" b="1" dirty="0">
              <a:solidFill>
                <a:schemeClr val="bg1"/>
              </a:solidFill>
              <a:latin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선정</a:t>
            </a:r>
            <a:endParaRPr lang="en-US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3894ED32-5AAA-4006-B11F-E8ABF291C44F}"/>
              </a:ext>
            </a:extLst>
          </p:cNvPr>
          <p:cNvSpPr txBox="1">
            <a:spLocks/>
          </p:cNvSpPr>
          <p:nvPr/>
        </p:nvSpPr>
        <p:spPr>
          <a:xfrm>
            <a:off x="5466690" y="2783322"/>
            <a:ext cx="1262427" cy="54655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기초 자료</a:t>
            </a:r>
            <a:endParaRPr lang="en-US" altLang="ko-KR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D8A0E7FE-6249-4226-A3A3-59DA488EA4D9}"/>
              </a:ext>
            </a:extLst>
          </p:cNvPr>
          <p:cNvSpPr txBox="1">
            <a:spLocks/>
          </p:cNvSpPr>
          <p:nvPr/>
        </p:nvSpPr>
        <p:spPr>
          <a:xfrm>
            <a:off x="9972015" y="2783322"/>
            <a:ext cx="1262427" cy="54655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음성 안내</a:t>
            </a:r>
            <a:endParaRPr lang="en-US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3C986D5E-4A1E-4B4A-9291-CA9FC935A9C7}"/>
              </a:ext>
            </a:extLst>
          </p:cNvPr>
          <p:cNvSpPr txBox="1">
            <a:spLocks/>
          </p:cNvSpPr>
          <p:nvPr/>
        </p:nvSpPr>
        <p:spPr>
          <a:xfrm>
            <a:off x="7702528" y="1957615"/>
            <a:ext cx="1262427" cy="54655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횡단보도 정보 제공</a:t>
            </a:r>
            <a:endParaRPr lang="en-US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34993176-2BC7-4F9C-B5A0-2783F1A8B808}"/>
              </a:ext>
            </a:extLst>
          </p:cNvPr>
          <p:cNvSpPr txBox="1">
            <a:spLocks/>
          </p:cNvSpPr>
          <p:nvPr/>
        </p:nvSpPr>
        <p:spPr>
          <a:xfrm>
            <a:off x="3228317" y="1957615"/>
            <a:ext cx="1262427" cy="54655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1800" b="1" dirty="0">
                <a:solidFill>
                  <a:schemeClr val="bg1"/>
                </a:solidFill>
                <a:latin typeface="+mn-lt"/>
              </a:rPr>
              <a:t>유지 보수</a:t>
            </a:r>
            <a:endParaRPr lang="en-US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CA46B8-A6E9-4FF8-99D6-4960BCF33875}"/>
              </a:ext>
            </a:extLst>
          </p:cNvPr>
          <p:cNvSpPr/>
          <p:nvPr/>
        </p:nvSpPr>
        <p:spPr>
          <a:xfrm>
            <a:off x="880054" y="2162050"/>
            <a:ext cx="515942" cy="515942"/>
          </a:xfrm>
          <a:prstGeom prst="ellipse">
            <a:avLst/>
          </a:prstGeom>
          <a:solidFill>
            <a:srgbClr val="FCC94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8EC3B7-B6C1-4F72-B059-7B05A488BE7A}"/>
              </a:ext>
            </a:extLst>
          </p:cNvPr>
          <p:cNvSpPr/>
          <p:nvPr/>
        </p:nvSpPr>
        <p:spPr>
          <a:xfrm>
            <a:off x="5382700" y="2162050"/>
            <a:ext cx="515942" cy="515942"/>
          </a:xfrm>
          <a:prstGeom prst="ellipse">
            <a:avLst/>
          </a:prstGeom>
          <a:solidFill>
            <a:srgbClr val="FCC94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D3B92D3-7099-4C29-A4A5-1F4C7E092B43}"/>
              </a:ext>
            </a:extLst>
          </p:cNvPr>
          <p:cNvSpPr/>
          <p:nvPr/>
        </p:nvSpPr>
        <p:spPr>
          <a:xfrm>
            <a:off x="9850583" y="2162050"/>
            <a:ext cx="515942" cy="515942"/>
          </a:xfrm>
          <a:prstGeom prst="ellipse">
            <a:avLst/>
          </a:prstGeom>
          <a:solidFill>
            <a:srgbClr val="FCC94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B7836E9-99E0-43A6-97DC-7CE6CAAF6ADA}"/>
              </a:ext>
            </a:extLst>
          </p:cNvPr>
          <p:cNvSpPr/>
          <p:nvPr/>
        </p:nvSpPr>
        <p:spPr>
          <a:xfrm>
            <a:off x="3098483" y="1342900"/>
            <a:ext cx="515942" cy="515942"/>
          </a:xfrm>
          <a:prstGeom prst="ellipse">
            <a:avLst/>
          </a:prstGeom>
          <a:solidFill>
            <a:srgbClr val="FCC94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5F4EC1B-5360-4926-A722-0CA7639D1707}"/>
              </a:ext>
            </a:extLst>
          </p:cNvPr>
          <p:cNvSpPr/>
          <p:nvPr/>
        </p:nvSpPr>
        <p:spPr>
          <a:xfrm>
            <a:off x="7595178" y="1342900"/>
            <a:ext cx="515942" cy="515942"/>
          </a:xfrm>
          <a:prstGeom prst="ellipse">
            <a:avLst/>
          </a:prstGeom>
          <a:solidFill>
            <a:srgbClr val="FCC94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848493-1391-A8BD-6F72-55617040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3460" y="2255097"/>
            <a:ext cx="329848" cy="32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B788CBF-C771-0F3D-7EEB-46512C436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23" y="1455262"/>
            <a:ext cx="301389" cy="30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C3CC4CA-AE02-D13F-00B3-72734A36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918" y="2268170"/>
            <a:ext cx="365505" cy="36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9F677D-97E6-CFC3-19D0-458E97B4C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79" y="1399238"/>
            <a:ext cx="397139" cy="39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FC61755-7E86-EC0A-9373-22ED91295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235" y="2245071"/>
            <a:ext cx="408638" cy="40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0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사고 위험 지수 활용 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2021-06-02T06:43:38Z</dcterms:created>
  <dcterms:modified xsi:type="dcterms:W3CDTF">2023-04-17T08:36:12Z</dcterms:modified>
</cp:coreProperties>
</file>