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20"/>
  </p:notesMasterIdLst>
  <p:sldIdLst>
    <p:sldId id="257" r:id="rId2"/>
    <p:sldId id="260" r:id="rId3"/>
    <p:sldId id="262" r:id="rId4"/>
    <p:sldId id="270" r:id="rId5"/>
    <p:sldId id="258" r:id="rId6"/>
    <p:sldId id="261" r:id="rId7"/>
    <p:sldId id="264" r:id="rId8"/>
    <p:sldId id="271" r:id="rId9"/>
    <p:sldId id="272" r:id="rId10"/>
    <p:sldId id="273" r:id="rId11"/>
    <p:sldId id="274" r:id="rId12"/>
    <p:sldId id="275" r:id="rId13"/>
    <p:sldId id="263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68A3A8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782" y="2274838"/>
            <a:ext cx="6686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Bold" panose="020B0600000101010101"/>
              </a:rPr>
              <a:t>신상품 수요 예측 및 </a:t>
            </a:r>
            <a:endParaRPr lang="en-US" altLang="ko-KR" sz="5400" b="1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Bold" panose="020B0600000101010101"/>
            </a:endParaRPr>
          </a:p>
          <a:p>
            <a:pPr algn="ctr"/>
            <a:r>
              <a:rPr lang="ko-KR" altLang="en-US" sz="5400" b="1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Bold" panose="020B0600000101010101"/>
              </a:rPr>
              <a:t>전염병 확산 예측 모형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35882" y="4120322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/>
              </a:rPr>
              <a:t>이론통계학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/>
              </a:rPr>
              <a:t>2 1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033689-B446-4398-8D81-75D202ABE258}"/>
              </a:ext>
            </a:extLst>
          </p:cNvPr>
          <p:cNvSpPr txBox="1"/>
          <p:nvPr/>
        </p:nvSpPr>
        <p:spPr>
          <a:xfrm>
            <a:off x="1004753" y="529724"/>
            <a:ext cx="256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COVID-19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3160-A43F-476A-8D82-46DCB7FF0EFC}"/>
              </a:ext>
            </a:extLst>
          </p:cNvPr>
          <p:cNvSpPr txBox="1"/>
          <p:nvPr/>
        </p:nvSpPr>
        <p:spPr>
          <a:xfrm>
            <a:off x="418664" y="49894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B-1.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7C21E5-0F25-49D2-B3C8-0656BEDE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78" y="2107726"/>
            <a:ext cx="6268843" cy="38763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66CDC5-AE0C-440C-91C2-F5F05649B4D9}"/>
              </a:ext>
            </a:extLst>
          </p:cNvPr>
          <p:cNvSpPr txBox="1"/>
          <p:nvPr/>
        </p:nvSpPr>
        <p:spPr>
          <a:xfrm>
            <a:off x="2286418" y="1283784"/>
            <a:ext cx="510024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이탈리아의 일별 </a:t>
            </a:r>
            <a:r>
              <a:rPr lang="en-US" altLang="ko-KR" sz="24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COVID-19 </a:t>
            </a:r>
            <a:r>
              <a:rPr lang="ko-KR" altLang="en-US" sz="24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 수 </a:t>
            </a:r>
            <a:endParaRPr lang="en-US" altLang="ko-KR" sz="24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(2020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21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 2020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30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7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12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033689-B446-4398-8D81-75D202ABE258}"/>
              </a:ext>
            </a:extLst>
          </p:cNvPr>
          <p:cNvSpPr txBox="1"/>
          <p:nvPr/>
        </p:nvSpPr>
        <p:spPr>
          <a:xfrm>
            <a:off x="1004753" y="529724"/>
            <a:ext cx="256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COVID-19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3160-A43F-476A-8D82-46DCB7FF0EFC}"/>
              </a:ext>
            </a:extLst>
          </p:cNvPr>
          <p:cNvSpPr txBox="1"/>
          <p:nvPr/>
        </p:nvSpPr>
        <p:spPr>
          <a:xfrm>
            <a:off x="418664" y="49894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B-1.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095966-A74C-48DF-AF7F-80499C1C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200737"/>
              </p:ext>
            </p:extLst>
          </p:nvPr>
        </p:nvGraphicFramePr>
        <p:xfrm>
          <a:off x="1867432" y="2192454"/>
          <a:ext cx="7444348" cy="281395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97442">
                  <a:extLst>
                    <a:ext uri="{9D8B030D-6E8A-4147-A177-3AD203B41FA5}">
                      <a16:colId xmlns:a16="http://schemas.microsoft.com/office/drawing/2014/main" val="2280049635"/>
                    </a:ext>
                  </a:extLst>
                </a:gridCol>
                <a:gridCol w="1097442">
                  <a:extLst>
                    <a:ext uri="{9D8B030D-6E8A-4147-A177-3AD203B41FA5}">
                      <a16:colId xmlns:a16="http://schemas.microsoft.com/office/drawing/2014/main" val="2833049474"/>
                    </a:ext>
                  </a:extLst>
                </a:gridCol>
                <a:gridCol w="1097442">
                  <a:extLst>
                    <a:ext uri="{9D8B030D-6E8A-4147-A177-3AD203B41FA5}">
                      <a16:colId xmlns:a16="http://schemas.microsoft.com/office/drawing/2014/main" val="2110738939"/>
                    </a:ext>
                  </a:extLst>
                </a:gridCol>
                <a:gridCol w="1228854">
                  <a:extLst>
                    <a:ext uri="{9D8B030D-6E8A-4147-A177-3AD203B41FA5}">
                      <a16:colId xmlns:a16="http://schemas.microsoft.com/office/drawing/2014/main" val="1420440720"/>
                    </a:ext>
                  </a:extLst>
                </a:gridCol>
                <a:gridCol w="1461584">
                  <a:extLst>
                    <a:ext uri="{9D8B030D-6E8A-4147-A177-3AD203B41FA5}">
                      <a16:colId xmlns:a16="http://schemas.microsoft.com/office/drawing/2014/main" val="2981122412"/>
                    </a:ext>
                  </a:extLst>
                </a:gridCol>
                <a:gridCol w="1461584">
                  <a:extLst>
                    <a:ext uri="{9D8B030D-6E8A-4147-A177-3AD203B41FA5}">
                      <a16:colId xmlns:a16="http://schemas.microsoft.com/office/drawing/2014/main" val="213982996"/>
                    </a:ext>
                  </a:extLst>
                </a:gridCol>
              </a:tblGrid>
              <a:tr h="2813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n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+mn-lt"/>
                        </a:rPr>
                        <a:t>model</a:t>
                      </a:r>
                      <a:endParaRPr lang="ko-KR" sz="10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p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q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m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>
                          <a:effectLst/>
                          <a:latin typeface="+mn-lt"/>
                        </a:rPr>
                        <a:t>상대 오차</a:t>
                      </a:r>
                      <a:endParaRPr lang="ko-KR" sz="10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210302"/>
                  </a:ext>
                </a:extLst>
              </a:tr>
              <a:tr h="2813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20</a:t>
                      </a:r>
                      <a:endParaRPr lang="ko-KR" sz="10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Bass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3159.263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-91.091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8059644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Logistic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2879.731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-91.879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7048500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Gumbel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dirty="0">
                          <a:effectLst/>
                          <a:latin typeface="+mn-lt"/>
                        </a:rPr>
                        <a:t>∙</a:t>
                      </a:r>
                      <a:endParaRPr lang="ko-KR" altLang="ko-KR" sz="1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4.42E+09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12464699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3727649"/>
                  </a:ext>
                </a:extLst>
              </a:tr>
              <a:tr h="2813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30</a:t>
                      </a:r>
                      <a:endParaRPr lang="ko-KR" sz="10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Bass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8319.719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-76.539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41598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Logistic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7554.568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-78.696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20603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Gumbel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dirty="0">
                          <a:effectLst/>
                          <a:latin typeface="+mn-lt"/>
                        </a:rPr>
                        <a:t>∙</a:t>
                      </a:r>
                      <a:endParaRPr lang="ko-KR" altLang="ko-KR" sz="1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55145.06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55.508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3830901"/>
                  </a:ext>
                </a:extLst>
              </a:tr>
              <a:tr h="2813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50</a:t>
                      </a:r>
                      <a:endParaRPr lang="ko-KR" sz="1000" dirty="0">
                        <a:effectLst/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Bass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20354.05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-42.602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3568041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Logistic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20088.58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-43.351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9241678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  <a:latin typeface="+mn-lt"/>
                        </a:rPr>
                        <a:t>Gumbel</a:t>
                      </a:r>
                      <a:endParaRPr lang="ko-KR" sz="10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dirty="0">
                          <a:effectLst/>
                          <a:latin typeface="+mn-lt"/>
                        </a:rPr>
                        <a:t>∙</a:t>
                      </a:r>
                      <a:endParaRPr lang="ko-KR" altLang="ko-KR" sz="10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26636.6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-24.885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201915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CF7CEA8-9331-4DFF-9F42-4BBEF827268E}"/>
              </a:ext>
            </a:extLst>
          </p:cNvPr>
          <p:cNvSpPr txBox="1"/>
          <p:nvPr/>
        </p:nvSpPr>
        <p:spPr>
          <a:xfrm>
            <a:off x="1738826" y="1688898"/>
            <a:ext cx="12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OLS </a:t>
            </a:r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BD8CC-5168-4899-857A-BE9E2D6958FE}"/>
              </a:ext>
            </a:extLst>
          </p:cNvPr>
          <p:cNvSpPr/>
          <p:nvPr/>
        </p:nvSpPr>
        <p:spPr>
          <a:xfrm>
            <a:off x="2979761" y="4679230"/>
            <a:ext cx="6333146" cy="352341"/>
          </a:xfrm>
          <a:prstGeom prst="rect">
            <a:avLst/>
          </a:prstGeom>
          <a:noFill/>
          <a:ln w="28575">
            <a:solidFill>
              <a:srgbClr val="68A3A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71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033689-B446-4398-8D81-75D202ABE258}"/>
              </a:ext>
            </a:extLst>
          </p:cNvPr>
          <p:cNvSpPr txBox="1"/>
          <p:nvPr/>
        </p:nvSpPr>
        <p:spPr>
          <a:xfrm>
            <a:off x="1004753" y="529724"/>
            <a:ext cx="256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COVID-19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3160-A43F-476A-8D82-46DCB7FF0EFC}"/>
              </a:ext>
            </a:extLst>
          </p:cNvPr>
          <p:cNvSpPr txBox="1"/>
          <p:nvPr/>
        </p:nvSpPr>
        <p:spPr>
          <a:xfrm>
            <a:off x="418664" y="49894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B-1.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7CEA8-9331-4DFF-9F42-4BBEF827268E}"/>
              </a:ext>
            </a:extLst>
          </p:cNvPr>
          <p:cNvSpPr txBox="1"/>
          <p:nvPr/>
        </p:nvSpPr>
        <p:spPr>
          <a:xfrm>
            <a:off x="1077012" y="1688898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Q-Q plot </a:t>
            </a:r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8311F5-C555-48A7-938F-9105D7084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95372"/>
              </p:ext>
            </p:extLst>
          </p:nvPr>
        </p:nvGraphicFramePr>
        <p:xfrm>
          <a:off x="1130545" y="2307582"/>
          <a:ext cx="3080728" cy="9054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708341">
                  <a:extLst>
                    <a:ext uri="{9D8B030D-6E8A-4147-A177-3AD203B41FA5}">
                      <a16:colId xmlns:a16="http://schemas.microsoft.com/office/drawing/2014/main" val="2817304664"/>
                    </a:ext>
                  </a:extLst>
                </a:gridCol>
                <a:gridCol w="742075">
                  <a:extLst>
                    <a:ext uri="{9D8B030D-6E8A-4147-A177-3AD203B41FA5}">
                      <a16:colId xmlns:a16="http://schemas.microsoft.com/office/drawing/2014/main" val="2235157065"/>
                    </a:ext>
                  </a:extLst>
                </a:gridCol>
                <a:gridCol w="652124">
                  <a:extLst>
                    <a:ext uri="{9D8B030D-6E8A-4147-A177-3AD203B41FA5}">
                      <a16:colId xmlns:a16="http://schemas.microsoft.com/office/drawing/2014/main" val="1807713014"/>
                    </a:ext>
                  </a:extLst>
                </a:gridCol>
                <a:gridCol w="978188">
                  <a:extLst>
                    <a:ext uri="{9D8B030D-6E8A-4147-A177-3AD203B41FA5}">
                      <a16:colId xmlns:a16="http://schemas.microsoft.com/office/drawing/2014/main" val="3572371924"/>
                    </a:ext>
                  </a:extLst>
                </a:gridCol>
              </a:tblGrid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+mj-lt"/>
                        </a:rPr>
                        <a:t>mu</a:t>
                      </a:r>
                      <a:endParaRPr lang="ko-KR" sz="12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+mj-lt"/>
                        </a:rPr>
                        <a:t>sigma</a:t>
                      </a:r>
                      <a:endParaRPr lang="ko-KR" sz="12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j-lt"/>
                        </a:rPr>
                        <a:t>m</a:t>
                      </a:r>
                      <a:endParaRPr lang="ko-KR" sz="12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effectLst/>
                          <a:latin typeface="+mj-lt"/>
                        </a:rPr>
                        <a:t>상대 오차</a:t>
                      </a:r>
                      <a:endParaRPr lang="ko-KR" sz="12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818060"/>
                  </a:ext>
                </a:extLst>
              </a:tr>
              <a:tr h="4527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200" b="0" dirty="0">
                          <a:effectLst/>
                          <a:latin typeface="+mj-lt"/>
                        </a:rPr>
                        <a:t>49.316</a:t>
                      </a:r>
                    </a:p>
                  </a:txBody>
                  <a:tcPr marL="45720" marR="0" marT="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+mj-lt"/>
                        </a:rPr>
                        <a:t>19.129</a:t>
                      </a:r>
                      <a:endParaRPr lang="ko-KR" sz="12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+mj-lt"/>
                        </a:rPr>
                        <a:t>48000</a:t>
                      </a:r>
                      <a:endParaRPr lang="ko-KR" sz="1200" b="1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+mj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35.359</a:t>
                      </a:r>
                      <a:endParaRPr lang="ko-KR" sz="1200" dirty="0">
                        <a:effectLst/>
                        <a:latin typeface="+mj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521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D98B776-79C9-4587-9288-F49E9816B715}"/>
              </a:ext>
            </a:extLst>
          </p:cNvPr>
          <p:cNvSpPr txBox="1"/>
          <p:nvPr/>
        </p:nvSpPr>
        <p:spPr>
          <a:xfrm>
            <a:off x="4690940" y="1688898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NLSE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6E3322B-C754-4D39-A259-562DDFF89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83524"/>
              </p:ext>
            </p:extLst>
          </p:nvPr>
        </p:nvGraphicFramePr>
        <p:xfrm>
          <a:off x="4690939" y="2307582"/>
          <a:ext cx="2867541" cy="9054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56188">
                  <a:extLst>
                    <a:ext uri="{9D8B030D-6E8A-4147-A177-3AD203B41FA5}">
                      <a16:colId xmlns:a16="http://schemas.microsoft.com/office/drawing/2014/main" val="2235157065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1807713014"/>
                    </a:ext>
                  </a:extLst>
                </a:gridCol>
                <a:gridCol w="880843">
                  <a:extLst>
                    <a:ext uri="{9D8B030D-6E8A-4147-A177-3AD203B41FA5}">
                      <a16:colId xmlns:a16="http://schemas.microsoft.com/office/drawing/2014/main" val="3572371924"/>
                    </a:ext>
                  </a:extLst>
                </a:gridCol>
              </a:tblGrid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effectLst/>
                        </a:rPr>
                        <a:t>상대 오차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818060"/>
                  </a:ext>
                </a:extLst>
              </a:tr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0.079</a:t>
                      </a:r>
                      <a:endParaRPr lang="ko-KR" sz="12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26636.6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-24.885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521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2537F40-D491-407B-AF43-1D324D80C29C}"/>
              </a:ext>
            </a:extLst>
          </p:cNvPr>
          <p:cNvSpPr txBox="1"/>
          <p:nvPr/>
        </p:nvSpPr>
        <p:spPr>
          <a:xfrm>
            <a:off x="8034260" y="16888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MLE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6F4284B-FA4D-45A5-98C9-92DD0FBA0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26589"/>
              </p:ext>
            </p:extLst>
          </p:nvPr>
        </p:nvGraphicFramePr>
        <p:xfrm>
          <a:off x="8034260" y="2307582"/>
          <a:ext cx="3251766" cy="9054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81901">
                  <a:extLst>
                    <a:ext uri="{9D8B030D-6E8A-4147-A177-3AD203B41FA5}">
                      <a16:colId xmlns:a16="http://schemas.microsoft.com/office/drawing/2014/main" val="2817304664"/>
                    </a:ext>
                  </a:extLst>
                </a:gridCol>
                <a:gridCol w="763399">
                  <a:extLst>
                    <a:ext uri="{9D8B030D-6E8A-4147-A177-3AD203B41FA5}">
                      <a16:colId xmlns:a16="http://schemas.microsoft.com/office/drawing/2014/main" val="2235157065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807713014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3572371924"/>
                    </a:ext>
                  </a:extLst>
                </a:gridCol>
              </a:tblGrid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mu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sigma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effectLst/>
                        </a:rPr>
                        <a:t>상대 오차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818060"/>
                  </a:ext>
                </a:extLst>
              </a:tr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50.058</a:t>
                      </a:r>
                      <a:endParaRPr lang="ko-KR" sz="12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20.095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</a:rPr>
                        <a:t>47752.096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34.660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5219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2196D44-6697-456B-A6A4-F89CF0E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10297"/>
              </p:ext>
            </p:extLst>
          </p:nvPr>
        </p:nvGraphicFramePr>
        <p:xfrm>
          <a:off x="4690938" y="3313893"/>
          <a:ext cx="2918575" cy="9054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45160">
                  <a:extLst>
                    <a:ext uri="{9D8B030D-6E8A-4147-A177-3AD203B41FA5}">
                      <a16:colId xmlns:a16="http://schemas.microsoft.com/office/drawing/2014/main" val="2817304664"/>
                    </a:ext>
                  </a:extLst>
                </a:gridCol>
                <a:gridCol w="595619">
                  <a:extLst>
                    <a:ext uri="{9D8B030D-6E8A-4147-A177-3AD203B41FA5}">
                      <a16:colId xmlns:a16="http://schemas.microsoft.com/office/drawing/2014/main" val="2235157065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07713014"/>
                    </a:ext>
                  </a:extLst>
                </a:gridCol>
                <a:gridCol w="864064">
                  <a:extLst>
                    <a:ext uri="{9D8B030D-6E8A-4147-A177-3AD203B41FA5}">
                      <a16:colId xmlns:a16="http://schemas.microsoft.com/office/drawing/2014/main" val="3572371924"/>
                    </a:ext>
                  </a:extLst>
                </a:gridCol>
              </a:tblGrid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mu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sigma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effectLst/>
                        </a:rPr>
                        <a:t>상대 오차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818060"/>
                  </a:ext>
                </a:extLst>
              </a:tr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49.328</a:t>
                      </a:r>
                      <a:endParaRPr lang="ko-KR" sz="12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19.134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48037.7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35.465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5219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A3BEA40-537A-42F7-A582-C5E41A34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12" y="3291688"/>
            <a:ext cx="3006126" cy="18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93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22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128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내용을 입력하세요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16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0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3194050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151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04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47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700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14356" y="2497976"/>
            <a:ext cx="201208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115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614" y="4044950"/>
            <a:ext cx="2201573" cy="46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입력합니다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542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038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0534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03083" y="4514850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03883" y="488418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903883" y="525351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53482" y="4884182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53481" y="5253514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53480" y="5622846"/>
            <a:ext cx="1234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나눔스퀘어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98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7953" y="2331739"/>
            <a:ext cx="19416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A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7953" y="3101180"/>
            <a:ext cx="5516093" cy="65563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DRAM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분기별 선적자료</a:t>
            </a:r>
          </a:p>
        </p:txBody>
      </p:sp>
    </p:spTree>
    <p:extLst>
      <p:ext uri="{BB962C8B-B14F-4D97-AF65-F5344CB8AC3E}">
        <p14:creationId xmlns:p14="http://schemas.microsoft.com/office/powerpoint/2010/main" val="246099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93979" y="2091297"/>
            <a:ext cx="94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03" y="1006929"/>
            <a:ext cx="5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Text</a:t>
            </a:r>
            <a:endParaRPr lang="ko-KR" altLang="en-US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FD7FC-6DF1-4459-84D5-D1D72FEBD967}"/>
              </a:ext>
            </a:extLst>
          </p:cNvPr>
          <p:cNvSpPr txBox="1"/>
          <p:nvPr/>
        </p:nvSpPr>
        <p:spPr>
          <a:xfrm>
            <a:off x="1026522" y="4373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83C61-B23A-4E71-A022-97AF44FCA242}"/>
              </a:ext>
            </a:extLst>
          </p:cNvPr>
          <p:cNvSpPr txBox="1"/>
          <p:nvPr/>
        </p:nvSpPr>
        <p:spPr>
          <a:xfrm>
            <a:off x="495607" y="49894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7953" y="2331739"/>
            <a:ext cx="2547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PART B -1</a:t>
            </a:r>
            <a:endParaRPr lang="ko-KR" altLang="en-US" sz="4400" b="1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7953" y="3101180"/>
            <a:ext cx="5516093" cy="655639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COVID-19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사망자 예측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10857" y="1208282"/>
            <a:ext cx="452316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영국의 일별 </a:t>
            </a:r>
            <a:r>
              <a:rPr lang="en-US" altLang="ko-KR" sz="24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COVID-19 </a:t>
            </a:r>
            <a:r>
              <a:rPr lang="ko-KR" altLang="en-US" sz="24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 수 </a:t>
            </a:r>
            <a:endParaRPr lang="en-US" altLang="ko-KR" sz="24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(2020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~ 2020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월 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31</a:t>
            </a:r>
            <a:r>
              <a:rPr lang="ko-KR" altLang="en-US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일</a:t>
            </a:r>
            <a:r>
              <a:rPr lang="en-US" altLang="ko-KR" sz="1700" b="1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700" b="1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033689-B446-4398-8D81-75D202ABE258}"/>
              </a:ext>
            </a:extLst>
          </p:cNvPr>
          <p:cNvSpPr txBox="1"/>
          <p:nvPr/>
        </p:nvSpPr>
        <p:spPr>
          <a:xfrm>
            <a:off x="1004753" y="529724"/>
            <a:ext cx="256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COVID-19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3160-A43F-476A-8D82-46DCB7FF0EFC}"/>
              </a:ext>
            </a:extLst>
          </p:cNvPr>
          <p:cNvSpPr txBox="1"/>
          <p:nvPr/>
        </p:nvSpPr>
        <p:spPr>
          <a:xfrm>
            <a:off x="418664" y="49894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B-1.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2647A-DC7D-43E2-9142-C335EF88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507" y="2193020"/>
            <a:ext cx="6404636" cy="39603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E19BFD-B199-4608-BE9B-980643A34A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" b="18241"/>
          <a:stretch/>
        </p:blipFill>
        <p:spPr>
          <a:xfrm>
            <a:off x="1910857" y="2258412"/>
            <a:ext cx="1474403" cy="382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0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033689-B446-4398-8D81-75D202ABE258}"/>
              </a:ext>
            </a:extLst>
          </p:cNvPr>
          <p:cNvSpPr txBox="1"/>
          <p:nvPr/>
        </p:nvSpPr>
        <p:spPr>
          <a:xfrm>
            <a:off x="1004753" y="529724"/>
            <a:ext cx="256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COVID-19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3160-A43F-476A-8D82-46DCB7FF0EFC}"/>
              </a:ext>
            </a:extLst>
          </p:cNvPr>
          <p:cNvSpPr txBox="1"/>
          <p:nvPr/>
        </p:nvSpPr>
        <p:spPr>
          <a:xfrm>
            <a:off x="418664" y="49894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B-1.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3095966-A74C-48DF-AF7F-80499C1C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76887"/>
              </p:ext>
            </p:extLst>
          </p:nvPr>
        </p:nvGraphicFramePr>
        <p:xfrm>
          <a:off x="2286883" y="2226010"/>
          <a:ext cx="7128670" cy="281395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050905">
                  <a:extLst>
                    <a:ext uri="{9D8B030D-6E8A-4147-A177-3AD203B41FA5}">
                      <a16:colId xmlns:a16="http://schemas.microsoft.com/office/drawing/2014/main" val="2280049635"/>
                    </a:ext>
                  </a:extLst>
                </a:gridCol>
                <a:gridCol w="1050905">
                  <a:extLst>
                    <a:ext uri="{9D8B030D-6E8A-4147-A177-3AD203B41FA5}">
                      <a16:colId xmlns:a16="http://schemas.microsoft.com/office/drawing/2014/main" val="2833049474"/>
                    </a:ext>
                  </a:extLst>
                </a:gridCol>
                <a:gridCol w="1050905">
                  <a:extLst>
                    <a:ext uri="{9D8B030D-6E8A-4147-A177-3AD203B41FA5}">
                      <a16:colId xmlns:a16="http://schemas.microsoft.com/office/drawing/2014/main" val="2110738939"/>
                    </a:ext>
                  </a:extLst>
                </a:gridCol>
                <a:gridCol w="1176745">
                  <a:extLst>
                    <a:ext uri="{9D8B030D-6E8A-4147-A177-3AD203B41FA5}">
                      <a16:colId xmlns:a16="http://schemas.microsoft.com/office/drawing/2014/main" val="1420440720"/>
                    </a:ext>
                  </a:extLst>
                </a:gridCol>
                <a:gridCol w="1399605">
                  <a:extLst>
                    <a:ext uri="{9D8B030D-6E8A-4147-A177-3AD203B41FA5}">
                      <a16:colId xmlns:a16="http://schemas.microsoft.com/office/drawing/2014/main" val="2981122412"/>
                    </a:ext>
                  </a:extLst>
                </a:gridCol>
                <a:gridCol w="1399605">
                  <a:extLst>
                    <a:ext uri="{9D8B030D-6E8A-4147-A177-3AD203B41FA5}">
                      <a16:colId xmlns:a16="http://schemas.microsoft.com/office/drawing/2014/main" val="213982996"/>
                    </a:ext>
                  </a:extLst>
                </a:gridCol>
              </a:tblGrid>
              <a:tr h="2813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model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q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m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>
                          <a:effectLst/>
                        </a:rPr>
                        <a:t>상대 오차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7210302"/>
                  </a:ext>
                </a:extLst>
              </a:tr>
              <a:tr h="2813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20</a:t>
                      </a:r>
                      <a:endParaRPr lang="ko-KR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Bass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0.284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-47098.6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-213.302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8059644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Logistic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0.312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5014.32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-87.937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7048500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Gumbel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dirty="0">
                          <a:effectLst/>
                        </a:rPr>
                        <a:t>∙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0.024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49433347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118818.8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3727649"/>
                  </a:ext>
                </a:extLst>
              </a:tr>
              <a:tr h="2813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30</a:t>
                      </a:r>
                      <a:endParaRPr lang="ko-KR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Bass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0.276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9694.136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-76.679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41598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Logistic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0.281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9354.834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-77.496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20603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Gumbel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>
                          <a:effectLst/>
                        </a:rPr>
                        <a:t>∙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0.052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122390.9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194.428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3830901"/>
                  </a:ext>
                </a:extLst>
              </a:tr>
              <a:tr h="281395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50</a:t>
                      </a:r>
                      <a:endParaRPr lang="ko-KR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Bass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0.002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0.157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25462.15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-38.747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568041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Logistic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0.166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25013.73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-39.826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9241678"/>
                  </a:ext>
                </a:extLst>
              </a:tr>
              <a:tr h="281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Gumbel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000" dirty="0">
                          <a:effectLst/>
                        </a:rPr>
                        <a:t>∙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0.078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32854.69</a:t>
                      </a:r>
                      <a:endParaRPr lang="ko-KR" sz="12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-20.963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01915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CF7CEA8-9331-4DFF-9F42-4BBEF827268E}"/>
              </a:ext>
            </a:extLst>
          </p:cNvPr>
          <p:cNvSpPr txBox="1"/>
          <p:nvPr/>
        </p:nvSpPr>
        <p:spPr>
          <a:xfrm>
            <a:off x="2208611" y="1680509"/>
            <a:ext cx="206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OLS </a:t>
            </a:r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BD8CC-5168-4899-857A-BE9E2D6958FE}"/>
              </a:ext>
            </a:extLst>
          </p:cNvPr>
          <p:cNvSpPr/>
          <p:nvPr/>
        </p:nvSpPr>
        <p:spPr>
          <a:xfrm>
            <a:off x="3367319" y="4712786"/>
            <a:ext cx="6064589" cy="352341"/>
          </a:xfrm>
          <a:prstGeom prst="rect">
            <a:avLst/>
          </a:prstGeom>
          <a:noFill/>
          <a:ln w="28575">
            <a:solidFill>
              <a:srgbClr val="68A3A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005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10430892" y="144941"/>
            <a:ext cx="360000" cy="0"/>
          </a:xfrm>
          <a:prstGeom prst="line">
            <a:avLst/>
          </a:prstGeom>
          <a:ln w="44450" cap="rnd">
            <a:solidFill>
              <a:srgbClr val="D0CECE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033689-B446-4398-8D81-75D202ABE258}"/>
              </a:ext>
            </a:extLst>
          </p:cNvPr>
          <p:cNvSpPr txBox="1"/>
          <p:nvPr/>
        </p:nvSpPr>
        <p:spPr>
          <a:xfrm>
            <a:off x="1004753" y="529724"/>
            <a:ext cx="256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COVID-19 </a:t>
            </a:r>
            <a:r>
              <a:rPr lang="ko-KR" altLang="en-US" sz="20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 예측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43160-A43F-476A-8D82-46DCB7FF0EFC}"/>
              </a:ext>
            </a:extLst>
          </p:cNvPr>
          <p:cNvSpPr txBox="1"/>
          <p:nvPr/>
        </p:nvSpPr>
        <p:spPr>
          <a:xfrm>
            <a:off x="418664" y="498947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B-1.</a:t>
            </a:r>
            <a:endParaRPr lang="ko-KR" altLang="en-US" sz="2400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7CEA8-9331-4DFF-9F42-4BBEF827268E}"/>
              </a:ext>
            </a:extLst>
          </p:cNvPr>
          <p:cNvSpPr txBox="1"/>
          <p:nvPr/>
        </p:nvSpPr>
        <p:spPr>
          <a:xfrm>
            <a:off x="1077012" y="1688898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Q-Q plot </a:t>
            </a:r>
            <a:r>
              <a:rPr lang="ko-KR" altLang="en-US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추정치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8E0A363-59C3-45D4-ACB6-C832D77DD8E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45" y="3269484"/>
            <a:ext cx="2994108" cy="189961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8311F5-C555-48A7-938F-9105D7084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52489"/>
              </p:ext>
            </p:extLst>
          </p:nvPr>
        </p:nvGraphicFramePr>
        <p:xfrm>
          <a:off x="1130545" y="2307582"/>
          <a:ext cx="3080728" cy="9054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708341">
                  <a:extLst>
                    <a:ext uri="{9D8B030D-6E8A-4147-A177-3AD203B41FA5}">
                      <a16:colId xmlns:a16="http://schemas.microsoft.com/office/drawing/2014/main" val="2817304664"/>
                    </a:ext>
                  </a:extLst>
                </a:gridCol>
                <a:gridCol w="742075">
                  <a:extLst>
                    <a:ext uri="{9D8B030D-6E8A-4147-A177-3AD203B41FA5}">
                      <a16:colId xmlns:a16="http://schemas.microsoft.com/office/drawing/2014/main" val="2235157065"/>
                    </a:ext>
                  </a:extLst>
                </a:gridCol>
                <a:gridCol w="652124">
                  <a:extLst>
                    <a:ext uri="{9D8B030D-6E8A-4147-A177-3AD203B41FA5}">
                      <a16:colId xmlns:a16="http://schemas.microsoft.com/office/drawing/2014/main" val="1807713014"/>
                    </a:ext>
                  </a:extLst>
                </a:gridCol>
                <a:gridCol w="978188">
                  <a:extLst>
                    <a:ext uri="{9D8B030D-6E8A-4147-A177-3AD203B41FA5}">
                      <a16:colId xmlns:a16="http://schemas.microsoft.com/office/drawing/2014/main" val="3572371924"/>
                    </a:ext>
                  </a:extLst>
                </a:gridCol>
              </a:tblGrid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mu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sigma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effectLst/>
                        </a:rPr>
                        <a:t>상대 오차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818060"/>
                  </a:ext>
                </a:extLst>
              </a:tr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</a:rPr>
                        <a:t>49.151</a:t>
                      </a:r>
                      <a:endParaRPr lang="ko-KR" sz="12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19.027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</a:rPr>
                        <a:t>58500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40.730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521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D98B776-79C9-4587-9288-F49E9816B715}"/>
              </a:ext>
            </a:extLst>
          </p:cNvPr>
          <p:cNvSpPr txBox="1"/>
          <p:nvPr/>
        </p:nvSpPr>
        <p:spPr>
          <a:xfrm>
            <a:off x="4690940" y="1688898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NLSE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16E3322B-C754-4D39-A259-562DDFF89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5649"/>
              </p:ext>
            </p:extLst>
          </p:nvPr>
        </p:nvGraphicFramePr>
        <p:xfrm>
          <a:off x="4690939" y="2307582"/>
          <a:ext cx="2867541" cy="9054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56188">
                  <a:extLst>
                    <a:ext uri="{9D8B030D-6E8A-4147-A177-3AD203B41FA5}">
                      <a16:colId xmlns:a16="http://schemas.microsoft.com/office/drawing/2014/main" val="2235157065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1807713014"/>
                    </a:ext>
                  </a:extLst>
                </a:gridCol>
                <a:gridCol w="880843">
                  <a:extLst>
                    <a:ext uri="{9D8B030D-6E8A-4147-A177-3AD203B41FA5}">
                      <a16:colId xmlns:a16="http://schemas.microsoft.com/office/drawing/2014/main" val="3572371924"/>
                    </a:ext>
                  </a:extLst>
                </a:gridCol>
              </a:tblGrid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effectLst/>
                        </a:rPr>
                        <a:t>상대 오차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818060"/>
                  </a:ext>
                </a:extLst>
              </a:tr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0.078</a:t>
                      </a:r>
                      <a:endParaRPr lang="ko-KR" sz="12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32854.69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-20.963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521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2537F40-D491-407B-AF43-1D324D80C29C}"/>
              </a:ext>
            </a:extLst>
          </p:cNvPr>
          <p:cNvSpPr txBox="1"/>
          <p:nvPr/>
        </p:nvSpPr>
        <p:spPr>
          <a:xfrm>
            <a:off x="8034260" y="168889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MLE</a:t>
            </a:r>
            <a:endParaRPr lang="ko-KR" altLang="en-US" b="1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86F4284B-FA4D-45A5-98C9-92DD0FBA0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44059"/>
              </p:ext>
            </p:extLst>
          </p:nvPr>
        </p:nvGraphicFramePr>
        <p:xfrm>
          <a:off x="8034260" y="2307582"/>
          <a:ext cx="3251766" cy="9054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81901">
                  <a:extLst>
                    <a:ext uri="{9D8B030D-6E8A-4147-A177-3AD203B41FA5}">
                      <a16:colId xmlns:a16="http://schemas.microsoft.com/office/drawing/2014/main" val="2817304664"/>
                    </a:ext>
                  </a:extLst>
                </a:gridCol>
                <a:gridCol w="763399">
                  <a:extLst>
                    <a:ext uri="{9D8B030D-6E8A-4147-A177-3AD203B41FA5}">
                      <a16:colId xmlns:a16="http://schemas.microsoft.com/office/drawing/2014/main" val="2235157065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1807713014"/>
                    </a:ext>
                  </a:extLst>
                </a:gridCol>
                <a:gridCol w="900455">
                  <a:extLst>
                    <a:ext uri="{9D8B030D-6E8A-4147-A177-3AD203B41FA5}">
                      <a16:colId xmlns:a16="http://schemas.microsoft.com/office/drawing/2014/main" val="3572371924"/>
                    </a:ext>
                  </a:extLst>
                </a:gridCol>
              </a:tblGrid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mu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sigma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effectLst/>
                        </a:rPr>
                        <a:t>상대 오차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818060"/>
                  </a:ext>
                </a:extLst>
              </a:tr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49.945</a:t>
                      </a:r>
                      <a:endParaRPr lang="ko-KR" sz="12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20.007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58459.011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40.631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52195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2196D44-6697-456B-A6A4-F89CF0E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80469"/>
              </p:ext>
            </p:extLst>
          </p:nvPr>
        </p:nvGraphicFramePr>
        <p:xfrm>
          <a:off x="4690938" y="3313893"/>
          <a:ext cx="2867541" cy="9054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594126">
                  <a:extLst>
                    <a:ext uri="{9D8B030D-6E8A-4147-A177-3AD203B41FA5}">
                      <a16:colId xmlns:a16="http://schemas.microsoft.com/office/drawing/2014/main" val="2817304664"/>
                    </a:ext>
                  </a:extLst>
                </a:gridCol>
                <a:gridCol w="595619">
                  <a:extLst>
                    <a:ext uri="{9D8B030D-6E8A-4147-A177-3AD203B41FA5}">
                      <a16:colId xmlns:a16="http://schemas.microsoft.com/office/drawing/2014/main" val="2235157065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07713014"/>
                    </a:ext>
                  </a:extLst>
                </a:gridCol>
                <a:gridCol w="864064">
                  <a:extLst>
                    <a:ext uri="{9D8B030D-6E8A-4147-A177-3AD203B41FA5}">
                      <a16:colId xmlns:a16="http://schemas.microsoft.com/office/drawing/2014/main" val="3572371924"/>
                    </a:ext>
                  </a:extLst>
                </a:gridCol>
              </a:tblGrid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mu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sigma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m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200" dirty="0">
                          <a:effectLst/>
                        </a:rPr>
                        <a:t>상대 오차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8818060"/>
                  </a:ext>
                </a:extLst>
              </a:tr>
              <a:tr h="4527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49.147</a:t>
                      </a:r>
                      <a:endParaRPr lang="ko-KR" sz="12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19.025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58486.77</a:t>
                      </a:r>
                      <a:endParaRPr lang="ko-KR" sz="1200" b="1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40.698</a:t>
                      </a:r>
                      <a:endParaRPr 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955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745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370</Words>
  <Application>Microsoft Office PowerPoint</Application>
  <PresentationFormat>와이드스크린</PresentationFormat>
  <Paragraphs>246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나눔스퀘어 ExtraBold</vt:lpstr>
      <vt:lpstr>나눔스퀘어 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park jiyun</cp:lastModifiedBy>
  <cp:revision>12</cp:revision>
  <dcterms:created xsi:type="dcterms:W3CDTF">2017-05-29T09:12:16Z</dcterms:created>
  <dcterms:modified xsi:type="dcterms:W3CDTF">2021-09-06T10:20:50Z</dcterms:modified>
</cp:coreProperties>
</file>