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81" r:id="rId8"/>
    <p:sldId id="257" r:id="rId9"/>
    <p:sldId id="268" r:id="rId10"/>
    <p:sldId id="263" r:id="rId11"/>
    <p:sldId id="265" r:id="rId12"/>
    <p:sldId id="266" r:id="rId13"/>
    <p:sldId id="267" r:id="rId14"/>
    <p:sldId id="280" r:id="rId15"/>
    <p:sldId id="276" r:id="rId16"/>
    <p:sldId id="271" r:id="rId17"/>
    <p:sldId id="269" r:id="rId18"/>
    <p:sldId id="272" r:id="rId19"/>
    <p:sldId id="270" r:id="rId20"/>
    <p:sldId id="273" r:id="rId21"/>
    <p:sldId id="274" r:id="rId22"/>
    <p:sldId id="275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96C4-DE0F-4BC1-8BFD-BD9B181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7AC8B-962F-4DD0-B4B2-40D5767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11D1-F48C-4D84-80DA-58EDAF21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0EA-ED02-4697-B206-C8281A8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C71-836D-40D0-A5B0-2CF3C8D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0570-C697-4932-A0EA-0B9AD73D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1A7-5EBB-4676-A85D-7B58FF8C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846-7D27-450A-993C-5CCF1922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169C-1542-4D23-99EB-4C41ED58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0A3D-56FE-4B18-851D-A1224CE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5083-2F11-43CC-B694-0E7D8F58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32642-719C-45DE-9162-90FB8222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2CCE-98E8-4E79-904A-271E5F31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6CCB-CF6C-4C87-B913-CECA2FD1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8C6C-69BB-4653-99B9-D4EB1D7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8EF-0678-4863-865D-1D7DA00D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166B-4754-4D6F-9A64-F4DC6402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802-2261-4475-95BD-668D264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BD65-3099-4812-BDA3-5972463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0A8A-0CDD-4738-83E4-3432431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5CA-D56B-449C-9E07-995A3C08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A9CA-D5A6-454C-84CF-F4788166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CB7D-404F-4C36-BCE6-94A7E82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72DA-E65D-475D-86C1-C8239FE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CED0-FD44-4B36-929F-581A74C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32AF-9792-47E2-96AD-633849DA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0C8-E41A-4906-8323-1B4153D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CA16F-261C-42A1-9BD5-789132A1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2FB4-CD05-4F5B-9326-5CE35960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F177-8AB0-4DFD-8047-FFABBC5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B08C-1AB6-462D-A73E-2A0371F7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0F22-1FF2-47F9-A16E-E3CBBE8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31BB-5593-42F5-8786-8CCD37E1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4926D-31B0-47EC-B230-CD49AB24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D2AF-B2D2-4DD9-8BDB-0288CB16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78F1-F510-4A03-8337-AA35210A4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34CA8-0E64-4442-A1DE-9A8CC77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0E009-1C44-4FB6-88B3-D7DC0037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20EE-0356-4452-BD7A-FC1E3C4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1C52-DF14-4F9C-B627-0EAFD3EE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1219C-D779-4583-94D2-663B7C08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33C-ADE5-474F-8B35-7AFC2037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589C1-DB9B-4826-907F-44BB24F5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E8C3A-EFC9-497F-B4CA-BE3EF5D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D0FD-625E-4CC7-BCB2-F8650EC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D87BD-D9A2-47E7-85C3-0C7CAA9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9430-0488-456A-87B4-FF5BDE41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69D4-7C4F-4E50-8A41-2F85DD53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7FC4-9424-4076-BAF0-239F2793A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54C0-FE17-4B52-8BC2-1EED3D8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4FE6-CF11-4287-A25C-63BC6B7F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71A2-F734-4DB8-83F2-2B8B4CE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1023-45B9-4B53-AD01-2F100C1A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DF33E-9B19-43AD-BC20-A95F349B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2A54-12D9-40BD-A336-3C1668A79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9F57-3236-4C3B-94DE-ACD83CC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35693-1741-415F-BB25-B26AEC0F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28D76-3F4B-458A-88A0-23C17B8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8C19-13A8-42CD-BE1E-6C564139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2343-A12F-42AC-A17E-B31E8A50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7F3A-44BC-4937-B344-9CCCE1CF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2FA5-57F2-4E13-B123-5C8D89215D5E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6194-7B1C-4E0D-837D-C638D880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19BB-29B8-4CDF-B507-50AEEF90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6C6E-22C3-43A4-B26F-41F71DCCD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3FE5-9EEC-43AF-9FF2-0A7BD1453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Analysis of Two Sample T test on Movie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A303-295A-4B40-876C-5BF451048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Agnew, Tyler Hempstead, Mars </a:t>
            </a:r>
            <a:r>
              <a:rPr lang="en-US" dirty="0" err="1"/>
              <a:t>Alkindi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6C3-F72A-497A-8E3E-CEF2E243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 Test Results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CAA84E1-555A-4572-936B-19299817F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690688"/>
            <a:ext cx="6620799" cy="244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D071F-AA99-4D7F-A54E-E2C18DEE2F4C}"/>
              </a:ext>
            </a:extLst>
          </p:cNvPr>
          <p:cNvSpPr txBox="1"/>
          <p:nvPr/>
        </p:nvSpPr>
        <p:spPr>
          <a:xfrm>
            <a:off x="2235200" y="4329854"/>
            <a:ext cx="7545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find statistically significant evidence of a difference in population mean rating between first and second seasons of tv shows.  </a:t>
            </a:r>
          </a:p>
          <a:p>
            <a:endParaRPr lang="en-US" dirty="0"/>
          </a:p>
          <a:p>
            <a:r>
              <a:rPr lang="en-US" dirty="0"/>
              <a:t>It could be worth trying to run this analysis again in the future if we have a larger pool of data than 226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2100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D5E-5D5C-4328-A672-6942E13E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EC09-12C4-4523-9DB1-90D0E2C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20000 Bootstrap samples of size 200  from our original sample of 226 shows for each season.  Corresponding season 1 and season 2 values were not picked.  i.e., they were not sampled in pairs.  They were sampled separately with replacement.  This means that the sample taken for season 1 is independent here from the sample taken for season 2.</a:t>
            </a:r>
          </a:p>
          <a:p>
            <a:r>
              <a:rPr lang="en-US" dirty="0"/>
              <a:t>Since the season 1 values in the boot strap samples were gathered independently from the season 2 values, we should no longer be in violation of the independence assumption for a two-sample t test.</a:t>
            </a:r>
          </a:p>
        </p:txBody>
      </p:sp>
    </p:spTree>
    <p:extLst>
      <p:ext uri="{BB962C8B-B14F-4D97-AF65-F5344CB8AC3E}">
        <p14:creationId xmlns:p14="http://schemas.microsoft.com/office/powerpoint/2010/main" val="22392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20-6604-4E64-90BE-2354F967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C841-B9ED-43C0-9CF4-4DC2F631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from 20000 two-sample t-tests on bootstrap samples was .427 (.30).  This seems substantially lower than our original calculated p </a:t>
            </a:r>
            <a:r>
              <a:rPr lang="en-US" dirty="0" err="1"/>
              <a:t>val</a:t>
            </a:r>
            <a:r>
              <a:rPr lang="en-US" dirty="0"/>
              <a:t> of .462.</a:t>
            </a:r>
          </a:p>
          <a:p>
            <a:r>
              <a:rPr lang="en-US" dirty="0"/>
              <a:t> Still no statistically significant evidence of difference in population means between season 1 and season 2, so our interpretation of the results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56846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57B-C6F3-45F4-98BB-5B6882C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49B-95DB-40E3-855A-E19424E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Sampled 20000 bootstrap samples from original 226 shows data, but this time in pairs so now we  should be violating the independence assumption again.</a:t>
            </a:r>
          </a:p>
          <a:p>
            <a:r>
              <a:rPr lang="en-US" dirty="0"/>
              <a:t>Mean p </a:t>
            </a:r>
            <a:r>
              <a:rPr lang="en-US" dirty="0" err="1"/>
              <a:t>val</a:t>
            </a:r>
            <a:r>
              <a:rPr lang="en-US" dirty="0"/>
              <a:t> sampling this way was .431 (.30). A bit greater than the Mean p </a:t>
            </a:r>
            <a:r>
              <a:rPr lang="en-US" dirty="0" err="1"/>
              <a:t>val</a:t>
            </a:r>
            <a:r>
              <a:rPr lang="en-US" dirty="0"/>
              <a:t> of .427(.30) when sampling independently.</a:t>
            </a:r>
          </a:p>
          <a:p>
            <a:r>
              <a:rPr lang="en-US" dirty="0"/>
              <a:t>The fact that there is a noticeable difference in mean p value despite such large sample sizes seems to indicate that sampling independently instead of in pairs has an impact on the analysis.  </a:t>
            </a:r>
          </a:p>
          <a:p>
            <a:r>
              <a:rPr lang="en-US" dirty="0"/>
              <a:t>Difference in mean p </a:t>
            </a:r>
            <a:r>
              <a:rPr lang="en-US" dirty="0" err="1"/>
              <a:t>vals</a:t>
            </a:r>
            <a:r>
              <a:rPr lang="en-US" dirty="0"/>
              <a:t> isn’t huge, which could indicate that a paired samples t-test isn’t being impacted too much data due to failing the independence assumption in this case.  This supports the viability of its use on the original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2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A48-82CE-4C4E-A1F1-B878A3F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Raw Ratings for TV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1EAC-1574-4BFB-9A9B-B04D01F6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 1 :</a:t>
            </a:r>
          </a:p>
          <a:p>
            <a:pPr marL="0" indent="0">
              <a:buNone/>
            </a:pPr>
            <a:r>
              <a:rPr lang="en-US" dirty="0" err="1"/>
              <a:t>rbinom</a:t>
            </a:r>
            <a:r>
              <a:rPr lang="en-US" dirty="0"/>
              <a:t>(n, 10, p_season1)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Season 2 based on Season 1 ratings: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- uniform probability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Cutoff point - Season 1 rating 3 or lower, assume not rate season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Quadratic – Extreme values more likely to rate season 2</a:t>
            </a:r>
          </a:p>
        </p:txBody>
      </p:sp>
    </p:spTree>
    <p:extLst>
      <p:ext uri="{BB962C8B-B14F-4D97-AF65-F5344CB8AC3E}">
        <p14:creationId xmlns:p14="http://schemas.microsoft.com/office/powerpoint/2010/main" val="195122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723-5BF9-48DB-902F-FB8AEB79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/>
          <a:lstStyle/>
          <a:p>
            <a:r>
              <a:rPr lang="en-US" dirty="0"/>
              <a:t>Season 1 vs. Season 2 Averages – Original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DB886-2019-4720-B653-2A3E0276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937" y="1847897"/>
            <a:ext cx="7902126" cy="4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F28-01BE-4802-AA2D-28101D60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No Assumptions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274B33-D993-4001-9218-1E40666E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60" y="1828647"/>
            <a:ext cx="8036879" cy="49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FF4-E59D-4EF6-9EBE-A8BD2F68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Assumptions Transition Matrix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AA39677-DF55-4469-ADFD-3D2A55FFD7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2147070"/>
            <a:ext cx="11353800" cy="434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/>
              <a:t>P(Season 2 Rating | Season 1 Rating)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0</a:t>
            </a:r>
            <a:r>
              <a:rPr lang="en-US" sz="1400" dirty="0"/>
              <a:t>	</a:t>
            </a:r>
            <a:r>
              <a:rPr lang="en-US" sz="1400" b="1" dirty="0"/>
              <a:t>1</a:t>
            </a:r>
            <a:r>
              <a:rPr lang="en-US" sz="1400" dirty="0"/>
              <a:t>	</a:t>
            </a:r>
            <a:r>
              <a:rPr lang="en-US" sz="1400" b="1" dirty="0"/>
              <a:t>2</a:t>
            </a:r>
            <a:r>
              <a:rPr lang="en-US" sz="1400" dirty="0"/>
              <a:t>	</a:t>
            </a:r>
            <a:r>
              <a:rPr lang="en-US" sz="1400" b="1" dirty="0"/>
              <a:t>3</a:t>
            </a:r>
            <a:r>
              <a:rPr lang="en-US" sz="1400" dirty="0"/>
              <a:t>	</a:t>
            </a:r>
            <a:r>
              <a:rPr lang="en-US" sz="1400" b="1" dirty="0"/>
              <a:t>4</a:t>
            </a:r>
            <a:r>
              <a:rPr lang="en-US" sz="1400" dirty="0"/>
              <a:t>	</a:t>
            </a:r>
            <a:r>
              <a:rPr lang="en-US" sz="1400" b="1" dirty="0"/>
              <a:t>5</a:t>
            </a:r>
            <a:r>
              <a:rPr lang="en-US" sz="1400" dirty="0"/>
              <a:t>	</a:t>
            </a:r>
            <a:r>
              <a:rPr lang="en-US" sz="1400" b="1" dirty="0"/>
              <a:t>6</a:t>
            </a:r>
            <a:r>
              <a:rPr lang="en-US" sz="1400" dirty="0"/>
              <a:t>	</a:t>
            </a:r>
            <a:r>
              <a:rPr lang="en-US" sz="1400" b="1" dirty="0"/>
              <a:t>7</a:t>
            </a:r>
            <a:r>
              <a:rPr lang="en-US" sz="1400" dirty="0"/>
              <a:t>	</a:t>
            </a:r>
            <a:r>
              <a:rPr lang="en-US" sz="1400" b="1" dirty="0"/>
              <a:t>8 </a:t>
            </a:r>
            <a:r>
              <a:rPr lang="en-US" sz="1400" dirty="0"/>
              <a:t>                       </a:t>
            </a:r>
            <a:r>
              <a:rPr lang="en-US" sz="1400" b="1" dirty="0"/>
              <a:t>9</a:t>
            </a:r>
            <a:r>
              <a:rPr lang="en-US" sz="1400" dirty="0"/>
              <a:t>                       </a:t>
            </a:r>
            <a:r>
              <a:rPr lang="en-US" sz="1400" b="1" dirty="0"/>
              <a:t>10</a:t>
            </a:r>
          </a:p>
          <a:p>
            <a:pPr marL="0" indent="0">
              <a:buNone/>
            </a:pPr>
            <a:r>
              <a:rPr lang="en-US" sz="1400" b="1" dirty="0"/>
              <a:t>Season1=0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Season1=2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Season1=3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Season1=4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Season1=5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Season1=6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Season1=7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Season1=8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Season1=9</a:t>
            </a:r>
            <a:r>
              <a:rPr lang="en-US" sz="1400" dirty="0"/>
              <a:t>	0.091	0.091	0.091	0.091	0.091	0.091	0.091	0.091	0.091	0.091	0.091</a:t>
            </a:r>
          </a:p>
          <a:p>
            <a:pPr marL="0" indent="0">
              <a:buNone/>
            </a:pPr>
            <a:r>
              <a:rPr lang="en-US" sz="1400" b="1" dirty="0"/>
              <a:t>Season1=10</a:t>
            </a:r>
            <a:r>
              <a:rPr lang="en-US" sz="1400" dirty="0"/>
              <a:t>	0.091	0.091	0.091	0.091	0.091	0.091	0.091	0.091	0.091	0.091	0.091</a:t>
            </a:r>
          </a:p>
        </p:txBody>
      </p:sp>
    </p:spTree>
    <p:extLst>
      <p:ext uri="{BB962C8B-B14F-4D97-AF65-F5344CB8AC3E}">
        <p14:creationId xmlns:p14="http://schemas.microsoft.com/office/powerpoint/2010/main" val="22585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C2DD-2689-4FAD-9EA9-38C2CB1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Cutoff 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584D8C-4168-4EF1-B181-56A5358A2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09" y="1826816"/>
            <a:ext cx="7942338" cy="49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906-ACA4-42B8-B193-FE7171C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Point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B5F7-D706-4C0B-BFA8-385D5010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96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1.00	0.000	0.000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0.60	0.000	0.000	0.133	0.133	0.133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0.50	0.000	0.000	0.000	0.167	0.167	0.167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0.40	0.000	0.000	0.000	0.000	0.200	0.200	0.200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0.30	0.000	0.000	0.000	0.000	0.000	0.233	0.233	0.233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393877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5C9-151B-4AB9-98C6-BECE4F7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54D-6923-498F-9332-631D0A27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 analysis relevant to stat 400 by using data we had scrapped from IMDB</a:t>
            </a:r>
          </a:p>
          <a:p>
            <a:r>
              <a:rPr lang="en-US" dirty="0"/>
              <a:t> A question of interest is whether season 2 of tv shows tend to be better or worse than season 1</a:t>
            </a:r>
          </a:p>
          <a:p>
            <a:r>
              <a:rPr lang="en-US" dirty="0"/>
              <a:t>One way of testing this is with a two-sample t test for difference in population means, however we would be violating the assumption that our two samples are independent. We could also try a paired t test.</a:t>
            </a:r>
          </a:p>
          <a:p>
            <a:r>
              <a:rPr lang="en-US" dirty="0"/>
              <a:t>Use Monte Carlo analysis to determine the effectiveness of a two-sample t test and paired t test for a difference in population means between season 1 and season 2 of tv shows when different assumptions are applied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2EF-DB72-484D-B0F7-BE76EE2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Quadratic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300025-3B76-487F-B82C-4342220B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442" y="1853741"/>
            <a:ext cx="7517115" cy="46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E564-CBF1-4A46-BAF8-9A944F44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Transition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F298-54E5-413B-9D67-A24742E1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25624"/>
            <a:ext cx="11450972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P(Season 2 Rating | Season 1 Rating)</a:t>
            </a:r>
          </a:p>
          <a:p>
            <a:pPr marL="0" indent="0">
              <a:buNone/>
            </a:pPr>
            <a:r>
              <a:rPr lang="en-US" sz="1200" b="1" dirty="0"/>
              <a:t>	0	1	2	3	4	5	6	7	8	9                        10</a:t>
            </a:r>
          </a:p>
          <a:p>
            <a:pPr marL="0" indent="0">
              <a:buNone/>
            </a:pPr>
            <a:r>
              <a:rPr lang="en-US" sz="1200" b="1" dirty="0"/>
              <a:t>Season1=0</a:t>
            </a:r>
            <a:r>
              <a:rPr lang="en-US" sz="1200" dirty="0"/>
              <a:t>	0.75	0.025	0.025	0.025	0.025	0.025	0.025	0.025	0.025	0.025	0.025</a:t>
            </a:r>
          </a:p>
          <a:p>
            <a:pPr marL="0" indent="0">
              <a:buNone/>
            </a:pPr>
            <a:r>
              <a:rPr lang="en-US" sz="1200" b="1" dirty="0"/>
              <a:t>Season1=1</a:t>
            </a:r>
            <a:r>
              <a:rPr lang="en-US" sz="1200" dirty="0"/>
              <a:t>	0.00	0.500	0.500	0.000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Season1=2</a:t>
            </a:r>
            <a:r>
              <a:rPr lang="en-US" sz="1200" dirty="0"/>
              <a:t>	0.10	0.300	0.300	0.300	0.000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Season1=3</a:t>
            </a:r>
            <a:r>
              <a:rPr lang="en-US" sz="1200" dirty="0"/>
              <a:t>	0.20	0.000	0.267	0.267	0.267	0.000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Season1=4</a:t>
            </a:r>
            <a:r>
              <a:rPr lang="en-US" sz="1200" dirty="0"/>
              <a:t>	0.40	0.000	0.000	0.200	0.200	0.200	0.000	0.000	0.000	0.000	0.000</a:t>
            </a:r>
          </a:p>
          <a:p>
            <a:pPr marL="0" indent="0">
              <a:buNone/>
            </a:pPr>
            <a:r>
              <a:rPr lang="en-US" sz="1200" b="1" dirty="0"/>
              <a:t>Season1=5</a:t>
            </a:r>
            <a:r>
              <a:rPr lang="en-US" sz="1200" dirty="0"/>
              <a:t>	0.90	0.000	0.000	0.000	0.033	0.033	0.033	0.000	0.000	0.000	0.000</a:t>
            </a:r>
          </a:p>
          <a:p>
            <a:pPr marL="0" indent="0">
              <a:buNone/>
            </a:pPr>
            <a:r>
              <a:rPr lang="en-US" sz="1200" b="1" dirty="0"/>
              <a:t>Season1=6</a:t>
            </a:r>
            <a:r>
              <a:rPr lang="en-US" sz="1200" dirty="0"/>
              <a:t>	0.90	0.000	0.000	0.000	0.000	0.033	0.033	0.033	0.000	0.000	0.000</a:t>
            </a:r>
          </a:p>
          <a:p>
            <a:pPr marL="0" indent="0">
              <a:buNone/>
            </a:pPr>
            <a:r>
              <a:rPr lang="en-US" sz="1200" b="1" dirty="0"/>
              <a:t>Season1=7</a:t>
            </a:r>
            <a:r>
              <a:rPr lang="en-US" sz="1200" dirty="0"/>
              <a:t>	0.40	0.000	0.000	0.000	0.000	0.000	0.200	0.200	0.200	0.000	0.000</a:t>
            </a:r>
          </a:p>
          <a:p>
            <a:pPr marL="0" indent="0">
              <a:buNone/>
            </a:pPr>
            <a:r>
              <a:rPr lang="en-US" sz="1200" b="1" dirty="0"/>
              <a:t>Season1=8</a:t>
            </a:r>
            <a:r>
              <a:rPr lang="en-US" sz="1200" dirty="0"/>
              <a:t>	0.20	0.000	0.000	0.000	0.000	0.000	0.000	0.267	0.267	0.267	0.000</a:t>
            </a:r>
          </a:p>
          <a:p>
            <a:pPr marL="0" indent="0">
              <a:buNone/>
            </a:pPr>
            <a:r>
              <a:rPr lang="en-US" sz="1200" b="1" dirty="0"/>
              <a:t>Season1=9</a:t>
            </a:r>
            <a:r>
              <a:rPr lang="en-US" sz="1200" dirty="0"/>
              <a:t>	0.10	0.000	0.000	0.000	0.000	0.000	0.000	0.000	0.300	0.300	0.300</a:t>
            </a:r>
          </a:p>
          <a:p>
            <a:pPr marL="0" indent="0">
              <a:buNone/>
            </a:pPr>
            <a:r>
              <a:rPr lang="en-US" sz="1200" b="1" dirty="0"/>
              <a:t>Season1=10</a:t>
            </a:r>
            <a:r>
              <a:rPr lang="en-US" sz="1200" dirty="0"/>
              <a:t>	0.00	0.000	0.000	0.000	0.000	0.000	0.000	0.000	0.000	0.500	0.500</a:t>
            </a:r>
          </a:p>
        </p:txBody>
      </p:sp>
    </p:spTree>
    <p:extLst>
      <p:ext uri="{BB962C8B-B14F-4D97-AF65-F5344CB8AC3E}">
        <p14:creationId xmlns:p14="http://schemas.microsoft.com/office/powerpoint/2010/main" val="423399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156A-E985-4D52-92C0-A87B49C6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Generated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991F-EB4E-4716-9124-FB450C4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Comparison of Original vs. Generated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2400" dirty="0"/>
              <a:t>Mean of Mean Differences	           SE of Mean Differences</a:t>
            </a:r>
          </a:p>
          <a:p>
            <a:pPr marL="0" indent="0">
              <a:buNone/>
            </a:pPr>
            <a:r>
              <a:rPr lang="en-US" sz="2400" dirty="0"/>
              <a:t>Original Data	                      -0.047	                                                   0.355</a:t>
            </a:r>
          </a:p>
          <a:p>
            <a:pPr marL="0" indent="0">
              <a:buNone/>
            </a:pPr>
            <a:r>
              <a:rPr lang="en-US" sz="2400" dirty="0"/>
              <a:t>No Assumptions	          2.666	                                                   0.631</a:t>
            </a:r>
          </a:p>
          <a:p>
            <a:pPr marL="0" indent="0">
              <a:buNone/>
            </a:pPr>
            <a:r>
              <a:rPr lang="en-US" sz="2400" dirty="0"/>
              <a:t>Cutoff Assumption	          1.621	                                                   0.273</a:t>
            </a:r>
          </a:p>
          <a:p>
            <a:pPr marL="0" indent="0">
              <a:buNone/>
            </a:pPr>
            <a:r>
              <a:rPr lang="en-US" sz="2400" dirty="0"/>
              <a:t>Quadratic Assumption          2.217	                                                   0.521</a:t>
            </a:r>
          </a:p>
        </p:txBody>
      </p:sp>
    </p:spTree>
    <p:extLst>
      <p:ext uri="{BB962C8B-B14F-4D97-AF65-F5344CB8AC3E}">
        <p14:creationId xmlns:p14="http://schemas.microsoft.com/office/powerpoint/2010/main" val="383539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9398-54C3-4A36-AEB0-E075182A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6E4-F610-4AA7-A0DF-57E36241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only one set of raw scores produced for 226 shows by 1000 people.</a:t>
            </a:r>
          </a:p>
          <a:p>
            <a:r>
              <a:rPr lang="en-US" dirty="0"/>
              <a:t>Repeat this process of generating data and calculating mean differences.</a:t>
            </a:r>
          </a:p>
          <a:p>
            <a:r>
              <a:rPr lang="en-US" dirty="0"/>
              <a:t>Explore more methods of comparing Season 1 and Season 2 mean ratings.</a:t>
            </a:r>
          </a:p>
        </p:txBody>
      </p:sp>
    </p:spTree>
    <p:extLst>
      <p:ext uri="{BB962C8B-B14F-4D97-AF65-F5344CB8AC3E}">
        <p14:creationId xmlns:p14="http://schemas.microsoft.com/office/powerpoint/2010/main" val="34484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1F16-6133-478C-8C07-AC43CAED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3947F-DD19-406B-B841-9AA660F9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IMDb(2021). </a:t>
            </a:r>
            <a:r>
              <a:rPr lang="en-US" sz="2000" dirty="0"/>
              <a:t>TV Series (Sorted by Popularity Ascending). https://www.imdb.com/search/title/?title_type=tv_series</a:t>
            </a:r>
          </a:p>
          <a:p>
            <a:r>
              <a:rPr lang="en-US" sz="2000" dirty="0"/>
              <a:t>R Core Team (2019). R: A language and environment for statistical computing. R Foundation for Statistical Computing, Vienna, Austria. URL https://www.R-project.org/.</a:t>
            </a:r>
          </a:p>
          <a:p>
            <a:r>
              <a:rPr lang="en-US" sz="2000" dirty="0"/>
              <a:t>RStudio Team (2020). RStudio: Integrated Development for R. RStudio, PBC, Boston, MA URL http://www.rstudio.com/.</a:t>
            </a:r>
          </a:p>
          <a:p>
            <a:r>
              <a:rPr lang="en-US" sz="2000" dirty="0"/>
              <a:t>Wickham et al., (2019). Welcome to the </a:t>
            </a:r>
            <a:r>
              <a:rPr lang="en-US" sz="2000" dirty="0" err="1"/>
              <a:t>tidyverse</a:t>
            </a:r>
            <a:r>
              <a:rPr lang="en-US" sz="2000" dirty="0"/>
              <a:t>. Journal of Open Source Software, 4(43), 1686, https://doi.org/10.21105/joss.01686</a:t>
            </a:r>
          </a:p>
          <a:p>
            <a:r>
              <a:rPr lang="en-US" sz="2000" dirty="0" err="1"/>
              <a:t>Xie</a:t>
            </a:r>
            <a:r>
              <a:rPr lang="en-US" sz="2000" dirty="0"/>
              <a:t> Y (2021). </a:t>
            </a:r>
            <a:r>
              <a:rPr lang="en-US" sz="2000" i="1" dirty="0" err="1"/>
              <a:t>knitr</a:t>
            </a:r>
            <a:r>
              <a:rPr lang="en-US" sz="2000" i="1" dirty="0"/>
              <a:t>: A General-Purpose Package for Dynamic Report Generation in R</a:t>
            </a:r>
            <a:r>
              <a:rPr lang="en-US" sz="2000" dirty="0"/>
              <a:t>. R package version 1.36, https://yihui.org/knitr/. </a:t>
            </a:r>
          </a:p>
        </p:txBody>
      </p:sp>
    </p:spTree>
    <p:extLst>
      <p:ext uri="{BB962C8B-B14F-4D97-AF65-F5344CB8AC3E}">
        <p14:creationId xmlns:p14="http://schemas.microsoft.com/office/powerpoint/2010/main" val="102394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7103-21B0-4DCD-885E-91FF579F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61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523D-DF3A-4854-B389-E012565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B039-2AB7-46BB-A8F7-D29AC519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226 observations of season 1 and season 2 data on TV shows</a:t>
            </a:r>
          </a:p>
          <a:p>
            <a:r>
              <a:rPr lang="en-US" dirty="0"/>
              <a:t>Data Sampled from top 5000 most voted on TV shows on IMDB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226B74-9029-46A0-A967-7E4AE059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3387"/>
            <a:ext cx="8620725" cy="134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55F529B-CD71-4FE5-A99B-3C60832E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0" y="812800"/>
            <a:ext cx="10381679" cy="4944216"/>
          </a:xfrm>
        </p:spPr>
      </p:pic>
    </p:spTree>
    <p:extLst>
      <p:ext uri="{BB962C8B-B14F-4D97-AF65-F5344CB8AC3E}">
        <p14:creationId xmlns:p14="http://schemas.microsoft.com/office/powerpoint/2010/main" val="23421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96BE-260F-449E-B62E-FCD0ED6C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980D2B5-DAA9-4C40-A838-2ECB3119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1794428"/>
            <a:ext cx="5982414" cy="369200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33FFCC-F9B6-4154-8C3A-63783D82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0" y="1794428"/>
            <a:ext cx="5982412" cy="369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39D-2390-48A0-855D-9B4EDC7D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75C2D2F-DC04-476B-A7A2-FB99EB75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8" y="1690688"/>
            <a:ext cx="7062901" cy="4358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900E9-18DE-487E-B7DA-304849EE4E63}"/>
              </a:ext>
            </a:extLst>
          </p:cNvPr>
          <p:cNvSpPr txBox="1"/>
          <p:nvPr/>
        </p:nvSpPr>
        <p:spPr>
          <a:xfrm>
            <a:off x="8039947" y="1690688"/>
            <a:ext cx="316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1</a:t>
            </a:r>
          </a:p>
          <a:p>
            <a:r>
              <a:rPr lang="en-US" dirty="0"/>
              <a:t>Mean: 7.67</a:t>
            </a:r>
          </a:p>
          <a:p>
            <a:r>
              <a:rPr lang="en-US" dirty="0"/>
              <a:t>SD:       .627</a:t>
            </a:r>
          </a:p>
          <a:p>
            <a:endParaRPr lang="en-US" dirty="0"/>
          </a:p>
          <a:p>
            <a:r>
              <a:rPr lang="en-US" dirty="0"/>
              <a:t>Season 2</a:t>
            </a:r>
          </a:p>
          <a:p>
            <a:r>
              <a:rPr lang="en-US" dirty="0"/>
              <a:t>Mean: 7.71</a:t>
            </a:r>
          </a:p>
          <a:p>
            <a:r>
              <a:rPr lang="en-US" dirty="0"/>
              <a:t>SD:      .725</a:t>
            </a:r>
          </a:p>
        </p:txBody>
      </p:sp>
    </p:spTree>
    <p:extLst>
      <p:ext uri="{BB962C8B-B14F-4D97-AF65-F5344CB8AC3E}">
        <p14:creationId xmlns:p14="http://schemas.microsoft.com/office/powerpoint/2010/main" val="27431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EA8-A158-496F-9802-A07053D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4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C67C7CA-1AF8-4C89-9FD0-8EBC5036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4058687" cy="4023701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8B01FD-366D-429E-B8A0-D6F861CDB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80" y="1624090"/>
            <a:ext cx="4193039" cy="4156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B1B02-1CB1-463C-AA9B-5779E2AB137D}"/>
              </a:ext>
            </a:extLst>
          </p:cNvPr>
          <p:cNvSpPr txBox="1"/>
          <p:nvPr/>
        </p:nvSpPr>
        <p:spPr>
          <a:xfrm>
            <a:off x="1257008" y="6225363"/>
            <a:ext cx="33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Season-1 Pie Chart for Avg 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98A18-8F46-49D0-87E7-599675F96D09}"/>
              </a:ext>
            </a:extLst>
          </p:cNvPr>
          <p:cNvSpPr txBox="1"/>
          <p:nvPr/>
        </p:nvSpPr>
        <p:spPr>
          <a:xfrm>
            <a:off x="6619240" y="6225363"/>
            <a:ext cx="357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Season-2 Pie Chart for Avg ratings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7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FA6D-CD51-4530-A0A4-309DA1A8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DE78D2-8F2A-4A35-B01D-DB1AD011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3804" cy="38348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C5AD88-4424-4464-B69C-6FA2ADFE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4" y="1690688"/>
            <a:ext cx="6213805" cy="3834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3B73E5-1FB1-4FEE-8465-0A9E1F996B71}"/>
              </a:ext>
            </a:extLst>
          </p:cNvPr>
          <p:cNvSpPr txBox="1"/>
          <p:nvPr/>
        </p:nvSpPr>
        <p:spPr>
          <a:xfrm>
            <a:off x="411480" y="5846544"/>
            <a:ext cx="112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Quantile-Quantile plots are not perfectly linear.  It is probably acceptable for our data to vary from the normal </a:t>
            </a:r>
          </a:p>
          <a:p>
            <a:r>
              <a:rPr lang="en-US" dirty="0"/>
              <a:t>distribution to this extent, however we </a:t>
            </a:r>
            <a:r>
              <a:rPr lang="en-US"/>
              <a:t>are still </a:t>
            </a:r>
            <a:r>
              <a:rPr lang="en-US" dirty="0"/>
              <a:t>violating the normality assumption for two-sample T test somewhat.</a:t>
            </a:r>
          </a:p>
        </p:txBody>
      </p:sp>
    </p:spTree>
    <p:extLst>
      <p:ext uri="{BB962C8B-B14F-4D97-AF65-F5344CB8AC3E}">
        <p14:creationId xmlns:p14="http://schemas.microsoft.com/office/powerpoint/2010/main" val="1289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A688-7B76-4660-9F30-B6509E0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Cont.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5DA2DD5-5121-46A1-993F-76899FA5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59" y="1719024"/>
            <a:ext cx="6039693" cy="34199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1663-1E5F-434D-B87E-1A40F0A67528}"/>
              </a:ext>
            </a:extLst>
          </p:cNvPr>
          <p:cNvSpPr txBox="1"/>
          <p:nvPr/>
        </p:nvSpPr>
        <p:spPr>
          <a:xfrm>
            <a:off x="1490133" y="5791200"/>
            <a:ext cx="1005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val</a:t>
            </a:r>
            <a:r>
              <a:rPr lang="en-US" dirty="0"/>
              <a:t> of &lt; .001 confirms our expectation that season 1 values and season 2 values are not independent of </a:t>
            </a:r>
          </a:p>
          <a:p>
            <a:r>
              <a:rPr lang="en-US" dirty="0"/>
              <a:t>one another.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B7027-CD6A-4EBD-9446-B36334DE35CD}"/>
              </a:ext>
            </a:extLst>
          </p:cNvPr>
          <p:cNvSpPr/>
          <p:nvPr/>
        </p:nvSpPr>
        <p:spPr>
          <a:xfrm>
            <a:off x="5750560" y="3576320"/>
            <a:ext cx="60960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1824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Monte Carlo Analysis of Two Sample T test on Movie Data</vt:lpstr>
      <vt:lpstr>Project Goal</vt:lpstr>
      <vt:lpstr>Data</vt:lpstr>
      <vt:lpstr>PowerPoint Presentation</vt:lpstr>
      <vt:lpstr>Exploratory Analysis</vt:lpstr>
      <vt:lpstr>Exploratory Analysis Cont.</vt:lpstr>
      <vt:lpstr>Exploratory Analysis Cont.</vt:lpstr>
      <vt:lpstr>Exploratory Analysis Cont.</vt:lpstr>
      <vt:lpstr>Exploratory Analysis Cont.</vt:lpstr>
      <vt:lpstr>Two-Sample T Test Results</vt:lpstr>
      <vt:lpstr>Bootstrap Sampling</vt:lpstr>
      <vt:lpstr>Bootstrap Sampling Cont.</vt:lpstr>
      <vt:lpstr>Bootstrap Sampling Cont.</vt:lpstr>
      <vt:lpstr>Generate Raw Ratings for TV Shows</vt:lpstr>
      <vt:lpstr>Season 1 vs. Season 2 Averages – Original Data</vt:lpstr>
      <vt:lpstr>Method 1: No Assumptions</vt:lpstr>
      <vt:lpstr>No Assumptions Transition Matrix</vt:lpstr>
      <vt:lpstr>Method 2: Cutoff Point</vt:lpstr>
      <vt:lpstr>Cutoff Point Transition Matrix</vt:lpstr>
      <vt:lpstr>Method 3: Quadratic</vt:lpstr>
      <vt:lpstr>Quadratic Transition Matrix</vt:lpstr>
      <vt:lpstr>Exploration of Generated Differences</vt:lpstr>
      <vt:lpstr>Moving Forward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Analysis of Two Sample T test on Movie Data</dc:title>
  <dc:creator>dan</dc:creator>
  <cp:lastModifiedBy>dan</cp:lastModifiedBy>
  <cp:revision>6</cp:revision>
  <dcterms:created xsi:type="dcterms:W3CDTF">2021-12-08T04:13:05Z</dcterms:created>
  <dcterms:modified xsi:type="dcterms:W3CDTF">2021-12-09T15:43:36Z</dcterms:modified>
</cp:coreProperties>
</file>