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81" r:id="rId8"/>
    <p:sldId id="257" r:id="rId9"/>
    <p:sldId id="268" r:id="rId10"/>
    <p:sldId id="263" r:id="rId11"/>
    <p:sldId id="265" r:id="rId12"/>
    <p:sldId id="266" r:id="rId13"/>
    <p:sldId id="267" r:id="rId14"/>
    <p:sldId id="280" r:id="rId15"/>
    <p:sldId id="276" r:id="rId16"/>
    <p:sldId id="271" r:id="rId17"/>
    <p:sldId id="269" r:id="rId18"/>
    <p:sldId id="272" r:id="rId19"/>
    <p:sldId id="270" r:id="rId20"/>
    <p:sldId id="273" r:id="rId21"/>
    <p:sldId id="274" r:id="rId22"/>
    <p:sldId id="275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87448-FFBA-41C3-9F8B-3790D3B1B076}" v="4" dt="2021-12-09T15:20:25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" userId="52998601ba1e9464" providerId="LiveId" clId="{3F087448-FFBA-41C3-9F8B-3790D3B1B076}"/>
    <pc:docChg chg="undo custSel addSld delSld modSld sldOrd">
      <pc:chgData name="dan" userId="52998601ba1e9464" providerId="LiveId" clId="{3F087448-FFBA-41C3-9F8B-3790D3B1B076}" dt="2021-12-09T15:22:56.450" v="55" actId="2696"/>
      <pc:docMkLst>
        <pc:docMk/>
      </pc:docMkLst>
      <pc:sldChg chg="ord">
        <pc:chgData name="dan" userId="52998601ba1e9464" providerId="LiveId" clId="{3F087448-FFBA-41C3-9F8B-3790D3B1B076}" dt="2021-12-09T15:21:16.086" v="54"/>
        <pc:sldMkLst>
          <pc:docMk/>
          <pc:sldMk cId="1289069313" sldId="257"/>
        </pc:sldMkLst>
      </pc:sldChg>
      <pc:sldChg chg="del">
        <pc:chgData name="dan" userId="52998601ba1e9464" providerId="LiveId" clId="{3F087448-FFBA-41C3-9F8B-3790D3B1B076}" dt="2021-12-09T15:22:56.450" v="55" actId="2696"/>
        <pc:sldMkLst>
          <pc:docMk/>
          <pc:sldMk cId="1116559384" sldId="264"/>
        </pc:sldMkLst>
      </pc:sldChg>
      <pc:sldChg chg="addSp delSp modSp new mod ord">
        <pc:chgData name="dan" userId="52998601ba1e9464" providerId="LiveId" clId="{3F087448-FFBA-41C3-9F8B-3790D3B1B076}" dt="2021-12-09T15:20:41.168" v="52" actId="1076"/>
        <pc:sldMkLst>
          <pc:docMk/>
          <pc:sldMk cId="3378701454" sldId="281"/>
        </pc:sldMkLst>
        <pc:spChg chg="add del mod">
          <ac:chgData name="dan" userId="52998601ba1e9464" providerId="LiveId" clId="{3F087448-FFBA-41C3-9F8B-3790D3B1B076}" dt="2021-12-09T15:19:41.258" v="43" actId="20577"/>
          <ac:spMkLst>
            <pc:docMk/>
            <pc:sldMk cId="3378701454" sldId="281"/>
            <ac:spMk id="2" creationId="{52539EA8-A158-496F-9802-A07053DE0047}"/>
          </ac:spMkLst>
        </pc:spChg>
        <pc:spChg chg="del">
          <ac:chgData name="dan" userId="52998601ba1e9464" providerId="LiveId" clId="{3F087448-FFBA-41C3-9F8B-3790D3B1B076}" dt="2021-12-09T15:19:29.301" v="3" actId="478"/>
          <ac:spMkLst>
            <pc:docMk/>
            <pc:sldMk cId="3378701454" sldId="281"/>
            <ac:spMk id="3" creationId="{BF4DAABE-88FF-436E-8ACF-8650C103E2F9}"/>
          </ac:spMkLst>
        </pc:spChg>
        <pc:spChg chg="add mod">
          <ac:chgData name="dan" userId="52998601ba1e9464" providerId="LiveId" clId="{3F087448-FFBA-41C3-9F8B-3790D3B1B076}" dt="2021-12-09T15:20:17.633" v="48"/>
          <ac:spMkLst>
            <pc:docMk/>
            <pc:sldMk cId="3378701454" sldId="281"/>
            <ac:spMk id="6" creationId="{F44B1B02-1CB1-463C-AA9B-5779E2AB137D}"/>
          </ac:spMkLst>
        </pc:spChg>
        <pc:spChg chg="add mod">
          <ac:chgData name="dan" userId="52998601ba1e9464" providerId="LiveId" clId="{3F087448-FFBA-41C3-9F8B-3790D3B1B076}" dt="2021-12-09T15:20:31.961" v="50" actId="1076"/>
          <ac:spMkLst>
            <pc:docMk/>
            <pc:sldMk cId="3378701454" sldId="281"/>
            <ac:spMk id="7" creationId="{4FC98A18-8F46-49D0-87E7-599675F96D09}"/>
          </ac:spMkLst>
        </pc:spChg>
        <pc:picChg chg="add mod">
          <ac:chgData name="dan" userId="52998601ba1e9464" providerId="LiveId" clId="{3F087448-FFBA-41C3-9F8B-3790D3B1B076}" dt="2021-12-09T15:20:36.570" v="51" actId="1076"/>
          <ac:picMkLst>
            <pc:docMk/>
            <pc:sldMk cId="3378701454" sldId="281"/>
            <ac:picMk id="4" creationId="{4C67C7CA-1AF8-4C89-9FD0-8EBC5036EAD8}"/>
          </ac:picMkLst>
        </pc:picChg>
        <pc:picChg chg="add mod">
          <ac:chgData name="dan" userId="52998601ba1e9464" providerId="LiveId" clId="{3F087448-FFBA-41C3-9F8B-3790D3B1B076}" dt="2021-12-09T15:20:41.168" v="52" actId="1076"/>
          <ac:picMkLst>
            <pc:docMk/>
            <pc:sldMk cId="3378701454" sldId="281"/>
            <ac:picMk id="5" creationId="{7A8B01FD-366D-429E-B8A0-D6F861CDB1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</a:t>
            </a:r>
            <a:r>
              <a:rPr lang="en-US"/>
              <a:t>226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D5E-5D5C-4328-A672-6942E13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EC09-12C4-4523-9DB1-90D0E2C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20000 Bootstrap samples of size 200  from our original sample of 226 shows for each season.  Corresponding season 1 and season 2 values were not picked.  i.e., they were not sampled in pairs.  They were sampled separately with replacement.  This means that the sample taken for season 1 is independent here from the sample taken for season 2.</a:t>
            </a:r>
          </a:p>
          <a:p>
            <a:r>
              <a:rPr lang="en-US" dirty="0"/>
              <a:t>Since the season 1 values in the boot strap samples were gathered independently from the season 2 values, we should no longer be in violation of the independence assumption for a two-sample t test.</a:t>
            </a:r>
          </a:p>
        </p:txBody>
      </p:sp>
    </p:spTree>
    <p:extLst>
      <p:ext uri="{BB962C8B-B14F-4D97-AF65-F5344CB8AC3E}">
        <p14:creationId xmlns:p14="http://schemas.microsoft.com/office/powerpoint/2010/main" val="223925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20-6604-4E64-90BE-2354F96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841-B9ED-43C0-9CF4-4DC2F631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from 20000 two-sample t-tests on bootstrap samples was .427 (.30).  This seems substantially lower than our original calculated p </a:t>
            </a:r>
            <a:r>
              <a:rPr lang="en-US" dirty="0" err="1"/>
              <a:t>val</a:t>
            </a:r>
            <a:r>
              <a:rPr lang="en-US" dirty="0"/>
              <a:t> of .462.</a:t>
            </a:r>
          </a:p>
          <a:p>
            <a:r>
              <a:rPr lang="en-US" dirty="0"/>
              <a:t> Still no statistically significant evidence of difference in population means between season 1 and season 2, so our interpretation of the results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56846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57B-C6F3-45F4-98BB-5B6882C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49B-95DB-40E3-855A-E19424E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Sampled 20000 bootstrap samples from original 226 shows data, but this time in pairs so now we  should be violating the independence assumption again.</a:t>
            </a:r>
          </a:p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sampling this way was .431 (.30). A bit greater than the Mean p </a:t>
            </a:r>
            <a:r>
              <a:rPr lang="en-US" dirty="0" err="1"/>
              <a:t>val</a:t>
            </a:r>
            <a:r>
              <a:rPr lang="en-US" dirty="0"/>
              <a:t> of .427(.30) when sampling independently.</a:t>
            </a:r>
          </a:p>
          <a:p>
            <a:r>
              <a:rPr lang="en-US" dirty="0"/>
              <a:t>The fact that there is a noticeable difference in mean p value despite such large sample sizes seems to indicate that sampling independently instead of in pairs has an impact on the analysis.  </a:t>
            </a:r>
          </a:p>
          <a:p>
            <a:r>
              <a:rPr lang="en-US" dirty="0"/>
              <a:t>Difference in mean p </a:t>
            </a:r>
            <a:r>
              <a:rPr lang="en-US" dirty="0" err="1"/>
              <a:t>vals</a:t>
            </a:r>
            <a:r>
              <a:rPr lang="en-US" dirty="0"/>
              <a:t> isn’t huge, which could indicate that a paired samples t-test isn’t being impacted too much data due to failing the independence assumption in this case.  This supports the viability of its use on the original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6A48-82CE-4C4E-A1F1-B878A3F5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Raw Ratings for TV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1EAC-1574-4BFB-9A9B-B04D01F6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 1 :</a:t>
            </a:r>
          </a:p>
          <a:p>
            <a:pPr marL="0" indent="0">
              <a:buNone/>
            </a:pPr>
            <a:r>
              <a:rPr lang="en-US" dirty="0" err="1"/>
              <a:t>rbinom</a:t>
            </a:r>
            <a:r>
              <a:rPr lang="en-US" dirty="0"/>
              <a:t>(n, 10, p_season1)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Season 2 based on Season 1 ratings: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assumptions - uniform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Cutoff point - Season 1 rating 3 or lower, assume not rate season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Quadratic – Extreme values more likely to rate season 2</a:t>
            </a:r>
          </a:p>
        </p:txBody>
      </p:sp>
    </p:spTree>
    <p:extLst>
      <p:ext uri="{BB962C8B-B14F-4D97-AF65-F5344CB8AC3E}">
        <p14:creationId xmlns:p14="http://schemas.microsoft.com/office/powerpoint/2010/main" val="195122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8723-5BF9-48DB-902F-FB8AEB79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/>
          <a:lstStyle/>
          <a:p>
            <a:r>
              <a:rPr lang="en-US" dirty="0"/>
              <a:t>Season 1 vs. Season 2 Averages – Original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DB886-2019-4720-B653-2A3E0276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937" y="1847897"/>
            <a:ext cx="7902126" cy="48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6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F28-01BE-4802-AA2D-28101D60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No Assumptions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274B33-D993-4001-9218-1E40666E5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560" y="1828647"/>
            <a:ext cx="8036879" cy="4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5FF4-E59D-4EF6-9EBE-A8BD2F68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Assumptions Transition Matrix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AA39677-DF55-4469-ADFD-3D2A55FFD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2147070"/>
            <a:ext cx="11353800" cy="43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/>
              <a:t>P(Season 2 Rating | Season 1 Rating)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0</a:t>
            </a:r>
            <a:r>
              <a:rPr lang="en-US" sz="1400" dirty="0"/>
              <a:t>	</a:t>
            </a:r>
            <a:r>
              <a:rPr lang="en-US" sz="1400" b="1" dirty="0"/>
              <a:t>1</a:t>
            </a:r>
            <a:r>
              <a:rPr lang="en-US" sz="1400" dirty="0"/>
              <a:t>	</a:t>
            </a:r>
            <a:r>
              <a:rPr lang="en-US" sz="1400" b="1" dirty="0"/>
              <a:t>2</a:t>
            </a:r>
            <a:r>
              <a:rPr lang="en-US" sz="1400" dirty="0"/>
              <a:t>	</a:t>
            </a:r>
            <a:r>
              <a:rPr lang="en-US" sz="1400" b="1" dirty="0"/>
              <a:t>3</a:t>
            </a:r>
            <a:r>
              <a:rPr lang="en-US" sz="1400" dirty="0"/>
              <a:t>	</a:t>
            </a:r>
            <a:r>
              <a:rPr lang="en-US" sz="1400" b="1" dirty="0"/>
              <a:t>4</a:t>
            </a:r>
            <a:r>
              <a:rPr lang="en-US" sz="1400" dirty="0"/>
              <a:t>	</a:t>
            </a:r>
            <a:r>
              <a:rPr lang="en-US" sz="1400" b="1" dirty="0"/>
              <a:t>5</a:t>
            </a:r>
            <a:r>
              <a:rPr lang="en-US" sz="1400" dirty="0"/>
              <a:t>	</a:t>
            </a:r>
            <a:r>
              <a:rPr lang="en-US" sz="1400" b="1" dirty="0"/>
              <a:t>6</a:t>
            </a:r>
            <a:r>
              <a:rPr lang="en-US" sz="1400" dirty="0"/>
              <a:t>	</a:t>
            </a:r>
            <a:r>
              <a:rPr lang="en-US" sz="1400" b="1" dirty="0"/>
              <a:t>7</a:t>
            </a:r>
            <a:r>
              <a:rPr lang="en-US" sz="1400" dirty="0"/>
              <a:t>	</a:t>
            </a:r>
            <a:r>
              <a:rPr lang="en-US" sz="1400" b="1" dirty="0"/>
              <a:t>8 </a:t>
            </a:r>
            <a:r>
              <a:rPr lang="en-US" sz="1400" dirty="0"/>
              <a:t>                       </a:t>
            </a:r>
            <a:r>
              <a:rPr lang="en-US" sz="1400" b="1" dirty="0"/>
              <a:t>9</a:t>
            </a:r>
            <a:r>
              <a:rPr lang="en-US" sz="1400" dirty="0"/>
              <a:t>                       </a:t>
            </a:r>
            <a:r>
              <a:rPr lang="en-US" sz="1400" b="1" dirty="0"/>
              <a:t>10</a:t>
            </a:r>
          </a:p>
          <a:p>
            <a:pPr marL="0" indent="0">
              <a:buNone/>
            </a:pPr>
            <a:r>
              <a:rPr lang="en-US" sz="1400" b="1" dirty="0"/>
              <a:t>Season1=0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Season1=1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Season1=2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Season1=3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Season1=4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Season1=5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Season1=6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Season1=7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Season1=8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Season1=9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Season1=10</a:t>
            </a:r>
            <a:r>
              <a:rPr lang="en-US" sz="1400" dirty="0"/>
              <a:t>	0.091	0.091	0.091	0.091	0.091	0.091	0.091	0.091	0.091	0.091	0.091</a:t>
            </a:r>
          </a:p>
        </p:txBody>
      </p:sp>
    </p:spTree>
    <p:extLst>
      <p:ext uri="{BB962C8B-B14F-4D97-AF65-F5344CB8AC3E}">
        <p14:creationId xmlns:p14="http://schemas.microsoft.com/office/powerpoint/2010/main" val="22585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C2DD-2689-4FAD-9EA9-38C2CB1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Cutoff 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584D8C-4168-4EF1-B181-56A5358A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09" y="1826816"/>
            <a:ext cx="7942338" cy="49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0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906-ACA4-42B8-B193-FE7171CA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Point Transition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B5F7-D706-4C0B-BFA8-385D5010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6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P(Season 2 Rating | Season 1 Rating)</a:t>
            </a:r>
          </a:p>
          <a:p>
            <a:pPr marL="0" indent="0">
              <a:buNone/>
            </a:pPr>
            <a:r>
              <a:rPr lang="en-US" sz="1200" b="1" dirty="0"/>
              <a:t>	0	1	2	3	4	5	6	7	8	9                        10</a:t>
            </a:r>
          </a:p>
          <a:p>
            <a:pPr marL="0" indent="0">
              <a:buNone/>
            </a:pPr>
            <a:r>
              <a:rPr lang="en-US" sz="1200" b="1" dirty="0"/>
              <a:t>Season1=0</a:t>
            </a:r>
            <a:r>
              <a:rPr lang="en-US" sz="1200" dirty="0"/>
              <a:t>	0.75	0.025	0.025	0.025	0.025	0.025	0.025	0.025	0.025	0.025	0.025</a:t>
            </a:r>
          </a:p>
          <a:p>
            <a:pPr marL="0" indent="0">
              <a:buNone/>
            </a:pPr>
            <a:r>
              <a:rPr lang="en-US" sz="1200" b="1" dirty="0"/>
              <a:t>Season1=1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Season1=2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Season1=3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Season1=4</a:t>
            </a:r>
            <a:r>
              <a:rPr lang="en-US" sz="1200" dirty="0"/>
              <a:t>	0.60	0.000	0.000	0.133	0.133	0.133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Season1=5</a:t>
            </a:r>
            <a:r>
              <a:rPr lang="en-US" sz="1200" dirty="0"/>
              <a:t>	0.50	0.000	0.000	0.000	0.167	0.167	0.167	0.000	0.000	0.000	0.000</a:t>
            </a:r>
          </a:p>
          <a:p>
            <a:pPr marL="0" indent="0">
              <a:buNone/>
            </a:pPr>
            <a:r>
              <a:rPr lang="en-US" sz="1200" b="1" dirty="0"/>
              <a:t>Season1=6</a:t>
            </a:r>
            <a:r>
              <a:rPr lang="en-US" sz="1200" dirty="0"/>
              <a:t>	0.40	0.000	0.000	0.000	0.000	0.200	0.200	0.200	0.000	0.000	0.000</a:t>
            </a:r>
          </a:p>
          <a:p>
            <a:pPr marL="0" indent="0">
              <a:buNone/>
            </a:pPr>
            <a:r>
              <a:rPr lang="en-US" sz="1200" b="1" dirty="0"/>
              <a:t>Season1=7</a:t>
            </a:r>
            <a:r>
              <a:rPr lang="en-US" sz="1200" dirty="0"/>
              <a:t>	0.30	0.000	0.000	0.000	0.000	0.000	0.233	0.233	0.233	0.000	0.000</a:t>
            </a:r>
          </a:p>
          <a:p>
            <a:pPr marL="0" indent="0">
              <a:buNone/>
            </a:pPr>
            <a:r>
              <a:rPr lang="en-US" sz="1200" b="1" dirty="0"/>
              <a:t>Season1=8</a:t>
            </a:r>
            <a:r>
              <a:rPr lang="en-US" sz="1200" dirty="0"/>
              <a:t>	0.20	0.000	0.000	0.000	0.000	0.000	0.000	0.267	0.267	0.267	0.000</a:t>
            </a:r>
          </a:p>
          <a:p>
            <a:pPr marL="0" indent="0">
              <a:buNone/>
            </a:pPr>
            <a:r>
              <a:rPr lang="en-US" sz="1200" b="1" dirty="0"/>
              <a:t>Season1=9</a:t>
            </a:r>
            <a:r>
              <a:rPr lang="en-US" sz="1200" dirty="0"/>
              <a:t>	0.10	0.000	0.000	0.000	0.000	0.000	0.000	0.000	0.300	0.300	0.300</a:t>
            </a:r>
          </a:p>
          <a:p>
            <a:pPr marL="0" indent="0">
              <a:buNone/>
            </a:pPr>
            <a:r>
              <a:rPr lang="en-US" sz="1200" b="1" dirty="0"/>
              <a:t>Season1=10</a:t>
            </a:r>
            <a:r>
              <a:rPr lang="en-US" sz="1200" dirty="0"/>
              <a:t>	0.00	0.000	0.000	0.000	0.000	0.000	0.000	0.000	0.000	0.500	0.500</a:t>
            </a:r>
          </a:p>
        </p:txBody>
      </p:sp>
    </p:spTree>
    <p:extLst>
      <p:ext uri="{BB962C8B-B14F-4D97-AF65-F5344CB8AC3E}">
        <p14:creationId xmlns:p14="http://schemas.microsoft.com/office/powerpoint/2010/main" val="393877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independent. We could also try a paired t test.</a:t>
            </a:r>
          </a:p>
          <a:p>
            <a:r>
              <a:rPr lang="en-US" dirty="0"/>
              <a:t>Use Monte Carlo analysis to determine the effectiveness of a two-sample t test and paired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B2EF-DB72-484D-B0F7-BE76EE2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Quadratic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300025-3B76-487F-B82C-4342220B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442" y="1853741"/>
            <a:ext cx="7517115" cy="46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E564-CBF1-4A46-BAF8-9A944F44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Transition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F298-54E5-413B-9D67-A24742E1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825624"/>
            <a:ext cx="114509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P(Season 2 Rating | Season 1 Rating)</a:t>
            </a:r>
          </a:p>
          <a:p>
            <a:pPr marL="0" indent="0">
              <a:buNone/>
            </a:pPr>
            <a:r>
              <a:rPr lang="en-US" sz="1200" b="1" dirty="0"/>
              <a:t>	0	1	2	3	4	5	6	7	8	9                        10</a:t>
            </a:r>
          </a:p>
          <a:p>
            <a:pPr marL="0" indent="0">
              <a:buNone/>
            </a:pPr>
            <a:r>
              <a:rPr lang="en-US" sz="1200" b="1" dirty="0"/>
              <a:t>Season1=0</a:t>
            </a:r>
            <a:r>
              <a:rPr lang="en-US" sz="1200" dirty="0"/>
              <a:t>	0.75	0.025	0.025	0.025	0.025	0.025	0.025	0.025	0.025	0.025	0.025</a:t>
            </a:r>
          </a:p>
          <a:p>
            <a:pPr marL="0" indent="0">
              <a:buNone/>
            </a:pPr>
            <a:r>
              <a:rPr lang="en-US" sz="1200" b="1" dirty="0"/>
              <a:t>Season1=1</a:t>
            </a:r>
            <a:r>
              <a:rPr lang="en-US" sz="1200" dirty="0"/>
              <a:t>	0.00	0.500	0.500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Season1=2</a:t>
            </a:r>
            <a:r>
              <a:rPr lang="en-US" sz="1200" dirty="0"/>
              <a:t>	0.10	0.300	0.300	0.300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Season1=3</a:t>
            </a:r>
            <a:r>
              <a:rPr lang="en-US" sz="1200" dirty="0"/>
              <a:t>	0.20	0.000	0.267	0.267	0.267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Season1=4</a:t>
            </a:r>
            <a:r>
              <a:rPr lang="en-US" sz="1200" dirty="0"/>
              <a:t>	0.40	0.000	0.000	0.200	0.200	0.200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Season1=5</a:t>
            </a:r>
            <a:r>
              <a:rPr lang="en-US" sz="1200" dirty="0"/>
              <a:t>	0.90	0.000	0.000	0.000	0.033	0.033	0.033	0.000	0.000	0.000	0.000</a:t>
            </a:r>
          </a:p>
          <a:p>
            <a:pPr marL="0" indent="0">
              <a:buNone/>
            </a:pPr>
            <a:r>
              <a:rPr lang="en-US" sz="1200" b="1" dirty="0"/>
              <a:t>Season1=6</a:t>
            </a:r>
            <a:r>
              <a:rPr lang="en-US" sz="1200" dirty="0"/>
              <a:t>	0.90	0.000	0.000	0.000	0.000	0.033	0.033	0.033	0.000	0.000	0.000</a:t>
            </a:r>
          </a:p>
          <a:p>
            <a:pPr marL="0" indent="0">
              <a:buNone/>
            </a:pPr>
            <a:r>
              <a:rPr lang="en-US" sz="1200" b="1" dirty="0"/>
              <a:t>Season1=7</a:t>
            </a:r>
            <a:r>
              <a:rPr lang="en-US" sz="1200" dirty="0"/>
              <a:t>	0.40	0.000	0.000	0.000	0.000	0.000	0.200	0.200	0.200	0.000	0.000</a:t>
            </a:r>
          </a:p>
          <a:p>
            <a:pPr marL="0" indent="0">
              <a:buNone/>
            </a:pPr>
            <a:r>
              <a:rPr lang="en-US" sz="1200" b="1" dirty="0"/>
              <a:t>Season1=8</a:t>
            </a:r>
            <a:r>
              <a:rPr lang="en-US" sz="1200" dirty="0"/>
              <a:t>	0.20	0.000	0.000	0.000	0.000	0.000	0.000	0.267	0.267	0.267	0.000</a:t>
            </a:r>
          </a:p>
          <a:p>
            <a:pPr marL="0" indent="0">
              <a:buNone/>
            </a:pPr>
            <a:r>
              <a:rPr lang="en-US" sz="1200" b="1" dirty="0"/>
              <a:t>Season1=9</a:t>
            </a:r>
            <a:r>
              <a:rPr lang="en-US" sz="1200" dirty="0"/>
              <a:t>	0.10	0.000	0.000	0.000	0.000	0.000	0.000	0.000	0.300	0.300	0.300</a:t>
            </a:r>
          </a:p>
          <a:p>
            <a:pPr marL="0" indent="0">
              <a:buNone/>
            </a:pPr>
            <a:r>
              <a:rPr lang="en-US" sz="1200" b="1" dirty="0"/>
              <a:t>Season1=10</a:t>
            </a:r>
            <a:r>
              <a:rPr lang="en-US" sz="1200" dirty="0"/>
              <a:t>	0.00	0.000	0.000	0.000	0.000	0.000	0.000	0.000	0.000	0.500	0.500</a:t>
            </a:r>
          </a:p>
        </p:txBody>
      </p:sp>
    </p:spTree>
    <p:extLst>
      <p:ext uri="{BB962C8B-B14F-4D97-AF65-F5344CB8AC3E}">
        <p14:creationId xmlns:p14="http://schemas.microsoft.com/office/powerpoint/2010/main" val="423399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156A-E985-4D52-92C0-A87B49C6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Generated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991F-EB4E-4716-9124-FB450C4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Comparison of Original vs. Generated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2400" dirty="0"/>
              <a:t>Mean of Mean Differences	           SE of Mean Differences</a:t>
            </a:r>
          </a:p>
          <a:p>
            <a:pPr marL="0" indent="0">
              <a:buNone/>
            </a:pPr>
            <a:r>
              <a:rPr lang="en-US" sz="2400" dirty="0"/>
              <a:t>Original Data	                      -0.047	                                                   0.355</a:t>
            </a:r>
          </a:p>
          <a:p>
            <a:pPr marL="0" indent="0">
              <a:buNone/>
            </a:pPr>
            <a:r>
              <a:rPr lang="en-US" sz="2400" dirty="0"/>
              <a:t>No Assumptions	          2.666	                                                   0.631</a:t>
            </a:r>
          </a:p>
          <a:p>
            <a:pPr marL="0" indent="0">
              <a:buNone/>
            </a:pPr>
            <a:r>
              <a:rPr lang="en-US" sz="2400" dirty="0"/>
              <a:t>Cutoff Assumption	          1.621	                                                   0.273</a:t>
            </a:r>
          </a:p>
          <a:p>
            <a:pPr marL="0" indent="0">
              <a:buNone/>
            </a:pPr>
            <a:r>
              <a:rPr lang="en-US" sz="2400" dirty="0"/>
              <a:t>Quadratic Assumption          2.217	                                                   0.521</a:t>
            </a:r>
          </a:p>
        </p:txBody>
      </p:sp>
    </p:spTree>
    <p:extLst>
      <p:ext uri="{BB962C8B-B14F-4D97-AF65-F5344CB8AC3E}">
        <p14:creationId xmlns:p14="http://schemas.microsoft.com/office/powerpoint/2010/main" val="383539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9398-54C3-4A36-AEB0-E075182A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D6E4-F610-4AA7-A0DF-57E36241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only one set of raw scores produced for 226 shows by 1000 people.</a:t>
            </a:r>
          </a:p>
          <a:p>
            <a:r>
              <a:rPr lang="en-US" dirty="0"/>
              <a:t>Repeat this process of generating data and calculating mean differences.</a:t>
            </a:r>
          </a:p>
          <a:p>
            <a:r>
              <a:rPr lang="en-US" dirty="0"/>
              <a:t>Explore more methods of comparing Season 1 and Season 2 mean ratings.</a:t>
            </a:r>
          </a:p>
        </p:txBody>
      </p:sp>
    </p:spTree>
    <p:extLst>
      <p:ext uri="{BB962C8B-B14F-4D97-AF65-F5344CB8AC3E}">
        <p14:creationId xmlns:p14="http://schemas.microsoft.com/office/powerpoint/2010/main" val="34484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7103-21B0-4DCD-885E-91FF579F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7B2E-D348-43A1-98A0-74E23361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F16-6133-478C-8C07-AC43CAED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947F-DD19-406B-B841-9AA660F9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IMDb(2021). </a:t>
            </a:r>
            <a:r>
              <a:rPr lang="en-US" sz="2000" dirty="0"/>
              <a:t>TV Series (Sorted by Popularity Ascending). https://www.imdb.com/search/title/?title_type=tv_series</a:t>
            </a:r>
          </a:p>
          <a:p>
            <a:r>
              <a:rPr lang="en-US" sz="2000" dirty="0"/>
              <a:t>R Core Team (2019). R: A language and environment for statistical computing. R Foundation for Statistical Computing, Vienna, Austria. URL https://www.R-project.org/.</a:t>
            </a:r>
          </a:p>
          <a:p>
            <a:r>
              <a:rPr lang="en-US" sz="2000" dirty="0"/>
              <a:t>RStudio Team (2020). RStudio: Integrated Development for R. RStudio, PBC, Boston, MA URL http://www.rstudio.com/.</a:t>
            </a:r>
          </a:p>
          <a:p>
            <a:r>
              <a:rPr lang="en-US" sz="2000" dirty="0"/>
              <a:t>Wickham et al., (2019). Welcome to the </a:t>
            </a:r>
            <a:r>
              <a:rPr lang="en-US" sz="2000" dirty="0" err="1"/>
              <a:t>tidyverse</a:t>
            </a:r>
            <a:r>
              <a:rPr lang="en-US" sz="2000" dirty="0"/>
              <a:t>. Journal of Open Source Software, 4(43), 1686, https://doi.org/10.21105/joss.01686</a:t>
            </a:r>
          </a:p>
          <a:p>
            <a:r>
              <a:rPr lang="en-US" sz="2000" dirty="0" err="1"/>
              <a:t>Xie</a:t>
            </a:r>
            <a:r>
              <a:rPr lang="en-US" sz="2000" dirty="0"/>
              <a:t> Y (2021). </a:t>
            </a:r>
            <a:r>
              <a:rPr lang="en-US" sz="2000" i="1" dirty="0" err="1"/>
              <a:t>knitr</a:t>
            </a:r>
            <a:r>
              <a:rPr lang="en-US" sz="2000" i="1" dirty="0"/>
              <a:t>: A General-Purpose Package for Dynamic Report Generation in R</a:t>
            </a:r>
            <a:r>
              <a:rPr lang="en-US" sz="2000" dirty="0"/>
              <a:t>. R package version 1.36, https://yihui.org/knitr/. </a:t>
            </a:r>
          </a:p>
        </p:txBody>
      </p:sp>
    </p:spTree>
    <p:extLst>
      <p:ext uri="{BB962C8B-B14F-4D97-AF65-F5344CB8AC3E}">
        <p14:creationId xmlns:p14="http://schemas.microsoft.com/office/powerpoint/2010/main" val="10239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9EA8-A158-496F-9802-A07053D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4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C67C7CA-1AF8-4C89-9FD0-8EBC5036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90688"/>
            <a:ext cx="4058687" cy="4023701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A8B01FD-366D-429E-B8A0-D6F861CDB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80" y="1624090"/>
            <a:ext cx="4193039" cy="4156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B1B02-1CB1-463C-AA9B-5779E2AB137D}"/>
              </a:ext>
            </a:extLst>
          </p:cNvPr>
          <p:cNvSpPr txBox="1"/>
          <p:nvPr/>
        </p:nvSpPr>
        <p:spPr>
          <a:xfrm>
            <a:off x="1257008" y="6225363"/>
            <a:ext cx="33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Season-1 Pie Chart for Avg ratings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98A18-8F46-49D0-87E7-599675F96D09}"/>
              </a:ext>
            </a:extLst>
          </p:cNvPr>
          <p:cNvSpPr txBox="1"/>
          <p:nvPr/>
        </p:nvSpPr>
        <p:spPr>
          <a:xfrm>
            <a:off x="6619240" y="6225363"/>
            <a:ext cx="357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Season-2 Pie Chart for Avg ratings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70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688-7B76-4660-9F30-B6509E0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5DA2DD5-5121-46A1-993F-76899FA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59" y="1719024"/>
            <a:ext cx="6039693" cy="3419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31663-1E5F-434D-B87E-1A40F0A67528}"/>
              </a:ext>
            </a:extLst>
          </p:cNvPr>
          <p:cNvSpPr txBox="1"/>
          <p:nvPr/>
        </p:nvSpPr>
        <p:spPr>
          <a:xfrm>
            <a:off x="1490133" y="5791200"/>
            <a:ext cx="1005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</a:t>
            </a:r>
            <a:r>
              <a:rPr lang="en-US" dirty="0" err="1"/>
              <a:t>val</a:t>
            </a:r>
            <a:r>
              <a:rPr lang="en-US" dirty="0"/>
              <a:t> of &lt; .001 confirms our expectation that season 1 values and season 2 values are not independent of </a:t>
            </a:r>
          </a:p>
          <a:p>
            <a:r>
              <a:rPr lang="en-US" dirty="0"/>
              <a:t>one another.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B7027-CD6A-4EBD-9446-B36334DE35CD}"/>
              </a:ext>
            </a:extLst>
          </p:cNvPr>
          <p:cNvSpPr/>
          <p:nvPr/>
        </p:nvSpPr>
        <p:spPr>
          <a:xfrm>
            <a:off x="5750560" y="3576320"/>
            <a:ext cx="60960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1823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Exploratory Analysis Cont.</vt:lpstr>
      <vt:lpstr>Exploratory Analysis Cont.</vt:lpstr>
      <vt:lpstr>Two-Sample T Test Results</vt:lpstr>
      <vt:lpstr>Bootstrap Sampling</vt:lpstr>
      <vt:lpstr>Bootstrap Sampling Cont.</vt:lpstr>
      <vt:lpstr>Bootstrap Sampling Cont.</vt:lpstr>
      <vt:lpstr>Generate Raw Ratings for TV Shows</vt:lpstr>
      <vt:lpstr>Season 1 vs. Season 2 Averages – Original Data</vt:lpstr>
      <vt:lpstr>Method 1: No Assumptions</vt:lpstr>
      <vt:lpstr>No Assumptions Transition Matrix</vt:lpstr>
      <vt:lpstr>Method 2: Cutoff Point</vt:lpstr>
      <vt:lpstr>Cutoff Point Transition Matrix</vt:lpstr>
      <vt:lpstr>Method 3: Quadratic</vt:lpstr>
      <vt:lpstr>Quadratic Transition Matrix</vt:lpstr>
      <vt:lpstr>Exploration of Generated Differences</vt:lpstr>
      <vt:lpstr>Moving Forward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5</cp:revision>
  <dcterms:created xsi:type="dcterms:W3CDTF">2021-12-08T04:13:05Z</dcterms:created>
  <dcterms:modified xsi:type="dcterms:W3CDTF">2021-12-09T15:23:22Z</dcterms:modified>
</cp:coreProperties>
</file>