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89" r:id="rId2"/>
    <p:sldId id="337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3" r:id="rId12"/>
    <p:sldId id="362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Quantico" panose="020B0604020202020204" charset="0"/>
      <p:regular r:id="rId31"/>
      <p:bold r:id="rId32"/>
      <p:italic r:id="rId33"/>
      <p:boldItalic r:id="rId34"/>
    </p:embeddedFont>
    <p:embeddedFont>
      <p:font typeface="Titillium Web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Gamma" id="{4D4AAE24-655E-458C-8F58-C1B2FC13DC05}">
          <p14:sldIdLst>
            <p14:sldId id="289"/>
            <p14:sldId id="337"/>
            <p14:sldId id="354"/>
            <p14:sldId id="355"/>
            <p14:sldId id="356"/>
          </p14:sldIdLst>
        </p14:section>
        <p14:section name="Normal" id="{2D091403-543A-4E4A-BCE1-82CF6000A6BE}">
          <p14:sldIdLst>
            <p14:sldId id="357"/>
            <p14:sldId id="358"/>
            <p14:sldId id="359"/>
            <p14:sldId id="360"/>
            <p14:sldId id="361"/>
            <p14:sldId id="363"/>
            <p14:sldId id="362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B22"/>
    <a:srgbClr val="001132"/>
    <a:srgbClr val="000000"/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B53E5-5B1E-414C-BD7C-D47B8517F1BA}">
  <a:tblStyle styleId="{C1CB53E5-5B1E-414C-BD7C-D47B8517F1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90075" autoAdjust="0"/>
  </p:normalViewPr>
  <p:slideViewPr>
    <p:cSldViewPr snapToGrid="0">
      <p:cViewPr varScale="1">
        <p:scale>
          <a:sx n="182" d="100"/>
          <a:sy n="182" d="100"/>
        </p:scale>
        <p:origin x="27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4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4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7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8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rgbClr val="000000"/>
            </a:gs>
            <a:gs pos="100000">
              <a:srgbClr val="000B2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273939"/>
            <a:ext cx="762414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Gamma and Normal</a:t>
            </a:r>
            <a:br>
              <a:rPr lang="en-US" dirty="0"/>
            </a:br>
            <a:r>
              <a:rPr lang="en-US" dirty="0"/>
              <a:t>Distributions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F7DD-0A1B-44DC-9E73-2C6CB970B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3.2, 3.3</a:t>
            </a:r>
          </a:p>
        </p:txBody>
      </p:sp>
    </p:spTree>
    <p:extLst>
      <p:ext uri="{BB962C8B-B14F-4D97-AF65-F5344CB8AC3E}">
        <p14:creationId xmlns:p14="http://schemas.microsoft.com/office/powerpoint/2010/main" val="165677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1FC-A499-445C-A450-F767F98F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00" y="760467"/>
            <a:ext cx="7193400" cy="393600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A38E49-67C2-4712-B15A-1FF6D52079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5300" y="1270321"/>
                <a:ext cx="7193400" cy="2702700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Let X ~ Normal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find the P[a &lt; X &lt; b], one would need to evaluate the integral: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closed-form expression for this integral does not exist, so we need to use numerical integration techniques.</a:t>
                </a:r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A38E49-67C2-4712-B15A-1FF6D5207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5300" y="1270321"/>
                <a:ext cx="7193400" cy="2702700"/>
              </a:xfrm>
              <a:blipFill>
                <a:blip r:embed="rId2"/>
                <a:stretch>
                  <a:fillRect l="-1780" t="-450" b="-37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E1BA9-EF0A-4289-AC51-2245E7EEFB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99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F2B2-8F7E-4B39-8319-E5EC0F80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B40930-88EA-4F8C-B464-AF73D5028EB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The Normal Distribution is symmetric with a central peak: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P[X &gt; c] = P[X &lt; -c]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= Median = Mode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Half of the area is to the left/right of 0.</a:t>
                </a:r>
              </a:p>
              <a:p>
                <a:pPr marL="76200" indent="0">
                  <a:buNone/>
                </a:pPr>
                <a:r>
                  <a:rPr lang="en-US" dirty="0"/>
                  <a:t>Examples: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≤ 0.2] = 0.5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≤ 0.2]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≤ 0.3]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≥ 0.7]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B40930-88EA-4F8C-B464-AF73D5028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25" t="-676" b="-10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4218-B656-4916-B282-E1FAE5D1F5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15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F67-7DC6-4A48-835B-10991D1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9116CD-640B-447F-8B78-F63C9B3B25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533400" indent="-457200">
                  <a:buAutoNum type="alphaLcParenR"/>
                </a:pPr>
                <a:r>
                  <a:rPr lang="en-US" dirty="0"/>
                  <a:t>Find P[Z &gt;2]				(0.0228)</a:t>
                </a:r>
              </a:p>
              <a:p>
                <a:pPr marL="533400" indent="-457200">
                  <a:buAutoNum type="alphaLcParenR"/>
                </a:pPr>
                <a:r>
                  <a:rPr lang="en-US" dirty="0"/>
                  <a:t>Find P[ -2 &lt; Z &lt; 2]				(0.9544)</a:t>
                </a:r>
              </a:p>
              <a:p>
                <a:pPr marL="533400" indent="-457200">
                  <a:buAutoNum type="alphaLcParenR"/>
                </a:pPr>
                <a:r>
                  <a:rPr lang="en-US" dirty="0"/>
                  <a:t>Find P[0 &lt; Z &lt; 1.73]			(0.4582)</a:t>
                </a:r>
              </a:p>
              <a:p>
                <a:pPr marL="762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9116CD-640B-447F-8B78-F63C9B3B2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25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0C885-939E-43D1-B6D2-43E2FB03A1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073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6827-088B-4FFB-877E-2746339B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00" y="402327"/>
            <a:ext cx="7193400" cy="393600"/>
          </a:xfrm>
        </p:spPr>
        <p:txBody>
          <a:bodyPr/>
          <a:lstStyle/>
          <a:p>
            <a:r>
              <a:rPr lang="en-US" dirty="0"/>
              <a:t>Linear Transformation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CAC4EC-945D-4060-972B-8B451FEB5A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5300" y="912181"/>
                <a:ext cx="7193400" cy="2702700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Let X ∼ N(µ, σ</a:t>
                </a:r>
                <a:r>
                  <a:rPr lang="en-US" baseline="30000" dirty="0"/>
                  <a:t>2</a:t>
                </a:r>
                <a:r>
                  <a:rPr lang="en-US" dirty="0"/>
                  <a:t>). Then Y = αX + β follows also a normal distribution.</a:t>
                </a:r>
              </a:p>
              <a:p>
                <a:pPr marL="7620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(αµ+β,  α</a:t>
                </a:r>
                <a:r>
                  <a:rPr lang="en-US" baseline="30000" dirty="0"/>
                  <a:t>2</a:t>
                </a:r>
                <a:r>
                  <a:rPr lang="en-US" dirty="0"/>
                  <a:t>σ</a:t>
                </a:r>
                <a:r>
                  <a:rPr lang="en-US" baseline="30000" dirty="0"/>
                  <a:t>2</a:t>
                </a:r>
                <a:r>
                  <a:rPr lang="en-US" dirty="0"/>
                  <a:t>) </a:t>
                </a:r>
              </a:p>
              <a:p>
                <a:pPr marL="76200" indent="0">
                  <a:buNone/>
                </a:pPr>
                <a:r>
                  <a:rPr lang="en-US" dirty="0"/>
                  <a:t>Can convert any normal distribution to standard normal by subtracting mean and dividing </a:t>
                </a:r>
                <a:r>
                  <a:rPr lang="en-US" dirty="0" err="1"/>
                  <a:t>sd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33400" lvl="1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33400" lvl="1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this theorem, we can see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~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(0,1)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CAC4EC-945D-4060-972B-8B451FEB5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5300" y="912181"/>
                <a:ext cx="7193400" cy="2702700"/>
              </a:xfrm>
              <a:blipFill>
                <a:blip r:embed="rId2"/>
                <a:stretch>
                  <a:fillRect l="-1525" t="-1129" r="-678" b="-27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AC6D-4AF1-4158-BDBF-8F431FC543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C1CC9-8656-4B42-B18A-408E98EF9C20}"/>
              </a:ext>
            </a:extLst>
          </p:cNvPr>
          <p:cNvSpPr/>
          <p:nvPr/>
        </p:nvSpPr>
        <p:spPr>
          <a:xfrm>
            <a:off x="1810573" y="2965130"/>
            <a:ext cx="1169885" cy="561868"/>
          </a:xfrm>
          <a:custGeom>
            <a:avLst/>
            <a:gdLst>
              <a:gd name="connsiteX0" fmla="*/ 0 w 1169885"/>
              <a:gd name="connsiteY0" fmla="*/ 0 h 561868"/>
              <a:gd name="connsiteX1" fmla="*/ 608340 w 1169885"/>
              <a:gd name="connsiteY1" fmla="*/ 0 h 561868"/>
              <a:gd name="connsiteX2" fmla="*/ 1169885 w 1169885"/>
              <a:gd name="connsiteY2" fmla="*/ 0 h 561868"/>
              <a:gd name="connsiteX3" fmla="*/ 1169885 w 1169885"/>
              <a:gd name="connsiteY3" fmla="*/ 561868 h 561868"/>
              <a:gd name="connsiteX4" fmla="*/ 596641 w 1169885"/>
              <a:gd name="connsiteY4" fmla="*/ 561868 h 561868"/>
              <a:gd name="connsiteX5" fmla="*/ 0 w 1169885"/>
              <a:gd name="connsiteY5" fmla="*/ 561868 h 561868"/>
              <a:gd name="connsiteX6" fmla="*/ 0 w 1169885"/>
              <a:gd name="connsiteY6" fmla="*/ 0 h 56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9885" h="561868" extrusionOk="0">
                <a:moveTo>
                  <a:pt x="0" y="0"/>
                </a:moveTo>
                <a:cubicBezTo>
                  <a:pt x="125942" y="13267"/>
                  <a:pt x="473721" y="-26677"/>
                  <a:pt x="608340" y="0"/>
                </a:cubicBezTo>
                <a:cubicBezTo>
                  <a:pt x="742959" y="26677"/>
                  <a:pt x="1039705" y="-13382"/>
                  <a:pt x="1169885" y="0"/>
                </a:cubicBezTo>
                <a:cubicBezTo>
                  <a:pt x="1186922" y="214500"/>
                  <a:pt x="1176298" y="384959"/>
                  <a:pt x="1169885" y="561868"/>
                </a:cubicBezTo>
                <a:cubicBezTo>
                  <a:pt x="968106" y="547816"/>
                  <a:pt x="735646" y="556158"/>
                  <a:pt x="596641" y="561868"/>
                </a:cubicBezTo>
                <a:cubicBezTo>
                  <a:pt x="457636" y="567578"/>
                  <a:pt x="256125" y="581044"/>
                  <a:pt x="0" y="561868"/>
                </a:cubicBezTo>
                <a:cubicBezTo>
                  <a:pt x="-9385" y="389043"/>
                  <a:pt x="-26580" y="19770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507165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744E98-9806-486F-988B-D7B8AE480AF2}"/>
                  </a:ext>
                </a:extLst>
              </p:cNvPr>
              <p:cNvSpPr/>
              <p:nvPr/>
            </p:nvSpPr>
            <p:spPr>
              <a:xfrm>
                <a:off x="0" y="4558725"/>
                <a:ext cx="821346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(Recall</a:t>
                </a:r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 have mean,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,  and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pPr marL="76200" indent="0">
                  <a:buNone/>
                </a:pPr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Let Y 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. Then,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 has mean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𝑎𝐸</m:t>
                    </m:r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,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744E98-9806-486F-988B-D7B8AE480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8725"/>
                <a:ext cx="8213468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96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CCBCB-6501-481E-9A3F-DDE13DB5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0" y="3547240"/>
            <a:ext cx="1596259" cy="1596259"/>
          </a:xfrm>
          <a:prstGeom prst="rect">
            <a:avLst/>
          </a:prstGeom>
          <a:gradFill>
            <a:gsLst>
              <a:gs pos="0">
                <a:srgbClr val="001132"/>
              </a:gs>
              <a:gs pos="100000">
                <a:srgbClr val="000000"/>
              </a:gs>
            </a:gsLst>
            <a:path path="circle">
              <a:fillToRect r="100000" b="100000"/>
            </a:path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07FA1-A78A-49B9-9828-524907B5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50" y="472079"/>
            <a:ext cx="7193400" cy="3936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172E3-9943-4990-BE6C-575EF6410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250" y="1175728"/>
            <a:ext cx="7193400" cy="2702700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Suppose the mass of Thor’s hammers in kg (he has an infinite number) are distributed 		X ∼ N(10, 3</a:t>
            </a:r>
            <a:r>
              <a:rPr lang="en-US" sz="2000" baseline="30000" dirty="0"/>
              <a:t>2</a:t>
            </a:r>
            <a:r>
              <a:rPr lang="en-US" sz="2000" dirty="0"/>
              <a:t>). </a:t>
            </a:r>
          </a:p>
          <a:p>
            <a:pPr marL="76200" indent="0">
              <a:buNone/>
            </a:pPr>
            <a:r>
              <a:rPr lang="en-US" sz="2000" dirty="0"/>
              <a:t>Find the proportion of Thor’s hammers that have mass larger than 13.4 kg. (if we randomly select a hammer, find the probability that its mass &gt; 13.4 kg).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	</a:t>
            </a:r>
          </a:p>
          <a:p>
            <a:pPr marL="7620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7620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ans.			P[X &gt; 13.4] = P[Z &gt; 1.13] = 0.1292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CD44-F684-43C1-B862-7EB7889C3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838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898F-0E74-4354-99FD-DD475361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09BB2-A1D3-4AC5-AD81-A4AD638C5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of z gives the number of standard deviations the particular value of X lies above or below the mean µ.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C8EC-41B6-482C-B467-63673E174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99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107273"/>
            <a:ext cx="762414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Examples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08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92D8-A563-47B0-8AF5-ABAE791B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3" y="418881"/>
            <a:ext cx="7193400" cy="3936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F3AF-8C54-4009-8E6C-516E99EA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00" y="418881"/>
            <a:ext cx="7193400" cy="2702700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/>
              <a:t>Cream and </a:t>
            </a:r>
            <a:r>
              <a:rPr lang="en-US" sz="2200" dirty="0" err="1"/>
              <a:t>Fluttr</a:t>
            </a:r>
            <a:r>
              <a:rPr lang="en-US" sz="2200" dirty="0"/>
              <a:t> knows that the daily demand for cupcakes is a random variable which follows the normal distribution with mean 43.3 cupcakes and standard deviation 4.6. They would like to make enough so that there is only a 5% chance of demand exceeding the number of cupcakes made. (How many should they make?)</a:t>
            </a:r>
          </a:p>
          <a:p>
            <a:pPr marL="76200" indent="0">
              <a:buNone/>
            </a:pPr>
            <a:endParaRPr lang="en-US" sz="2200" dirty="0"/>
          </a:p>
          <a:p>
            <a:pPr marL="76200" indent="0">
              <a:buNone/>
            </a:pPr>
            <a:endParaRPr lang="en-US" sz="2200" dirty="0"/>
          </a:p>
          <a:p>
            <a:pPr marL="76200" indent="0">
              <a:buNone/>
            </a:pPr>
            <a:endParaRPr lang="en-US" sz="2200" dirty="0"/>
          </a:p>
          <a:p>
            <a:pPr marL="76200" indent="0">
              <a:buNone/>
            </a:pPr>
            <a:endParaRPr lang="en-US" sz="2200" dirty="0"/>
          </a:p>
          <a:p>
            <a:pPr marL="76200" indent="0">
              <a:buNone/>
            </a:pPr>
            <a:r>
              <a:rPr lang="en-US" sz="2200" dirty="0"/>
              <a:t>z=1.645					 x = 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B625-2C94-4593-B5DD-119C66B260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99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432-6AA5-44C8-9BD4-56AEC97B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23" y="366329"/>
            <a:ext cx="7193400" cy="3936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20C5F2-66B0-4598-8F1C-E36D670F29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17291" y="366329"/>
                <a:ext cx="7193400" cy="2702700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Suppose again that Thor’s hammers are normally distributed with:   E[X] = 10, Var[X] = 9.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Find the 25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of X. </a:t>
                </a:r>
                <a:r>
                  <a:rPr lang="en-US" sz="2000" dirty="0"/>
                  <a:t>(How much mass should a hammer have, in order to have more than 25% of all hammers)</a:t>
                </a:r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:endParaRPr lang="en-US" sz="2000" dirty="0"/>
              </a:p>
              <a:p>
                <a:pPr marL="76200" indent="0">
                  <a:buNone/>
                </a:pPr>
                <a:r>
                  <a:rPr lang="en-US" dirty="0"/>
                  <a:t>Ans. z = -0.675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aseline="-25000" dirty="0"/>
                  <a:t>0.25 </a:t>
                </a:r>
                <a:r>
                  <a:rPr lang="en-US" dirty="0"/>
                  <a:t> = 7.975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20C5F2-66B0-4598-8F1C-E36D670F2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7291" y="366329"/>
                <a:ext cx="7193400" cy="2702700"/>
              </a:xfrm>
              <a:blipFill>
                <a:blip r:embed="rId2"/>
                <a:stretch>
                  <a:fillRect l="-1525" t="-677" r="-678" b="-8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912A7-1DA8-4110-90B2-BB178BB39B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010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cool cars">
            <a:extLst>
              <a:ext uri="{FF2B5EF4-FFF2-40B4-BE49-F238E27FC236}">
                <a16:creationId xmlns:a16="http://schemas.microsoft.com/office/drawing/2014/main" id="{9CF826E3-2DB8-41DC-9F0F-2ADFFFD8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EF5A17-3437-4684-A4C1-E987878A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3" y="340156"/>
            <a:ext cx="7193400" cy="3936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7A281D-013D-4077-963A-681329FAB0C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5250" y="340156"/>
                <a:ext cx="7193400" cy="2702700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Stapleton’s Auto Park of Urbana believes that total sales for next month will follow the normal distribution, with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a standard deviation,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= $300,000.  What is the probability that Stapleton’s sales will fall within $150000 of the mean next month?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			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 Ans.	0.6915 − 0.3085 = .383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7A281D-013D-4077-963A-681329FAB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5250" y="340156"/>
                <a:ext cx="7193400" cy="2702700"/>
              </a:xfrm>
              <a:blipFill>
                <a:blip r:embed="rId4"/>
                <a:stretch>
                  <a:fillRect l="-1525" t="-903" r="-3220" b="-75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1355-EC3E-423D-9B14-888B94B83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80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E597-E66B-4867-8BCB-7360FCA0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Gamma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68CB04-A2F0-4059-8E50-CAF8053434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Consider a Poisson process with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Let a random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denote the waiting time until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occurrence.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follows a Gamma Distribution.</a:t>
                </a:r>
              </a:p>
              <a:p>
                <a:pPr marL="7620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68CB04-A2F0-4059-8E50-CAF805343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25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D2AAE-4D0C-420D-A73C-F979290222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07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41B1B7-13C3-40EB-B2F8-78AAD0D2E4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Gamma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41B1B7-13C3-40EB-B2F8-78AAD0D2E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9F5220-8F84-4BA7-8417-C5AD71B3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63" y="1484737"/>
            <a:ext cx="3909175" cy="10028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9EF2-46E3-451A-BBB7-513E43F3E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87C92-8946-45EF-A179-14360F69B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63" y="2637782"/>
            <a:ext cx="3909175" cy="1195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F3C26-CE52-4B75-8D9C-99EAFFDD5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87" y="3459666"/>
            <a:ext cx="4086748" cy="330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9B67C-745E-4836-A5CF-0475BD2DA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487" y="3897139"/>
            <a:ext cx="1919235" cy="514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08FF2F-5386-46A3-8275-2ED6C4D79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0487" y="4518560"/>
            <a:ext cx="1232547" cy="396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534445-C6E0-4E8C-86F7-0B18C9852B61}"/>
              </a:ext>
            </a:extLst>
          </p:cNvPr>
          <p:cNvSpPr txBox="1"/>
          <p:nvPr/>
        </p:nvSpPr>
        <p:spPr>
          <a:xfrm>
            <a:off x="2643465" y="457928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When n is an integer,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CB0DA27-EFEC-45C1-B3B7-1093B9DFAD21}"/>
              </a:ext>
            </a:extLst>
          </p:cNvPr>
          <p:cNvSpPr/>
          <p:nvPr/>
        </p:nvSpPr>
        <p:spPr>
          <a:xfrm>
            <a:off x="2598247" y="4465307"/>
            <a:ext cx="3475982" cy="503326"/>
          </a:xfrm>
          <a:custGeom>
            <a:avLst/>
            <a:gdLst>
              <a:gd name="connsiteX0" fmla="*/ 0 w 3475982"/>
              <a:gd name="connsiteY0" fmla="*/ 0 h 503326"/>
              <a:gd name="connsiteX1" fmla="*/ 764716 w 3475982"/>
              <a:gd name="connsiteY1" fmla="*/ 0 h 503326"/>
              <a:gd name="connsiteX2" fmla="*/ 1425153 w 3475982"/>
              <a:gd name="connsiteY2" fmla="*/ 0 h 503326"/>
              <a:gd name="connsiteX3" fmla="*/ 2189869 w 3475982"/>
              <a:gd name="connsiteY3" fmla="*/ 0 h 503326"/>
              <a:gd name="connsiteX4" fmla="*/ 2815545 w 3475982"/>
              <a:gd name="connsiteY4" fmla="*/ 0 h 503326"/>
              <a:gd name="connsiteX5" fmla="*/ 3475982 w 3475982"/>
              <a:gd name="connsiteY5" fmla="*/ 0 h 503326"/>
              <a:gd name="connsiteX6" fmla="*/ 3475982 w 3475982"/>
              <a:gd name="connsiteY6" fmla="*/ 503326 h 503326"/>
              <a:gd name="connsiteX7" fmla="*/ 2746026 w 3475982"/>
              <a:gd name="connsiteY7" fmla="*/ 503326 h 503326"/>
              <a:gd name="connsiteX8" fmla="*/ 2155109 w 3475982"/>
              <a:gd name="connsiteY8" fmla="*/ 503326 h 503326"/>
              <a:gd name="connsiteX9" fmla="*/ 1390393 w 3475982"/>
              <a:gd name="connsiteY9" fmla="*/ 503326 h 503326"/>
              <a:gd name="connsiteX10" fmla="*/ 764716 w 3475982"/>
              <a:gd name="connsiteY10" fmla="*/ 503326 h 503326"/>
              <a:gd name="connsiteX11" fmla="*/ 0 w 3475982"/>
              <a:gd name="connsiteY11" fmla="*/ 503326 h 503326"/>
              <a:gd name="connsiteX12" fmla="*/ 0 w 3475982"/>
              <a:gd name="connsiteY12" fmla="*/ 0 h 5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5982" h="503326" extrusionOk="0">
                <a:moveTo>
                  <a:pt x="0" y="0"/>
                </a:moveTo>
                <a:cubicBezTo>
                  <a:pt x="218214" y="27397"/>
                  <a:pt x="537253" y="33979"/>
                  <a:pt x="764716" y="0"/>
                </a:cubicBezTo>
                <a:cubicBezTo>
                  <a:pt x="992179" y="-33979"/>
                  <a:pt x="1138439" y="-15525"/>
                  <a:pt x="1425153" y="0"/>
                </a:cubicBezTo>
                <a:cubicBezTo>
                  <a:pt x="1711867" y="15525"/>
                  <a:pt x="1905803" y="32308"/>
                  <a:pt x="2189869" y="0"/>
                </a:cubicBezTo>
                <a:cubicBezTo>
                  <a:pt x="2473935" y="-32308"/>
                  <a:pt x="2667832" y="-30235"/>
                  <a:pt x="2815545" y="0"/>
                </a:cubicBezTo>
                <a:cubicBezTo>
                  <a:pt x="2963258" y="30235"/>
                  <a:pt x="3291087" y="-17785"/>
                  <a:pt x="3475982" y="0"/>
                </a:cubicBezTo>
                <a:cubicBezTo>
                  <a:pt x="3470519" y="234365"/>
                  <a:pt x="3491034" y="335388"/>
                  <a:pt x="3475982" y="503326"/>
                </a:cubicBezTo>
                <a:cubicBezTo>
                  <a:pt x="3112002" y="478151"/>
                  <a:pt x="3046408" y="514247"/>
                  <a:pt x="2746026" y="503326"/>
                </a:cubicBezTo>
                <a:cubicBezTo>
                  <a:pt x="2445644" y="492405"/>
                  <a:pt x="2369223" y="488286"/>
                  <a:pt x="2155109" y="503326"/>
                </a:cubicBezTo>
                <a:cubicBezTo>
                  <a:pt x="1940995" y="518366"/>
                  <a:pt x="1593054" y="489580"/>
                  <a:pt x="1390393" y="503326"/>
                </a:cubicBezTo>
                <a:cubicBezTo>
                  <a:pt x="1187732" y="517072"/>
                  <a:pt x="913216" y="489966"/>
                  <a:pt x="764716" y="503326"/>
                </a:cubicBezTo>
                <a:cubicBezTo>
                  <a:pt x="616216" y="516686"/>
                  <a:pt x="280975" y="504559"/>
                  <a:pt x="0" y="503326"/>
                </a:cubicBezTo>
                <a:cubicBezTo>
                  <a:pt x="-16911" y="263276"/>
                  <a:pt x="-16853" y="24047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2507165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24A21-0EDF-49C4-8E9C-3F548F6B0CB4}"/>
              </a:ext>
            </a:extLst>
          </p:cNvPr>
          <p:cNvSpPr txBox="1"/>
          <p:nvPr/>
        </p:nvSpPr>
        <p:spPr>
          <a:xfrm>
            <a:off x="4670104" y="1832262"/>
            <a:ext cx="337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This is the definition of the gamma 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A73A7F-BE6A-4ACF-8D08-29C8E72F187E}"/>
              </a:ext>
            </a:extLst>
          </p:cNvPr>
          <p:cNvCxnSpPr>
            <a:stCxn id="14" idx="1"/>
          </p:cNvCxnSpPr>
          <p:nvPr/>
        </p:nvCxnSpPr>
        <p:spPr>
          <a:xfrm flipH="1">
            <a:off x="4395868" y="1986151"/>
            <a:ext cx="2742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reflection blurRad="6350" stA="50000" endA="300" endPos="38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4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515A46-034F-4230-9DB3-3A691BE209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Gamma Distribution	       </a:t>
                </a:r>
                <a:r>
                  <a:rPr lang="en-US" dirty="0" err="1"/>
                  <a:t>X~Gamma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515A46-034F-4230-9DB3-3A691BE20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3E3030-E528-4895-915E-D31E146895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dirty="0"/>
                  <a:t>,  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x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𝛼𝜃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𝛼𝜃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3E3030-E528-4895-915E-D31E14689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5E9E-FD21-413A-A95A-D6AD0EAE14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321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3282-7740-4D3B-8891-33CC8AA0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0C6FCC-6953-4043-B0F9-C2943AC409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Customers arrive in a shop according to a Poisson process with a mean rate of 20 per hour. What is the probability that the shopkeeper will have to wait more than 10 minutes for the arrival of the 4</a:t>
                </a:r>
                <a:r>
                  <a:rPr lang="en-US" baseline="30000" dirty="0"/>
                  <a:t>th</a:t>
                </a:r>
                <a:r>
                  <a:rPr lang="en-US" dirty="0"/>
                  <a:t> customer?</a:t>
                </a:r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=0.57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0C6FCC-6953-4043-B0F9-C2943AC4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25" t="-676" b="-1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8573C-6134-4D00-A01A-DBA4FD333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577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975250" y="1595665"/>
            <a:ext cx="7624144" cy="6714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61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1D29-C5C9-48E6-9BCA-5505AACE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	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A6B9-BFC7-42F0-8240-9E2926633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distribution in statistics</a:t>
            </a:r>
          </a:p>
          <a:p>
            <a:r>
              <a:rPr lang="en-US" dirty="0"/>
              <a:t>Fits many natural phenomena such as IQ, measurement error, height, etc.</a:t>
            </a:r>
          </a:p>
          <a:p>
            <a:r>
              <a:rPr lang="en-US" dirty="0"/>
              <a:t>A symmetric distribution with a central peak, and tails that taper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CE249-29E7-4E79-BE9C-AF3CD1BE3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1D29-C5C9-48E6-9BCA-5505AACE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Empirical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CE249-29E7-4E79-BE9C-AF3CD1BE3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AC82DC-EC3E-488D-833F-29AB8F48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250" y="1458867"/>
            <a:ext cx="2288650" cy="2818954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/>
              <a:t>In a normal distribution, approximately 68/95/99.7% of the data falls within 1/2/3 standard deviations of the mean.</a:t>
            </a:r>
          </a:p>
        </p:txBody>
      </p:sp>
      <p:pic>
        <p:nvPicPr>
          <p:cNvPr id="2050" name="Picture 2" descr="Image result for normal distribution">
            <a:extLst>
              <a:ext uri="{FF2B5EF4-FFF2-40B4-BE49-F238E27FC236}">
                <a16:creationId xmlns:a16="http://schemas.microsoft.com/office/drawing/2014/main" id="{DFA57872-2AD4-4B64-BAC2-A750426E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1679626"/>
            <a:ext cx="5721350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6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591D29-C5C9-48E6-9BCA-5505AACE51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 Distribution		        X~N(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591D29-C5C9-48E6-9BCA-5505AACE5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8EA6B9-BFC7-42F0-8240-9E292663312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       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8EA6B9-BFC7-42F0-8240-9E2926633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CE249-29E7-4E79-BE9C-AF3CD1BE3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787402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881</Words>
  <Application>Microsoft Office PowerPoint</Application>
  <PresentationFormat>On-screen Show (16:9)</PresentationFormat>
  <Paragraphs>116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Titillium Web Light</vt:lpstr>
      <vt:lpstr>Calibri</vt:lpstr>
      <vt:lpstr>Arial</vt:lpstr>
      <vt:lpstr>Cambria Math</vt:lpstr>
      <vt:lpstr>Georgia</vt:lpstr>
      <vt:lpstr>Quantico</vt:lpstr>
      <vt:lpstr>Juno template</vt:lpstr>
      <vt:lpstr>The Gamma and Normal Distributions</vt:lpstr>
      <vt:lpstr>The Gamma Distribution</vt:lpstr>
      <vt:lpstr>The Gamma Function, Γ </vt:lpstr>
      <vt:lpstr>Gamma Distribution        X~Gamma(α,θ)</vt:lpstr>
      <vt:lpstr>Gamma Example</vt:lpstr>
      <vt:lpstr>Normal Distribution</vt:lpstr>
      <vt:lpstr>Normal Distribution   </vt:lpstr>
      <vt:lpstr>Normal Distribution – Empirical Rule</vt:lpstr>
      <vt:lpstr>Normal Distribution          X~N(μ,σ^2)</vt:lpstr>
      <vt:lpstr>Normal Distribution</vt:lpstr>
      <vt:lpstr>Notes about the Normal Distribution</vt:lpstr>
      <vt:lpstr>Examples</vt:lpstr>
      <vt:lpstr>Linear Transformation Theorem</vt:lpstr>
      <vt:lpstr>Example</vt:lpstr>
      <vt:lpstr>What is z?</vt:lpstr>
      <vt:lpstr>  Examples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Yu, Albert</cp:lastModifiedBy>
  <cp:revision>153</cp:revision>
  <dcterms:modified xsi:type="dcterms:W3CDTF">2021-03-02T19:15:03Z</dcterms:modified>
</cp:coreProperties>
</file>