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343" r:id="rId4"/>
    <p:sldId id="344" r:id="rId5"/>
    <p:sldId id="345" r:id="rId6"/>
    <p:sldId id="347" r:id="rId7"/>
    <p:sldId id="352" r:id="rId8"/>
    <p:sldId id="353" r:id="rId9"/>
    <p:sldId id="351" r:id="rId10"/>
    <p:sldId id="354" r:id="rId11"/>
    <p:sldId id="301" r:id="rId12"/>
    <p:sldId id="302" r:id="rId13"/>
    <p:sldId id="304" r:id="rId14"/>
    <p:sldId id="349" r:id="rId15"/>
    <p:sldId id="348" r:id="rId16"/>
    <p:sldId id="298" r:id="rId17"/>
    <p:sldId id="355" r:id="rId18"/>
    <p:sldId id="288" r:id="rId19"/>
    <p:sldId id="325" r:id="rId20"/>
    <p:sldId id="3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4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967360"/>
            <a:ext cx="3305175" cy="91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Chapters 1,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studies</a:t>
            </a:r>
          </a:p>
        </p:txBody>
      </p:sp>
    </p:spTree>
    <p:extLst>
      <p:ext uri="{BB962C8B-B14F-4D97-AF65-F5344CB8AC3E}">
        <p14:creationId xmlns:p14="http://schemas.microsoft.com/office/powerpoint/2010/main" val="180601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Randomization </a:t>
            </a:r>
            <a:r>
              <a:rPr lang="en-US" dirty="0">
                <a:solidFill>
                  <a:srgbClr val="FF0000"/>
                </a:solidFill>
              </a:rPr>
              <a:t>reduces probability</a:t>
            </a:r>
            <a:r>
              <a:rPr lang="en-US" dirty="0"/>
              <a:t> external variables are what cause differences</a:t>
            </a:r>
          </a:p>
          <a:p>
            <a:pPr lvl="1"/>
            <a:r>
              <a:rPr lang="en-US" dirty="0"/>
              <a:t>Guaranteed to remove effects for studies with many subjects</a:t>
            </a:r>
          </a:p>
          <a:p>
            <a:pPr lvl="1"/>
            <a:r>
              <a:rPr lang="en-US" dirty="0"/>
              <a:t>Still the gold standard for establishing causality</a:t>
            </a:r>
          </a:p>
          <a:p>
            <a:endParaRPr lang="en-US" dirty="0"/>
          </a:p>
          <a:p>
            <a:r>
              <a:rPr lang="en-US" dirty="0"/>
              <a:t>Different types of random assignments: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Completely randomized designs </a:t>
            </a:r>
            <a:r>
              <a:rPr lang="en-US" dirty="0"/>
              <a:t>for unknown external 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 designs </a:t>
            </a:r>
            <a:r>
              <a:rPr lang="en-US" dirty="0"/>
              <a:t>for some known external 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Split plot designs </a:t>
            </a:r>
            <a:r>
              <a:rPr lang="en-US" dirty="0"/>
              <a:t>for complicated assignments of treatments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“Block what you can, randomize what you can’t”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Random Assignment</a:t>
            </a:r>
          </a:p>
        </p:txBody>
      </p:sp>
    </p:spTree>
    <p:extLst>
      <p:ext uri="{BB962C8B-B14F-4D97-AF65-F5344CB8AC3E}">
        <p14:creationId xmlns:p14="http://schemas.microsoft.com/office/powerpoint/2010/main" val="416647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Study 1 is an </a:t>
            </a:r>
            <a:r>
              <a:rPr lang="en-US" dirty="0">
                <a:solidFill>
                  <a:srgbClr val="FF0000"/>
                </a:solidFill>
              </a:rPr>
              <a:t>observational study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Observe and record without </a:t>
            </a:r>
            <a:r>
              <a:rPr lang="en-US" dirty="0">
                <a:solidFill>
                  <a:srgbClr val="FF0000"/>
                </a:solidFill>
              </a:rPr>
              <a:t>controlled intervention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Only choose what and how you observe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Study 2 is </a:t>
            </a:r>
            <a:r>
              <a:rPr lang="en-US" dirty="0">
                <a:solidFill>
                  <a:srgbClr val="FF0000"/>
                </a:solidFill>
              </a:rPr>
              <a:t>randomized, comparative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Controlled intervention where external variables held constant and others are </a:t>
            </a:r>
            <a:r>
              <a:rPr lang="en-US" dirty="0">
                <a:solidFill>
                  <a:srgbClr val="FF0000"/>
                </a:solidFill>
              </a:rPr>
              <a:t>purposefully changed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Observational studies aren’t bad, you just have to be careful about scientific conclusions made from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Studies and Randomized, Controlled </a:t>
            </a:r>
            <a:r>
              <a:rPr lang="en-US" dirty="0" err="1"/>
              <a:t>Expts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Independent variable (or factor): </a:t>
            </a:r>
            <a:r>
              <a:rPr lang="en-US" dirty="0">
                <a:solidFill>
                  <a:srgbClr val="000000"/>
                </a:solidFill>
              </a:rPr>
              <a:t>variable thought to influence the dependent variable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 in every observational study but is in every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Values of a factor are called </a:t>
            </a:r>
            <a:r>
              <a:rPr lang="en-US" dirty="0">
                <a:solidFill>
                  <a:srgbClr val="FF0000"/>
                </a:solidFill>
              </a:rPr>
              <a:t>levels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Treatment factor:</a:t>
            </a:r>
            <a:r>
              <a:rPr lang="en-US" dirty="0"/>
              <a:t> factor that experimenter intentionally varies</a:t>
            </a:r>
          </a:p>
          <a:p>
            <a:pPr lvl="1"/>
            <a:r>
              <a:rPr lang="en-US" dirty="0"/>
              <a:t>Unique to designed experiments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Dependent variable (or response): </a:t>
            </a:r>
            <a:r>
              <a:rPr lang="en-US" dirty="0">
                <a:solidFill>
                  <a:srgbClr val="000000"/>
                </a:solidFill>
              </a:rPr>
              <a:t>measured variable we think may be influenced by changes in independent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variation</a:t>
            </a:r>
            <a:br>
              <a:rPr lang="en-US" dirty="0"/>
            </a:br>
            <a:r>
              <a:rPr lang="en-US" dirty="0"/>
              <a:t>Independent and treatment factors</a:t>
            </a:r>
          </a:p>
        </p:txBody>
      </p:sp>
    </p:spTree>
    <p:extLst>
      <p:ext uri="{BB962C8B-B14F-4D97-AF65-F5344CB8AC3E}">
        <p14:creationId xmlns:p14="http://schemas.microsoft.com/office/powerpoint/2010/main" val="343628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Nuisance factor: </a:t>
            </a:r>
            <a:r>
              <a:rPr lang="en-US" dirty="0"/>
              <a:t>known variable that could influence response but not of particular interest</a:t>
            </a:r>
          </a:p>
          <a:p>
            <a:pPr lvl="1"/>
            <a:r>
              <a:rPr lang="en-US" dirty="0"/>
              <a:t>Sometimes fixed to specific level</a:t>
            </a:r>
          </a:p>
          <a:p>
            <a:pPr lvl="1"/>
            <a:r>
              <a:rPr lang="en-US" dirty="0"/>
              <a:t>Otherwise should be adjusted in the analysis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Lurking variables: </a:t>
            </a:r>
            <a:r>
              <a:rPr lang="en-US" dirty="0"/>
              <a:t>like nuisance factor except it is unknown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unobservable</a:t>
            </a:r>
          </a:p>
          <a:p>
            <a:endParaRPr lang="en-US" dirty="0"/>
          </a:p>
          <a:p>
            <a:r>
              <a:rPr lang="en-US" dirty="0"/>
              <a:t>Randomization reduces chance treatment factor(s) are correlated with these types of variables</a:t>
            </a:r>
          </a:p>
          <a:p>
            <a:pPr lvl="1"/>
            <a:r>
              <a:rPr lang="en-US" dirty="0"/>
              <a:t>Two factors are </a:t>
            </a:r>
            <a:r>
              <a:rPr lang="en-US" dirty="0">
                <a:solidFill>
                  <a:srgbClr val="FF0000"/>
                </a:solidFill>
              </a:rPr>
              <a:t>confounded</a:t>
            </a:r>
            <a:r>
              <a:rPr lang="en-US" dirty="0"/>
              <a:t> if perfectly correlated</a:t>
            </a:r>
          </a:p>
          <a:p>
            <a:pPr lvl="1"/>
            <a:r>
              <a:rPr lang="en-US" dirty="0"/>
              <a:t>E.g. every time assign subject to not smoke they must also exercise three times a week, smokers not allowed to exercise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external variables and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88937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Independent variables (sources of variation):</a:t>
            </a:r>
          </a:p>
          <a:p>
            <a:pPr lvl="1"/>
            <a:r>
              <a:rPr lang="en-US" dirty="0"/>
              <a:t>Smoker/non-smoker</a:t>
            </a:r>
          </a:p>
          <a:p>
            <a:pPr lvl="1"/>
            <a:r>
              <a:rPr lang="en-US" dirty="0"/>
              <a:t>Genetic information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Environment information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Dependent variable:</a:t>
            </a:r>
          </a:p>
          <a:p>
            <a:pPr lvl="1"/>
            <a:r>
              <a:rPr lang="en-US" dirty="0"/>
              <a:t>0/1 indicator for whether subject has lung cancer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Activity:</a:t>
            </a:r>
            <a:r>
              <a:rPr lang="en-US" dirty="0">
                <a:solidFill>
                  <a:srgbClr val="000000"/>
                </a:solidFill>
              </a:rPr>
              <a:t> identify the treatment factor and at least one nuisance and lurking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Applying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20729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application process:</a:t>
            </a:r>
          </a:p>
          <a:p>
            <a:pPr lvl="1"/>
            <a:r>
              <a:rPr lang="en-US" dirty="0"/>
              <a:t>How is a treatment level applied?</a:t>
            </a:r>
          </a:p>
          <a:p>
            <a:pPr lvl="1"/>
            <a:r>
              <a:rPr lang="en-US" dirty="0"/>
              <a:t>How much control do you have over application?</a:t>
            </a:r>
          </a:p>
          <a:p>
            <a:pPr lvl="1"/>
            <a:r>
              <a:rPr lang="en-US" dirty="0"/>
              <a:t>What is it applied to?</a:t>
            </a:r>
          </a:p>
          <a:p>
            <a:pPr lvl="1"/>
            <a:r>
              <a:rPr lang="en-US" dirty="0"/>
              <a:t>Guarantee applications of same treatment are independent?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Experimental unit (EU): </a:t>
            </a:r>
            <a:r>
              <a:rPr lang="en-US" dirty="0">
                <a:solidFill>
                  <a:srgbClr val="000000"/>
                </a:solidFill>
              </a:rPr>
              <a:t>“subject” or “material” receiving an independent application of a treatment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do you expect the treatment to affect the EU?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Observational unit (OU): </a:t>
            </a:r>
            <a:r>
              <a:rPr lang="en-US" dirty="0">
                <a:solidFill>
                  <a:srgbClr val="000000"/>
                </a:solidFill>
              </a:rPr>
              <a:t>part of the EU that measurements are taken 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application process and experimental units</a:t>
            </a:r>
          </a:p>
        </p:txBody>
      </p:sp>
    </p:spTree>
    <p:extLst>
      <p:ext uri="{BB962C8B-B14F-4D97-AF65-F5344CB8AC3E}">
        <p14:creationId xmlns:p14="http://schemas.microsoft.com/office/powerpoint/2010/main" val="113917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Run:</a:t>
            </a:r>
            <a:r>
              <a:rPr lang="en-US" dirty="0"/>
              <a:t> the application of a treatment level to an EU and dependent variable measurement(s) from EU</a:t>
            </a:r>
          </a:p>
          <a:p>
            <a:pPr lvl="1"/>
            <a:r>
              <a:rPr lang="en-US" dirty="0"/>
              <a:t># of EUs = # of runs</a:t>
            </a:r>
          </a:p>
          <a:p>
            <a:pPr lvl="1"/>
            <a:r>
              <a:rPr lang="en-US" dirty="0"/>
              <a:t>Yields one or more response measurements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Treatment replicate:</a:t>
            </a:r>
            <a:r>
              <a:rPr lang="en-US" dirty="0">
                <a:solidFill>
                  <a:srgbClr val="000000"/>
                </a:solidFill>
              </a:rPr>
              <a:t> Independent application of a treatment to a new EU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EU is potentially influenced by </a:t>
            </a:r>
            <a:r>
              <a:rPr lang="en-US" dirty="0">
                <a:solidFill>
                  <a:srgbClr val="FF0000"/>
                </a:solidFill>
              </a:rPr>
              <a:t>ALL steps involved in the treatment application process</a:t>
            </a:r>
          </a:p>
          <a:p>
            <a:r>
              <a:rPr lang="en-US" dirty="0">
                <a:solidFill>
                  <a:srgbClr val="000000"/>
                </a:solidFill>
              </a:rPr>
              <a:t>Expect variation between replicates of same treatment (</a:t>
            </a:r>
            <a:r>
              <a:rPr lang="en-US" dirty="0">
                <a:solidFill>
                  <a:srgbClr val="FF0000"/>
                </a:solidFill>
              </a:rPr>
              <a:t>treatment application error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Runs, Replicates, and Treatment application error</a:t>
            </a:r>
          </a:p>
        </p:txBody>
      </p:sp>
    </p:spTree>
    <p:extLst>
      <p:ext uri="{BB962C8B-B14F-4D97-AF65-F5344CB8AC3E}">
        <p14:creationId xmlns:p14="http://schemas.microsoft.com/office/powerpoint/2010/main" val="90979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</a:t>
            </a:r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treatment application process</a:t>
            </a:r>
            <a:r>
              <a:rPr lang="en-US" dirty="0"/>
              <a:t> for a completely randomized, smoking study</a:t>
            </a:r>
          </a:p>
          <a:p>
            <a:pPr lvl="1"/>
            <a:r>
              <a:rPr lang="en-US" dirty="0"/>
              <a:t>Take multiple measurements from each person throughout the study period</a:t>
            </a:r>
          </a:p>
          <a:p>
            <a:pPr lvl="1"/>
            <a:r>
              <a:rPr lang="en-US" dirty="0"/>
              <a:t>500 people recruited in the study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Based on your description, what are EUs and OUs?</a:t>
            </a:r>
          </a:p>
          <a:p>
            <a:r>
              <a:rPr lang="en-US" dirty="0"/>
              <a:t>How many replicates would you recommend per treatment level?</a:t>
            </a:r>
          </a:p>
          <a:p>
            <a:r>
              <a:rPr lang="en-US" dirty="0"/>
              <a:t>Give </a:t>
            </a:r>
            <a:r>
              <a:rPr lang="en-US" dirty="0">
                <a:solidFill>
                  <a:srgbClr val="FF0000"/>
                </a:solidFill>
              </a:rPr>
              <a:t>hypothetical cause</a:t>
            </a:r>
            <a:r>
              <a:rPr lang="en-US" dirty="0"/>
              <a:t> of treatment application error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Applying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52287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Randomly partition 50 mice into 10 chambers with 5 mice each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Randomly assign 5 of 10 chambers to receive smoke</a:t>
            </a:r>
          </a:p>
          <a:p>
            <a:r>
              <a:rPr lang="en-US" dirty="0">
                <a:solidFill>
                  <a:srgbClr val="000000"/>
                </a:solidFill>
              </a:rPr>
              <a:t>Mice put in same chamber each day</a:t>
            </a:r>
          </a:p>
          <a:p>
            <a:r>
              <a:rPr lang="en-US" dirty="0">
                <a:solidFill>
                  <a:srgbClr val="000000"/>
                </a:solidFill>
              </a:rPr>
              <a:t>Detect presence/absence of cancer in each mouse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EUs and OUs in this experiment?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945" y="2919054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2861" y="3156222"/>
            <a:ext cx="309922" cy="387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84720" y="3028935"/>
            <a:ext cx="309922" cy="38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37822" y="3626105"/>
            <a:ext cx="309922" cy="387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39681" y="3555908"/>
            <a:ext cx="309922" cy="387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70248" y="3114920"/>
            <a:ext cx="309922" cy="3874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25218" y="2911096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47134" y="3148264"/>
            <a:ext cx="309922" cy="387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48993" y="3020977"/>
            <a:ext cx="309922" cy="3874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02095" y="3618147"/>
            <a:ext cx="309922" cy="387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03954" y="3547950"/>
            <a:ext cx="309922" cy="387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34521" y="3106962"/>
            <a:ext cx="309922" cy="3874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48767" y="2908261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0683" y="3145429"/>
            <a:ext cx="309922" cy="3874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72542" y="3018142"/>
            <a:ext cx="309922" cy="3874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0038" y="3615312"/>
            <a:ext cx="309922" cy="3874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1897" y="3545115"/>
            <a:ext cx="309922" cy="3874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82464" y="3104127"/>
            <a:ext cx="309922" cy="38740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830907" y="3405545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47561" y="3414323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78122" y="3420663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43924" y="2900303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65840" y="3137471"/>
            <a:ext cx="309922" cy="3874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67699" y="3010184"/>
            <a:ext cx="309922" cy="3874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45195" y="3607354"/>
            <a:ext cx="309922" cy="3874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47054" y="3537157"/>
            <a:ext cx="309922" cy="3874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77621" y="3096169"/>
            <a:ext cx="309922" cy="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Every EU receives independent treatment application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OUs from EU </a:t>
            </a:r>
            <a:r>
              <a:rPr lang="en-US" dirty="0">
                <a:solidFill>
                  <a:srgbClr val="FF0000"/>
                </a:solidFill>
              </a:rPr>
              <a:t>receive same treatment application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from “receiving the same treatment”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Thinking of OUs as EUs is called </a:t>
            </a:r>
            <a:r>
              <a:rPr lang="en-US" dirty="0">
                <a:solidFill>
                  <a:srgbClr val="FF0000"/>
                </a:solidFill>
              </a:rPr>
              <a:t>pseudo-replication</a:t>
            </a:r>
            <a:r>
              <a:rPr lang="en-US" dirty="0"/>
              <a:t> of a treatment</a:t>
            </a:r>
          </a:p>
          <a:p>
            <a:pPr lvl="1"/>
            <a:r>
              <a:rPr lang="en-US" dirty="0"/>
              <a:t>Assumes you have more information about treatments than you really do</a:t>
            </a:r>
          </a:p>
          <a:p>
            <a:pPr lvl="1"/>
            <a:r>
              <a:rPr lang="en-US" dirty="0"/>
              <a:t>Leads to larger Type I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Pseudo-replication:</a:t>
            </a:r>
            <a:br>
              <a:rPr lang="en-US" dirty="0"/>
            </a:br>
            <a:r>
              <a:rPr lang="en-US" dirty="0"/>
              <a:t>confusing </a:t>
            </a:r>
            <a:r>
              <a:rPr lang="en-US" dirty="0" err="1"/>
              <a:t>Ous</a:t>
            </a:r>
            <a:r>
              <a:rPr lang="en-US" dirty="0"/>
              <a:t> with EUs</a:t>
            </a:r>
          </a:p>
        </p:txBody>
      </p:sp>
    </p:spTree>
    <p:extLst>
      <p:ext uri="{BB962C8B-B14F-4D97-AF65-F5344CB8AC3E}">
        <p14:creationId xmlns:p14="http://schemas.microsoft.com/office/powerpoint/2010/main" val="3810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67996"/>
          </a:xfrm>
        </p:spPr>
        <p:txBody>
          <a:bodyPr/>
          <a:lstStyle/>
          <a:p>
            <a:r>
              <a:rPr lang="en-US" dirty="0"/>
              <a:t>Identify if a given data collection procedure is an observational study or randomized, comparative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Define experimental unit, observational unit, treatment factor,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what pseudo-replication is</a:t>
            </a:r>
          </a:p>
          <a:p>
            <a:endParaRPr lang="en-US" dirty="0"/>
          </a:p>
          <a:p>
            <a:r>
              <a:rPr lang="en-US" dirty="0"/>
              <a:t>Explain purpose of </a:t>
            </a:r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0805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67996"/>
          </a:xfrm>
        </p:spPr>
        <p:txBody>
          <a:bodyPr/>
          <a:lstStyle/>
          <a:p>
            <a:r>
              <a:rPr lang="en-US" dirty="0"/>
              <a:t>Identify if a given data collection procedure is an observational study or randomized, comparative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Define experimental unit, observational unit, treatment factor, etc.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Explain what pseudo-replication is</a:t>
            </a:r>
          </a:p>
          <a:p>
            <a:endParaRPr lang="en-US" dirty="0"/>
          </a:p>
          <a:p>
            <a:r>
              <a:rPr lang="en-US" dirty="0"/>
              <a:t>Explain purpose of randomization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79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approach to avoid false starts and incomplete answers to research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068" y="2867652"/>
            <a:ext cx="24976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Observe state of 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625" y="2729152"/>
            <a:ext cx="293166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Hypothesize mechanism for </a:t>
            </a:r>
          </a:p>
          <a:p>
            <a:pPr algn="ctr"/>
            <a:r>
              <a:rPr lang="en-US" dirty="0"/>
              <a:t>what was observed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6998" y="4246120"/>
            <a:ext cx="291618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 data that will clearly</a:t>
            </a:r>
          </a:p>
          <a:p>
            <a:pPr algn="ctr"/>
            <a:r>
              <a:rPr lang="en-US" dirty="0"/>
              <a:t>support/refute hypothesis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9721" y="5680038"/>
            <a:ext cx="340727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Analyze data to confirm or reject</a:t>
            </a:r>
          </a:p>
          <a:p>
            <a:pPr algn="ctr"/>
            <a:r>
              <a:rPr lang="en-US" dirty="0"/>
              <a:t>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0068" y="4384620"/>
            <a:ext cx="200100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Update hypothesis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567679" y="3052318"/>
            <a:ext cx="131994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6195090" y="3375483"/>
            <a:ext cx="0" cy="8706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97625" y="4892451"/>
            <a:ext cx="1397465" cy="7875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92982" y="4753952"/>
            <a:ext cx="1307242" cy="8888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074" y="4927725"/>
            <a:ext cx="92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Reject?</a:t>
            </a:r>
          </a:p>
        </p:txBody>
      </p: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3071074" y="4569286"/>
            <a:ext cx="166592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data collection phase: clearly state the objectives of experiment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Flow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5915" y="2685091"/>
            <a:ext cx="190384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Define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07" y="3534980"/>
            <a:ext cx="22628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Choose Study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574" y="4459958"/>
            <a:ext cx="272077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collection procedure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5397" y="4459958"/>
            <a:ext cx="252443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for Data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2438" y="5435893"/>
            <a:ext cx="467978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Analysis of Data and Interpretation of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6370" y="6246755"/>
            <a:ext cx="13671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31438" y="3061354"/>
            <a:ext cx="0" cy="47362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547000" y="3904312"/>
            <a:ext cx="1770616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2723964" y="3904312"/>
            <a:ext cx="1807474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6384" y="4880247"/>
            <a:ext cx="1770616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4531438" y="4829290"/>
            <a:ext cx="1786178" cy="60660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1438" y="5820564"/>
            <a:ext cx="15562" cy="42619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“What scientific questions hoping to answer?”</a:t>
            </a:r>
          </a:p>
          <a:p>
            <a:endParaRPr lang="en-US" dirty="0"/>
          </a:p>
          <a:p>
            <a:r>
              <a:rPr lang="en-US" dirty="0"/>
              <a:t>Data and analysis methodology to answer question?</a:t>
            </a:r>
          </a:p>
          <a:p>
            <a:pPr lvl="1"/>
            <a:r>
              <a:rPr lang="en-US" dirty="0"/>
              <a:t>Argue how the pairing can answer broad questions</a:t>
            </a:r>
          </a:p>
          <a:p>
            <a:pPr lvl="1"/>
            <a:endParaRPr lang="en-US" dirty="0"/>
          </a:p>
          <a:p>
            <a:r>
              <a:rPr lang="en-US" dirty="0"/>
              <a:t>What is the statistical objective?</a:t>
            </a:r>
          </a:p>
          <a:p>
            <a:pPr lvl="1"/>
            <a:r>
              <a:rPr lang="en-US" dirty="0"/>
              <a:t>Understand distribution of a single response?</a:t>
            </a:r>
          </a:p>
          <a:p>
            <a:pPr lvl="1"/>
            <a:r>
              <a:rPr lang="en-US" dirty="0"/>
              <a:t>Determine relationships between multiple variables?</a:t>
            </a:r>
          </a:p>
          <a:p>
            <a:pPr lvl="1"/>
            <a:r>
              <a:rPr lang="en-US" dirty="0"/>
              <a:t>Build a predictive model?</a:t>
            </a:r>
          </a:p>
          <a:p>
            <a:pPr lvl="1"/>
            <a:r>
              <a:rPr lang="en-US" dirty="0"/>
              <a:t>Determine causes of variation of a response?</a:t>
            </a:r>
          </a:p>
          <a:p>
            <a:pPr lvl="1"/>
            <a:r>
              <a:rPr lang="en-US" dirty="0"/>
              <a:t>Find conditions that optimize response?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865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1719070"/>
            <a:ext cx="8701088" cy="4943039"/>
          </a:xfrm>
        </p:spPr>
        <p:txBody>
          <a:bodyPr/>
          <a:lstStyle/>
          <a:p>
            <a:r>
              <a:rPr lang="en-US" dirty="0" smtClean="0"/>
              <a:t>Does frequent </a:t>
            </a:r>
            <a:r>
              <a:rPr lang="en-US" dirty="0"/>
              <a:t>smoking </a:t>
            </a:r>
            <a:r>
              <a:rPr lang="en-US" dirty="0" smtClean="0"/>
              <a:t>of cigarettes </a:t>
            </a:r>
            <a:r>
              <a:rPr lang="en-US" dirty="0"/>
              <a:t>cause lung cancer?</a:t>
            </a:r>
          </a:p>
          <a:p>
            <a:endParaRPr lang="en-US" dirty="0"/>
          </a:p>
          <a:p>
            <a:r>
              <a:rPr lang="en-US" dirty="0"/>
              <a:t>Study design idea: randomly sample many smokers and nonsmokers and compare the relative proportions of those with lung cancer</a:t>
            </a:r>
          </a:p>
          <a:p>
            <a:endParaRPr lang="en-US" dirty="0"/>
          </a:p>
          <a:p>
            <a:r>
              <a:rPr lang="en-US" dirty="0"/>
              <a:t>Analysis goal: determine whether smoking causes an increase in the probability of lung cancer</a:t>
            </a:r>
          </a:p>
          <a:p>
            <a:endParaRPr lang="en-US" dirty="0"/>
          </a:p>
          <a:p>
            <a:r>
              <a:rPr lang="en-US" dirty="0" smtClean="0"/>
              <a:t>Is there an analysis that could </a:t>
            </a:r>
            <a:r>
              <a:rPr lang="en-US" dirty="0"/>
              <a:t>give valid </a:t>
            </a:r>
            <a:r>
              <a:rPr lang="en-US" b="1" dirty="0"/>
              <a:t>causal</a:t>
            </a:r>
            <a:r>
              <a:rPr lang="en-US" dirty="0"/>
              <a:t> inferences?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Cause Lung Cancer?</a:t>
            </a:r>
            <a:br>
              <a:rPr lang="en-US" dirty="0"/>
            </a:br>
            <a:r>
              <a:rPr lang="en-US" dirty="0"/>
              <a:t>Study Design 1</a:t>
            </a:r>
          </a:p>
        </p:txBody>
      </p:sp>
    </p:spTree>
    <p:extLst>
      <p:ext uri="{BB962C8B-B14F-4D97-AF65-F5344CB8AC3E}">
        <p14:creationId xmlns:p14="http://schemas.microsoft.com/office/powerpoint/2010/main" val="24061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Two-sample proportion test and find a statistically-significant difference between the proportions</a:t>
            </a:r>
          </a:p>
          <a:p>
            <a:r>
              <a:rPr lang="en-US" dirty="0"/>
              <a:t>Does this tell us smoking causes lung cancer?</a:t>
            </a:r>
          </a:p>
          <a:p>
            <a:endParaRPr lang="en-US" dirty="0"/>
          </a:p>
          <a:p>
            <a:r>
              <a:rPr lang="en-US" dirty="0"/>
              <a:t>If there is a causal effect, we expect difference</a:t>
            </a:r>
          </a:p>
          <a:p>
            <a:endParaRPr lang="en-US" dirty="0"/>
          </a:p>
          <a:p>
            <a:r>
              <a:rPr lang="en-US" dirty="0"/>
              <a:t>What else could explain the observed difference?</a:t>
            </a:r>
          </a:p>
          <a:p>
            <a:pPr lvl="1"/>
            <a:r>
              <a:rPr lang="en-US" dirty="0"/>
              <a:t>Random chance associated with Type I error</a:t>
            </a:r>
          </a:p>
          <a:p>
            <a:pPr lvl="1"/>
            <a:r>
              <a:rPr lang="en-US" dirty="0"/>
              <a:t>Any other thing that is related to or causes lung cancer such as genetics, work/home environment, age, etc.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1:</a:t>
            </a:r>
            <a:br>
              <a:rPr lang="en-US" dirty="0"/>
            </a:br>
            <a:r>
              <a:rPr lang="en-US" dirty="0"/>
              <a:t>Two-Sample Proportion Test</a:t>
            </a:r>
          </a:p>
        </p:txBody>
      </p:sp>
    </p:spTree>
    <p:extLst>
      <p:ext uri="{BB962C8B-B14F-4D97-AF65-F5344CB8AC3E}">
        <p14:creationId xmlns:p14="http://schemas.microsoft.com/office/powerpoint/2010/main" val="42386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Partition subjects based on extra variables and compare proportions within a group</a:t>
            </a:r>
          </a:p>
          <a:p>
            <a:pPr lvl="1"/>
            <a:r>
              <a:rPr lang="en-US" dirty="0"/>
              <a:t>Subjects in group influenced similarly by extra variables</a:t>
            </a:r>
          </a:p>
          <a:p>
            <a:pPr lvl="1"/>
            <a:r>
              <a:rPr lang="en-US" dirty="0"/>
              <a:t>Within-group differences more likely due to smoking alone</a:t>
            </a:r>
          </a:p>
          <a:p>
            <a:endParaRPr lang="en-US" dirty="0"/>
          </a:p>
          <a:p>
            <a:r>
              <a:rPr lang="en-US" dirty="0"/>
              <a:t>Issues: </a:t>
            </a:r>
          </a:p>
          <a:p>
            <a:pPr lvl="1"/>
            <a:r>
              <a:rPr lang="en-US" dirty="0"/>
              <a:t>Group sizes can vary and may be small for some cases</a:t>
            </a:r>
          </a:p>
          <a:p>
            <a:pPr lvl="1"/>
            <a:r>
              <a:rPr lang="en-US" dirty="0"/>
              <a:t>Accounted for every possible extra variable?</a:t>
            </a:r>
          </a:p>
          <a:p>
            <a:pPr lvl="1"/>
            <a:r>
              <a:rPr lang="en-US" dirty="0"/>
              <a:t>Works in theory but under a lot of assumptions</a:t>
            </a:r>
          </a:p>
          <a:p>
            <a:pPr lvl="1"/>
            <a:endParaRPr lang="en-US" dirty="0"/>
          </a:p>
          <a:p>
            <a:r>
              <a:rPr lang="en-US" dirty="0"/>
              <a:t>Upshot: need techniques to “adjust” for researcher’s lack of control over how subject becomes a smoker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1:</a:t>
            </a:r>
            <a:br>
              <a:rPr lang="en-US" dirty="0"/>
            </a:br>
            <a:r>
              <a:rPr lang="en-US" dirty="0"/>
              <a:t>Regression Adjustment</a:t>
            </a:r>
          </a:p>
        </p:txBody>
      </p:sp>
    </p:spTree>
    <p:extLst>
      <p:ext uri="{BB962C8B-B14F-4D97-AF65-F5344CB8AC3E}">
        <p14:creationId xmlns:p14="http://schemas.microsoft.com/office/powerpoint/2010/main" val="37556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What if we could assign subject to be smoker?</a:t>
            </a:r>
          </a:p>
          <a:p>
            <a:pPr lvl="1"/>
            <a:r>
              <a:rPr lang="en-US" dirty="0"/>
              <a:t>Yeah…you can’t do that</a:t>
            </a:r>
          </a:p>
          <a:p>
            <a:pPr lvl="1"/>
            <a:r>
              <a:rPr lang="en-US" dirty="0"/>
              <a:t>Let’s just pretend we can for now</a:t>
            </a:r>
          </a:p>
          <a:p>
            <a:endParaRPr lang="en-US" dirty="0"/>
          </a:p>
          <a:p>
            <a:r>
              <a:rPr lang="en-US" dirty="0"/>
              <a:t>Best way to assign subjects?</a:t>
            </a:r>
          </a:p>
          <a:p>
            <a:pPr lvl="1"/>
            <a:r>
              <a:rPr lang="en-US" dirty="0"/>
              <a:t>Limit possibility proportion differences occur due to known or unknown external variables</a:t>
            </a:r>
          </a:p>
          <a:p>
            <a:pPr lvl="1"/>
            <a:endParaRPr lang="en-US" dirty="0"/>
          </a:p>
          <a:p>
            <a:r>
              <a:rPr lang="en-US" dirty="0"/>
              <a:t>How to guard against variables we don’t know about?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Cause Lung Cancer?</a:t>
            </a:r>
            <a:br>
              <a:rPr lang="en-US" dirty="0"/>
            </a:br>
            <a:r>
              <a:rPr lang="en-US" dirty="0"/>
              <a:t>Study Design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FFCFCD-74EF-0447-9C79-ADE93E657135}"/>
              </a:ext>
            </a:extLst>
          </p:cNvPr>
          <p:cNvSpPr txBox="1"/>
          <p:nvPr/>
        </p:nvSpPr>
        <p:spPr>
          <a:xfrm>
            <a:off x="2558098" y="54864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ASSIGMENT</a:t>
            </a:r>
          </a:p>
        </p:txBody>
      </p:sp>
    </p:spTree>
    <p:extLst>
      <p:ext uri="{BB962C8B-B14F-4D97-AF65-F5344CB8AC3E}">
        <p14:creationId xmlns:p14="http://schemas.microsoft.com/office/powerpoint/2010/main" val="2767165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5299</TotalTime>
  <Words>1142</Words>
  <Application>Microsoft Macintosh PowerPoint</Application>
  <PresentationFormat>On-screen Show 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Franklin Gothic Medium</vt:lpstr>
      <vt:lpstr>Wingdings</vt:lpstr>
      <vt:lpstr>Wingdings 2</vt:lpstr>
      <vt:lpstr>Grid</vt:lpstr>
      <vt:lpstr>Designing studies</vt:lpstr>
      <vt:lpstr>Learning objectives</vt:lpstr>
      <vt:lpstr>Scientific method</vt:lpstr>
      <vt:lpstr>Experimentation Flow Diagram</vt:lpstr>
      <vt:lpstr>Defining objectives</vt:lpstr>
      <vt:lpstr>Does Smoking Cause Lung Cancer? Study Design 1</vt:lpstr>
      <vt:lpstr>Smoking Study Design 1: Two-Sample Proportion Test</vt:lpstr>
      <vt:lpstr>Smoking Study Design 1: Regression Adjustment</vt:lpstr>
      <vt:lpstr>Does Smoking Cause Lung Cancer? Study Design 2</vt:lpstr>
      <vt:lpstr>Smoking Study Design 2: Random Assignment</vt:lpstr>
      <vt:lpstr>Observational Studies and Randomized, Controlled Expts</vt:lpstr>
      <vt:lpstr>Sources of variation Independent and treatment factors</vt:lpstr>
      <vt:lpstr>Types of external variables and relationships between variables</vt:lpstr>
      <vt:lpstr>Smoking Study Design 2: Applying Definitions</vt:lpstr>
      <vt:lpstr>Treatment application process and experimental units</vt:lpstr>
      <vt:lpstr>Runs, Replicates, and Treatment application error</vt:lpstr>
      <vt:lpstr>Smoking Study Design 2: Applying Definitions</vt:lpstr>
      <vt:lpstr>Smoking Study Design 3</vt:lpstr>
      <vt:lpstr>Pseudo-replication: confusing Ous with EUs</vt:lpstr>
      <vt:lpstr>Learning objectives Review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Andrew Hoegh</cp:lastModifiedBy>
  <cp:revision>753</cp:revision>
  <dcterms:created xsi:type="dcterms:W3CDTF">2014-08-13T15:23:31Z</dcterms:created>
  <dcterms:modified xsi:type="dcterms:W3CDTF">2022-01-20T19:35:50Z</dcterms:modified>
</cp:coreProperties>
</file>