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2"/>
  </p:notesMasterIdLst>
  <p:sldIdLst>
    <p:sldId id="256" r:id="rId2"/>
    <p:sldId id="260" r:id="rId3"/>
    <p:sldId id="343" r:id="rId4"/>
    <p:sldId id="344" r:id="rId5"/>
    <p:sldId id="345" r:id="rId6"/>
    <p:sldId id="347" r:id="rId7"/>
    <p:sldId id="352" r:id="rId8"/>
    <p:sldId id="353" r:id="rId9"/>
    <p:sldId id="351" r:id="rId10"/>
    <p:sldId id="354" r:id="rId11"/>
    <p:sldId id="301" r:id="rId12"/>
    <p:sldId id="302" r:id="rId13"/>
    <p:sldId id="304" r:id="rId14"/>
    <p:sldId id="349" r:id="rId15"/>
    <p:sldId id="348" r:id="rId16"/>
    <p:sldId id="298" r:id="rId17"/>
    <p:sldId id="355" r:id="rId18"/>
    <p:sldId id="288" r:id="rId19"/>
    <p:sldId id="325" r:id="rId20"/>
    <p:sldId id="357" r:id="rId21"/>
    <p:sldId id="358" r:id="rId22"/>
    <p:sldId id="359" r:id="rId23"/>
    <p:sldId id="360" r:id="rId24"/>
    <p:sldId id="361" r:id="rId25"/>
    <p:sldId id="362" r:id="rId26"/>
    <p:sldId id="363" r:id="rId27"/>
    <p:sldId id="364" r:id="rId28"/>
    <p:sldId id="365" r:id="rId29"/>
    <p:sldId id="366" r:id="rId30"/>
    <p:sldId id="367" r:id="rId31"/>
    <p:sldId id="368" r:id="rId32"/>
    <p:sldId id="369" r:id="rId33"/>
    <p:sldId id="370" r:id="rId34"/>
    <p:sldId id="371" r:id="rId35"/>
    <p:sldId id="372" r:id="rId36"/>
    <p:sldId id="373" r:id="rId37"/>
    <p:sldId id="374" r:id="rId38"/>
    <p:sldId id="375" r:id="rId39"/>
    <p:sldId id="376" r:id="rId40"/>
    <p:sldId id="377" r:id="rId41"/>
    <p:sldId id="378" r:id="rId42"/>
    <p:sldId id="379" r:id="rId43"/>
    <p:sldId id="380" r:id="rId44"/>
    <p:sldId id="381" r:id="rId45"/>
    <p:sldId id="382" r:id="rId46"/>
    <p:sldId id="383" r:id="rId47"/>
    <p:sldId id="384" r:id="rId48"/>
    <p:sldId id="385" r:id="rId49"/>
    <p:sldId id="386" r:id="rId50"/>
    <p:sldId id="387" r:id="rId51"/>
    <p:sldId id="388" r:id="rId52"/>
    <p:sldId id="389" r:id="rId53"/>
    <p:sldId id="390" r:id="rId54"/>
    <p:sldId id="391" r:id="rId55"/>
    <p:sldId id="392" r:id="rId56"/>
    <p:sldId id="394" r:id="rId57"/>
    <p:sldId id="395" r:id="rId58"/>
    <p:sldId id="396" r:id="rId59"/>
    <p:sldId id="397" r:id="rId60"/>
    <p:sldId id="398" r:id="rId61"/>
    <p:sldId id="399" r:id="rId62"/>
    <p:sldId id="400" r:id="rId63"/>
    <p:sldId id="401" r:id="rId64"/>
    <p:sldId id="402" r:id="rId65"/>
    <p:sldId id="403" r:id="rId66"/>
    <p:sldId id="404" r:id="rId67"/>
    <p:sldId id="405" r:id="rId68"/>
    <p:sldId id="406" r:id="rId69"/>
    <p:sldId id="407" r:id="rId70"/>
    <p:sldId id="408" r:id="rId71"/>
    <p:sldId id="409" r:id="rId72"/>
    <p:sldId id="411" r:id="rId73"/>
    <p:sldId id="412" r:id="rId74"/>
    <p:sldId id="413" r:id="rId75"/>
    <p:sldId id="414" r:id="rId76"/>
    <p:sldId id="415" r:id="rId77"/>
    <p:sldId id="416" r:id="rId78"/>
    <p:sldId id="417" r:id="rId79"/>
    <p:sldId id="418" r:id="rId80"/>
    <p:sldId id="419" r:id="rId8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0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44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2056" y="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notesMaster" Target="notesMasters/notesMaster1.xml"/><Relationship Id="rId83" Type="http://schemas.openxmlformats.org/officeDocument/2006/relationships/presProps" Target="presProps.xml"/><Relationship Id="rId84" Type="http://schemas.openxmlformats.org/officeDocument/2006/relationships/viewProps" Target="viewProps.xml"/><Relationship Id="rId85" Type="http://schemas.openxmlformats.org/officeDocument/2006/relationships/theme" Target="theme/theme1.xml"/><Relationship Id="rId8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5236EC-9707-CD4D-BD87-A954A07A5180}" type="datetimeFigureOut">
              <a:rPr lang="en-US" smtClean="0"/>
              <a:t>1/28/22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9D043B-BBDE-B849-A763-13FC1E191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3144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38753" y="304800"/>
            <a:ext cx="6705600" cy="6553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2799" y="2892277"/>
            <a:ext cx="16002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4A8BBF0-342D-409A-9C0A-B1B451E92883}" type="datetime1">
              <a:rPr lang="en-US" smtClean="0"/>
              <a:pPr/>
              <a:t>1/28/22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8234680" y="6355080"/>
            <a:ext cx="582966" cy="27432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algn="r"/>
            <a:fld id="{F7886C9C-DC18-4195-8FD5-A50AA931D419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1000" y="2892277"/>
            <a:ext cx="6324600" cy="164592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F9461-E3EB-40CD-B93F-E5CBBBD8E0BA}" type="datetimeFigureOut">
              <a:rPr lang="en-US" smtClean="0"/>
              <a:pPr/>
              <a:t>1/28/22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7543-9AAE-4E9F-B28C-4FCCFD07D4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2400" y="147319"/>
            <a:ext cx="6705600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47319"/>
            <a:ext cx="1956046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274638"/>
            <a:ext cx="1676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78FA3-38AD-400D-A4D2-18E8EF129E5F}" type="datetime1">
              <a:rPr lang="en-US" smtClean="0"/>
              <a:pPr/>
              <a:t>1/28/22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7886C9C-DC18-4195-8FD5-A50AA931D41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3923"/>
            <a:ext cx="1981200" cy="65562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960"/>
            <a:ext cx="1981200" cy="1828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4D8DEE8-7A87-4E01-8ADE-4C49CDD43F74}" type="datetime1">
              <a:rPr lang="en-US" smtClean="0"/>
              <a:pPr/>
              <a:t>1/28/22</a:t>
            </a:fld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algn="r"/>
            <a:fld id="{F7886C9C-DC18-4195-8FD5-A50AA931D419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052960"/>
            <a:ext cx="6324600" cy="1828800"/>
          </a:xfrm>
        </p:spPr>
        <p:txBody>
          <a:bodyPr/>
          <a:lstStyle>
            <a:lvl1pPr algn="r">
              <a:defRPr sz="42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FF424-F111-43CB-9C75-D52325012943}" type="datetime1">
              <a:rPr lang="en-US" smtClean="0"/>
              <a:pPr/>
              <a:t>1/28/22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DA190-4BDC-4D39-B5BB-A14B3E8B1B3D}" type="datetime1">
              <a:rPr lang="en-US" smtClean="0"/>
              <a:pPr/>
              <a:t>1/28/22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22438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399"/>
            <a:ext cx="4040188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399"/>
            <a:ext cx="4041775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D52F2-9B11-4FC0-9217-7D20B3AC9849}" type="datetime1">
              <a:rPr lang="en-US" smtClean="0"/>
              <a:pPr/>
              <a:t>1/28/22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13737-8506-438E-ABC0-0BE7E06DCCA6}" type="datetime1">
              <a:rPr lang="en-US" smtClean="0"/>
              <a:pPr/>
              <a:t>1/28/22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4463" y="301752"/>
            <a:ext cx="8831802" cy="65562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D58AA-1C84-40C9-BFEE-631CCB17636C}" type="datetime1">
              <a:rPr lang="en-US" smtClean="0"/>
              <a:pPr/>
              <a:t>1/28/22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6C9C-DC18-4195-8FD5-A50AA931D4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5240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964190" y="304800"/>
            <a:ext cx="1981200" cy="65562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0"/>
            <a:ext cx="5867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9752" y="2130552"/>
            <a:ext cx="1673352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36542C1-4E96-413B-B72E-6C4B39D85C9D}" type="datetime1">
              <a:rPr lang="en-US" smtClean="0"/>
              <a:pPr/>
              <a:t>1/28/22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7886C9C-DC18-4195-8FD5-A50AA931D41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159752" y="457200"/>
            <a:ext cx="1675660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" y="152400"/>
            <a:ext cx="6705600" cy="65532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2800" y="2133600"/>
            <a:ext cx="1676400" cy="297180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0542AA2-D442-471A-9D69-80392E1E581D}" type="datetime1">
              <a:rPr lang="en-US" smtClean="0"/>
              <a:pPr/>
              <a:t>1/28/22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7886C9C-DC18-4195-8FD5-A50AA931D41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162800" y="460248"/>
            <a:ext cx="1676400" cy="1673352"/>
          </a:xfrm>
        </p:spPr>
        <p:txBody>
          <a:bodyPr anchor="b"/>
          <a:lstStyle>
            <a:lvl1pPr algn="l">
              <a:defRPr sz="20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1634971"/>
            <a:ext cx="8831802" cy="5045476"/>
          </a:xfrm>
          <a:prstGeom prst="rect">
            <a:avLst/>
          </a:prstGeom>
          <a:solidFill>
            <a:srgbClr val="1500F0">
              <a:alpha val="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288524"/>
            <a:ext cx="8814047" cy="13464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999" y="1719071"/>
            <a:ext cx="8407893" cy="440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EC43563C-D9B3-4432-B336-144C997D6215}" type="datetime1">
              <a:rPr lang="en-US" smtClean="0"/>
              <a:pPr/>
              <a:t>1/28/22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pPr algn="r"/>
            <a:fld id="{F7886C9C-DC18-4195-8FD5-A50AA931D419}" type="slidenum">
              <a:rPr lang="en-US" smtClean="0"/>
              <a:pPr algn="r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49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3200" kern="1200" cap="all" spc="200" baseline="0">
          <a:ln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sz="2400" kern="1200" spc="150" baseline="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2000" kern="1200" spc="100" baseline="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600" kern="1200" spc="100" baseline="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buClr>
          <a:schemeClr val="accent4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spcBef>
          <a:spcPct val="20000"/>
        </a:spcBef>
        <a:buClr>
          <a:schemeClr val="accent6"/>
        </a:buClr>
        <a:buFont typeface="Wingdings" pitchFamily="2" charset="2"/>
        <a:buChar char="§"/>
        <a:defRPr sz="1300" kern="1200" spc="100" baseline="0">
          <a:solidFill>
            <a:schemeClr val="tx1"/>
          </a:solidFill>
          <a:latin typeface="+mn-lt"/>
          <a:ea typeface="+mn-ea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11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9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20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2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2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2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5.png"/><Relationship Id="rId5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2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9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210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0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0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0.pn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5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0.png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7.png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9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0.png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1.png"/><Relationship Id="rId3" Type="http://schemas.openxmlformats.org/officeDocument/2006/relationships/image" Target="../media/image290.png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00.png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3.png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20.png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30.png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4.png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5.png"/><Relationship Id="rId3" Type="http://schemas.openxmlformats.org/officeDocument/2006/relationships/image" Target="../media/image36.png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4" Type="http://schemas.openxmlformats.org/officeDocument/2006/relationships/image" Target="../media/image40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2971800" y="2967360"/>
            <a:ext cx="3305175" cy="914400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Chapters 1, 2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Designing studies</a:t>
            </a:r>
          </a:p>
        </p:txBody>
      </p:sp>
    </p:spTree>
    <p:extLst>
      <p:ext uri="{BB962C8B-B14F-4D97-AF65-F5344CB8AC3E}">
        <p14:creationId xmlns:p14="http://schemas.microsoft.com/office/powerpoint/2010/main" val="18060144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0"/>
            <a:ext cx="8407893" cy="5138930"/>
          </a:xfrm>
        </p:spPr>
        <p:txBody>
          <a:bodyPr>
            <a:normAutofit/>
          </a:bodyPr>
          <a:lstStyle/>
          <a:p>
            <a:r>
              <a:rPr lang="en-US" dirty="0"/>
              <a:t>Randomization </a:t>
            </a:r>
            <a:r>
              <a:rPr lang="en-US" dirty="0">
                <a:solidFill>
                  <a:srgbClr val="FF0000"/>
                </a:solidFill>
              </a:rPr>
              <a:t>reduces probability</a:t>
            </a:r>
            <a:r>
              <a:rPr lang="en-US" dirty="0"/>
              <a:t> external variables are what cause differences</a:t>
            </a:r>
          </a:p>
          <a:p>
            <a:pPr lvl="1"/>
            <a:r>
              <a:rPr lang="en-US" dirty="0"/>
              <a:t>Guaranteed to remove effects for studies with many subjects</a:t>
            </a:r>
          </a:p>
          <a:p>
            <a:pPr lvl="1"/>
            <a:r>
              <a:rPr lang="en-US" dirty="0"/>
              <a:t>Still the gold standard for establishing causality</a:t>
            </a:r>
          </a:p>
          <a:p>
            <a:endParaRPr lang="en-US" dirty="0"/>
          </a:p>
          <a:p>
            <a:r>
              <a:rPr lang="en-US" dirty="0"/>
              <a:t>Different types of random assignments: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Completely randomized designs </a:t>
            </a:r>
            <a:r>
              <a:rPr lang="en-US" dirty="0"/>
              <a:t>for unknown external variables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Block designs </a:t>
            </a:r>
            <a:r>
              <a:rPr lang="en-US" dirty="0"/>
              <a:t>for some known external variables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Split plot designs </a:t>
            </a:r>
            <a:r>
              <a:rPr lang="en-US" dirty="0"/>
              <a:t>for complicated assignments of treatments</a:t>
            </a:r>
          </a:p>
          <a:p>
            <a:pPr lvl="1"/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“Block what you can, randomize what you can’t”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Smoking Study Design 2:</a:t>
            </a:r>
            <a:br>
              <a:rPr lang="en-US" dirty="0"/>
            </a:br>
            <a:r>
              <a:rPr lang="en-US" dirty="0"/>
              <a:t>Random Assignment</a:t>
            </a:r>
          </a:p>
        </p:txBody>
      </p:sp>
    </p:spTree>
    <p:extLst>
      <p:ext uri="{BB962C8B-B14F-4D97-AF65-F5344CB8AC3E}">
        <p14:creationId xmlns:p14="http://schemas.microsoft.com/office/powerpoint/2010/main" val="41664701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0"/>
            <a:ext cx="8407893" cy="494303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Study 1 is an </a:t>
            </a:r>
            <a:r>
              <a:rPr lang="en-US" dirty="0">
                <a:solidFill>
                  <a:srgbClr val="FF0000"/>
                </a:solidFill>
              </a:rPr>
              <a:t>observational study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Observe and record without </a:t>
            </a:r>
            <a:r>
              <a:rPr lang="en-US" dirty="0">
                <a:solidFill>
                  <a:srgbClr val="FF0000"/>
                </a:solidFill>
              </a:rPr>
              <a:t>controlled intervention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Only choose what and how you observe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Study 2 is </a:t>
            </a:r>
            <a:r>
              <a:rPr lang="en-US" dirty="0">
                <a:solidFill>
                  <a:srgbClr val="FF0000"/>
                </a:solidFill>
              </a:rPr>
              <a:t>randomized, comparative experiment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Controlled intervention where external variables held constant and others are </a:t>
            </a:r>
            <a:r>
              <a:rPr lang="en-US" dirty="0">
                <a:solidFill>
                  <a:srgbClr val="FF0000"/>
                </a:solidFill>
              </a:rPr>
              <a:t>purposefully changed</a:t>
            </a:r>
            <a:endParaRPr lang="en-US" dirty="0">
              <a:solidFill>
                <a:srgbClr val="000000"/>
              </a:solidFill>
            </a:endParaRP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Observational studies aren’t bad, you just have to be careful about scientific conclusions made from data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Observational Studies and Randomized, Controlled </a:t>
            </a:r>
            <a:r>
              <a:rPr lang="en-US" dirty="0" err="1"/>
              <a:t>Expts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78937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0"/>
            <a:ext cx="8407893" cy="494303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Independent variable (or factor): </a:t>
            </a:r>
            <a:r>
              <a:rPr lang="en-US" dirty="0">
                <a:solidFill>
                  <a:srgbClr val="000000"/>
                </a:solidFill>
              </a:rPr>
              <a:t>variable thought to influence the dependent variable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Not in every observational study but is in every experiment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Values of a factor are called </a:t>
            </a:r>
            <a:r>
              <a:rPr lang="en-US" dirty="0">
                <a:solidFill>
                  <a:srgbClr val="FF0000"/>
                </a:solidFill>
              </a:rPr>
              <a:t>levels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Treatment factor:</a:t>
            </a:r>
            <a:r>
              <a:rPr lang="en-US" dirty="0"/>
              <a:t> factor that experimenter intentionally varies</a:t>
            </a:r>
          </a:p>
          <a:p>
            <a:pPr lvl="1"/>
            <a:r>
              <a:rPr lang="en-US" dirty="0"/>
              <a:t>Unique to designed experiments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Dependent variable (or response): </a:t>
            </a:r>
            <a:r>
              <a:rPr lang="en-US" dirty="0">
                <a:solidFill>
                  <a:srgbClr val="000000"/>
                </a:solidFill>
              </a:rPr>
              <a:t>measured variable we think may be influenced by changes in independent variables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 of variation</a:t>
            </a:r>
            <a:br>
              <a:rPr lang="en-US" dirty="0"/>
            </a:br>
            <a:r>
              <a:rPr lang="en-US" dirty="0"/>
              <a:t>Independent and treatment factors</a:t>
            </a:r>
          </a:p>
        </p:txBody>
      </p:sp>
    </p:spTree>
    <p:extLst>
      <p:ext uri="{BB962C8B-B14F-4D97-AF65-F5344CB8AC3E}">
        <p14:creationId xmlns:p14="http://schemas.microsoft.com/office/powerpoint/2010/main" val="34362809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0"/>
            <a:ext cx="8407893" cy="4943039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Nuisance factor: </a:t>
            </a:r>
            <a:r>
              <a:rPr lang="en-US" dirty="0"/>
              <a:t>known variable that could influence response but not of particular interest</a:t>
            </a:r>
          </a:p>
          <a:p>
            <a:pPr lvl="1"/>
            <a:r>
              <a:rPr lang="en-US" dirty="0"/>
              <a:t>Sometimes fixed to specific level</a:t>
            </a:r>
          </a:p>
          <a:p>
            <a:pPr lvl="1"/>
            <a:r>
              <a:rPr lang="en-US" dirty="0"/>
              <a:t>Otherwise should be adjusted in the analysis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Lurking variables: </a:t>
            </a:r>
            <a:r>
              <a:rPr lang="en-US" dirty="0"/>
              <a:t>like nuisance factor except it is unknown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or unobservable</a:t>
            </a:r>
          </a:p>
          <a:p>
            <a:endParaRPr lang="en-US" dirty="0"/>
          </a:p>
          <a:p>
            <a:r>
              <a:rPr lang="en-US" dirty="0"/>
              <a:t>Randomization reduces chance treatment factor(s) are correlated with these types of variables</a:t>
            </a:r>
          </a:p>
          <a:p>
            <a:pPr lvl="1"/>
            <a:r>
              <a:rPr lang="en-US" dirty="0"/>
              <a:t>Two factors are </a:t>
            </a:r>
            <a:r>
              <a:rPr lang="en-US" dirty="0">
                <a:solidFill>
                  <a:srgbClr val="FF0000"/>
                </a:solidFill>
              </a:rPr>
              <a:t>confounded</a:t>
            </a:r>
            <a:r>
              <a:rPr lang="en-US" dirty="0"/>
              <a:t> if perfectly correlated</a:t>
            </a:r>
          </a:p>
          <a:p>
            <a:pPr lvl="1"/>
            <a:r>
              <a:rPr lang="en-US" dirty="0"/>
              <a:t>E.g. every time assign subject to not smoke they must also exercise three times a week, smokers not allowed to exercise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external variables and relationships between variables</a:t>
            </a:r>
          </a:p>
        </p:txBody>
      </p:sp>
    </p:spTree>
    <p:extLst>
      <p:ext uri="{BB962C8B-B14F-4D97-AF65-F5344CB8AC3E}">
        <p14:creationId xmlns:p14="http://schemas.microsoft.com/office/powerpoint/2010/main" val="38893718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0"/>
            <a:ext cx="8407893" cy="4943039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Independent variables (sources of variation):</a:t>
            </a:r>
          </a:p>
          <a:p>
            <a:pPr lvl="1"/>
            <a:r>
              <a:rPr lang="en-US" dirty="0"/>
              <a:t>Smoker/non-smoker</a:t>
            </a:r>
          </a:p>
          <a:p>
            <a:pPr lvl="1"/>
            <a:r>
              <a:rPr lang="en-US" dirty="0"/>
              <a:t>Genetic information</a:t>
            </a:r>
          </a:p>
          <a:p>
            <a:pPr lvl="1"/>
            <a:r>
              <a:rPr lang="en-US" dirty="0"/>
              <a:t>Age</a:t>
            </a:r>
          </a:p>
          <a:p>
            <a:pPr lvl="1"/>
            <a:r>
              <a:rPr lang="en-US" dirty="0"/>
              <a:t>Environment information</a:t>
            </a:r>
          </a:p>
          <a:p>
            <a:pPr lvl="1"/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Dependent variable:</a:t>
            </a:r>
          </a:p>
          <a:p>
            <a:pPr lvl="1"/>
            <a:r>
              <a:rPr lang="en-US" dirty="0"/>
              <a:t>0/1 indicator for whether subject has lung cancer</a:t>
            </a:r>
          </a:p>
          <a:p>
            <a:pPr lvl="1"/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Activity:</a:t>
            </a:r>
            <a:r>
              <a:rPr lang="en-US" dirty="0">
                <a:solidFill>
                  <a:srgbClr val="000000"/>
                </a:solidFill>
              </a:rPr>
              <a:t> identify the treatment factor and at least one nuisance and lurking factor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Smoking Study Design 2:</a:t>
            </a:r>
            <a:br>
              <a:rPr lang="en-US" dirty="0"/>
            </a:br>
            <a:r>
              <a:rPr lang="en-US" dirty="0"/>
              <a:t>Applying Definitions</a:t>
            </a:r>
          </a:p>
        </p:txBody>
      </p:sp>
    </p:spTree>
    <p:extLst>
      <p:ext uri="{BB962C8B-B14F-4D97-AF65-F5344CB8AC3E}">
        <p14:creationId xmlns:p14="http://schemas.microsoft.com/office/powerpoint/2010/main" val="20729526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0"/>
            <a:ext cx="8407893" cy="494303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Treatment application process:</a:t>
            </a:r>
          </a:p>
          <a:p>
            <a:pPr lvl="1"/>
            <a:r>
              <a:rPr lang="en-US" dirty="0"/>
              <a:t>How is a treatment level applied?</a:t>
            </a:r>
          </a:p>
          <a:p>
            <a:pPr lvl="1"/>
            <a:r>
              <a:rPr lang="en-US" dirty="0"/>
              <a:t>How much control do you have over application?</a:t>
            </a:r>
          </a:p>
          <a:p>
            <a:pPr lvl="1"/>
            <a:r>
              <a:rPr lang="en-US" dirty="0"/>
              <a:t>What is it applied to?</a:t>
            </a:r>
          </a:p>
          <a:p>
            <a:pPr lvl="1"/>
            <a:r>
              <a:rPr lang="en-US" dirty="0"/>
              <a:t>Guarantee applications of same treatment are independent?</a:t>
            </a:r>
          </a:p>
          <a:p>
            <a:pPr lvl="1"/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Experimental unit (EU): </a:t>
            </a:r>
            <a:r>
              <a:rPr lang="en-US" dirty="0">
                <a:solidFill>
                  <a:srgbClr val="000000"/>
                </a:solidFill>
              </a:rPr>
              <a:t>“subject” or “material” receiving an independent application of a treatment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How do you expect the treatment to affect the EU?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Observational unit (OU): </a:t>
            </a:r>
            <a:r>
              <a:rPr lang="en-US" dirty="0">
                <a:solidFill>
                  <a:srgbClr val="000000"/>
                </a:solidFill>
              </a:rPr>
              <a:t>part of the EU that measurements are taken on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Treatment application process and experimental units</a:t>
            </a:r>
          </a:p>
        </p:txBody>
      </p:sp>
    </p:spTree>
    <p:extLst>
      <p:ext uri="{BB962C8B-B14F-4D97-AF65-F5344CB8AC3E}">
        <p14:creationId xmlns:p14="http://schemas.microsoft.com/office/powerpoint/2010/main" val="11391795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0"/>
            <a:ext cx="8407893" cy="494303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Run:</a:t>
            </a:r>
            <a:r>
              <a:rPr lang="en-US" dirty="0"/>
              <a:t> the application of a treatment level to an EU and dependent variable measurement(s) from EU</a:t>
            </a:r>
          </a:p>
          <a:p>
            <a:pPr lvl="1"/>
            <a:r>
              <a:rPr lang="en-US" dirty="0"/>
              <a:t># of EUs = # of runs</a:t>
            </a:r>
          </a:p>
          <a:p>
            <a:pPr lvl="1"/>
            <a:r>
              <a:rPr lang="en-US" dirty="0"/>
              <a:t>Yields one or more response measurements</a:t>
            </a:r>
          </a:p>
          <a:p>
            <a:pPr marL="45720" indent="0">
              <a:buNone/>
            </a:pPr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Treatment replicate:</a:t>
            </a:r>
            <a:r>
              <a:rPr lang="en-US" dirty="0">
                <a:solidFill>
                  <a:srgbClr val="000000"/>
                </a:solidFill>
              </a:rPr>
              <a:t> Independent application of a treatment to a new EU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EU is potentially influenced by </a:t>
            </a:r>
            <a:r>
              <a:rPr lang="en-US" dirty="0">
                <a:solidFill>
                  <a:srgbClr val="FF0000"/>
                </a:solidFill>
              </a:rPr>
              <a:t>ALL steps involved in the treatment application process</a:t>
            </a:r>
          </a:p>
          <a:p>
            <a:r>
              <a:rPr lang="en-US" dirty="0">
                <a:solidFill>
                  <a:srgbClr val="000000"/>
                </a:solidFill>
              </a:rPr>
              <a:t>Expect variation between replicates of same treatment (</a:t>
            </a:r>
            <a:r>
              <a:rPr lang="en-US" dirty="0">
                <a:solidFill>
                  <a:srgbClr val="FF0000"/>
                </a:solidFill>
              </a:rPr>
              <a:t>treatment application error</a:t>
            </a:r>
            <a:r>
              <a:rPr lang="en-US" dirty="0">
                <a:solidFill>
                  <a:srgbClr val="000000"/>
                </a:solidFill>
              </a:rPr>
              <a:t>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Runs, Replicates, and Treatment application error</a:t>
            </a:r>
          </a:p>
        </p:txBody>
      </p:sp>
    </p:spTree>
    <p:extLst>
      <p:ext uri="{BB962C8B-B14F-4D97-AF65-F5344CB8AC3E}">
        <p14:creationId xmlns:p14="http://schemas.microsoft.com/office/powerpoint/2010/main" val="9097940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0"/>
            <a:ext cx="8407893" cy="4943039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Activity: </a:t>
            </a:r>
            <a:r>
              <a:rPr lang="en-US" dirty="0"/>
              <a:t>propose a </a:t>
            </a:r>
            <a:r>
              <a:rPr lang="en-US" dirty="0">
                <a:solidFill>
                  <a:srgbClr val="FF0000"/>
                </a:solidFill>
              </a:rPr>
              <a:t>treatment application process</a:t>
            </a:r>
            <a:r>
              <a:rPr lang="en-US" dirty="0"/>
              <a:t> for a completely randomized, smoking study</a:t>
            </a:r>
          </a:p>
          <a:p>
            <a:pPr lvl="1"/>
            <a:r>
              <a:rPr lang="en-US" dirty="0"/>
              <a:t>Take multiple measurements from each person throughout the study period</a:t>
            </a:r>
          </a:p>
          <a:p>
            <a:pPr lvl="1"/>
            <a:r>
              <a:rPr lang="en-US" dirty="0"/>
              <a:t>500 people recruited in the study</a:t>
            </a:r>
          </a:p>
          <a:p>
            <a:pPr marL="45720" indent="0">
              <a:buNone/>
            </a:pPr>
            <a:endParaRPr lang="en-US" dirty="0"/>
          </a:p>
          <a:p>
            <a:r>
              <a:rPr lang="en-US" dirty="0"/>
              <a:t>Based on your description, what are EUs and OUs?</a:t>
            </a:r>
          </a:p>
          <a:p>
            <a:r>
              <a:rPr lang="en-US" dirty="0"/>
              <a:t>How many replicates would you recommend per treatment level?</a:t>
            </a:r>
          </a:p>
          <a:p>
            <a:r>
              <a:rPr lang="en-US" dirty="0"/>
              <a:t>Give </a:t>
            </a:r>
            <a:r>
              <a:rPr lang="en-US" dirty="0">
                <a:solidFill>
                  <a:srgbClr val="FF0000"/>
                </a:solidFill>
              </a:rPr>
              <a:t>hypothetical cause</a:t>
            </a:r>
            <a:r>
              <a:rPr lang="en-US" dirty="0"/>
              <a:t> of treatment application error</a:t>
            </a:r>
          </a:p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Smoking Study Design 2:</a:t>
            </a:r>
            <a:br>
              <a:rPr lang="en-US" dirty="0"/>
            </a:br>
            <a:r>
              <a:rPr lang="en-US" dirty="0"/>
              <a:t>Applying Definitions</a:t>
            </a:r>
          </a:p>
        </p:txBody>
      </p:sp>
    </p:spTree>
    <p:extLst>
      <p:ext uri="{BB962C8B-B14F-4D97-AF65-F5344CB8AC3E}">
        <p14:creationId xmlns:p14="http://schemas.microsoft.com/office/powerpoint/2010/main" val="5228758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0"/>
            <a:ext cx="8407893" cy="494303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Randomly partition 50 mice into 10 chambers with 5 mice each</a:t>
            </a:r>
          </a:p>
          <a:p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Randomly assign 5 of 10 chambers to receive smoke</a:t>
            </a:r>
          </a:p>
          <a:p>
            <a:r>
              <a:rPr lang="en-US" dirty="0">
                <a:solidFill>
                  <a:srgbClr val="000000"/>
                </a:solidFill>
              </a:rPr>
              <a:t>Mice put in same chamber each day</a:t>
            </a:r>
          </a:p>
          <a:p>
            <a:r>
              <a:rPr lang="en-US" dirty="0">
                <a:solidFill>
                  <a:srgbClr val="000000"/>
                </a:solidFill>
              </a:rPr>
              <a:t>Detect presence/absence of cancer in each mouse</a:t>
            </a:r>
          </a:p>
          <a:p>
            <a:r>
              <a:rPr lang="en-US" dirty="0">
                <a:solidFill>
                  <a:srgbClr val="FF0000"/>
                </a:solidFill>
              </a:rPr>
              <a:t>What are the EUs and OUs in this experiment?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Smoking Study Design 3</a:t>
            </a:r>
          </a:p>
        </p:txBody>
      </p:sp>
      <p:sp>
        <p:nvSpPr>
          <p:cNvPr id="4" name="Rectangle 3"/>
          <p:cNvSpPr/>
          <p:nvPr/>
        </p:nvSpPr>
        <p:spPr>
          <a:xfrm>
            <a:off x="1060945" y="2919054"/>
            <a:ext cx="1338008" cy="1254812"/>
          </a:xfrm>
          <a:prstGeom prst="rect">
            <a:avLst/>
          </a:prstGeom>
          <a:noFill/>
          <a:ln w="381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182861" y="3156222"/>
            <a:ext cx="309922" cy="38740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584720" y="3028935"/>
            <a:ext cx="309922" cy="38740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337822" y="3626105"/>
            <a:ext cx="309922" cy="38740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739681" y="3555908"/>
            <a:ext cx="309922" cy="38740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970248" y="3114920"/>
            <a:ext cx="309922" cy="387403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725218" y="2911096"/>
            <a:ext cx="1338008" cy="1254812"/>
          </a:xfrm>
          <a:prstGeom prst="rect">
            <a:avLst/>
          </a:prstGeom>
          <a:noFill/>
          <a:ln w="381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2847134" y="3148264"/>
            <a:ext cx="309922" cy="38740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3248993" y="3020977"/>
            <a:ext cx="309922" cy="38740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3002095" y="3618147"/>
            <a:ext cx="309922" cy="38740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3403954" y="3547950"/>
            <a:ext cx="309922" cy="38740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3634521" y="3106962"/>
            <a:ext cx="309922" cy="387403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4448767" y="2908261"/>
            <a:ext cx="1338008" cy="1254812"/>
          </a:xfrm>
          <a:prstGeom prst="rect">
            <a:avLst/>
          </a:prstGeom>
          <a:noFill/>
          <a:ln w="381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4570683" y="3145429"/>
            <a:ext cx="309922" cy="387403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4972542" y="3018142"/>
            <a:ext cx="309922" cy="387403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4650038" y="3615312"/>
            <a:ext cx="309922" cy="387403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5051897" y="3545115"/>
            <a:ext cx="309922" cy="387403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5282464" y="3104127"/>
            <a:ext cx="309922" cy="387403"/>
          </a:xfrm>
          <a:prstGeom prst="rect">
            <a:avLst/>
          </a:prstGeom>
        </p:spPr>
      </p:pic>
      <p:sp>
        <p:nvSpPr>
          <p:cNvPr id="22" name="Oval 21"/>
          <p:cNvSpPr/>
          <p:nvPr/>
        </p:nvSpPr>
        <p:spPr>
          <a:xfrm>
            <a:off x="5830907" y="3405545"/>
            <a:ext cx="128509" cy="12728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6047561" y="3414323"/>
            <a:ext cx="128509" cy="12728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6278122" y="3420663"/>
            <a:ext cx="128509" cy="12728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6543924" y="2900303"/>
            <a:ext cx="1338008" cy="1254812"/>
          </a:xfrm>
          <a:prstGeom prst="rect">
            <a:avLst/>
          </a:prstGeom>
          <a:noFill/>
          <a:ln w="381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6665840" y="3137471"/>
            <a:ext cx="309922" cy="387403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7067699" y="3010184"/>
            <a:ext cx="309922" cy="387403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6745195" y="3607354"/>
            <a:ext cx="309922" cy="387403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7147054" y="3537157"/>
            <a:ext cx="309922" cy="387403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7377621" y="3096169"/>
            <a:ext cx="309922" cy="387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4442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0"/>
            <a:ext cx="8407893" cy="494303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Every EU receives independent treatment application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OUs from EU </a:t>
            </a:r>
            <a:r>
              <a:rPr lang="en-US" dirty="0">
                <a:solidFill>
                  <a:srgbClr val="FF0000"/>
                </a:solidFill>
              </a:rPr>
              <a:t>receive same treatment application</a:t>
            </a:r>
            <a:endParaRPr lang="en-US" dirty="0">
              <a:solidFill>
                <a:srgbClr val="000000"/>
              </a:solidFill>
            </a:endParaRPr>
          </a:p>
          <a:p>
            <a:pPr lvl="1"/>
            <a:r>
              <a:rPr lang="en-US" dirty="0">
                <a:solidFill>
                  <a:srgbClr val="000000"/>
                </a:solidFill>
              </a:rPr>
              <a:t>Different from “receiving the same treatment”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Thinking of OUs as EUs is called </a:t>
            </a:r>
            <a:r>
              <a:rPr lang="en-US" dirty="0">
                <a:solidFill>
                  <a:srgbClr val="FF0000"/>
                </a:solidFill>
              </a:rPr>
              <a:t>pseudo-replication</a:t>
            </a:r>
            <a:r>
              <a:rPr lang="en-US" dirty="0"/>
              <a:t> of a treatment</a:t>
            </a:r>
          </a:p>
          <a:p>
            <a:pPr lvl="1"/>
            <a:r>
              <a:rPr lang="en-US" dirty="0"/>
              <a:t>Assumes you have more information about treatments than you really do</a:t>
            </a:r>
          </a:p>
          <a:p>
            <a:pPr lvl="1"/>
            <a:r>
              <a:rPr lang="en-US" dirty="0"/>
              <a:t>Leads to larger Type I errors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Pseudo-replication:</a:t>
            </a:r>
            <a:br>
              <a:rPr lang="en-US" dirty="0"/>
            </a:br>
            <a:r>
              <a:rPr lang="en-US" dirty="0"/>
              <a:t>confusing </a:t>
            </a:r>
            <a:r>
              <a:rPr lang="en-US" dirty="0" err="1"/>
              <a:t>Ous</a:t>
            </a:r>
            <a:r>
              <a:rPr lang="en-US" dirty="0"/>
              <a:t> with EUs</a:t>
            </a:r>
          </a:p>
        </p:txBody>
      </p:sp>
    </p:spTree>
    <p:extLst>
      <p:ext uri="{BB962C8B-B14F-4D97-AF65-F5344CB8AC3E}">
        <p14:creationId xmlns:p14="http://schemas.microsoft.com/office/powerpoint/2010/main" val="381046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1"/>
            <a:ext cx="8407893" cy="4867996"/>
          </a:xfrm>
        </p:spPr>
        <p:txBody>
          <a:bodyPr/>
          <a:lstStyle/>
          <a:p>
            <a:r>
              <a:rPr lang="en-US" dirty="0"/>
              <a:t>Identify if a given data collection procedure is an observational study or randomized, comparative experiment</a:t>
            </a:r>
          </a:p>
          <a:p>
            <a:pPr marL="45720" indent="0">
              <a:buNone/>
            </a:pPr>
            <a:endParaRPr lang="en-US" dirty="0"/>
          </a:p>
          <a:p>
            <a:r>
              <a:rPr lang="en-US" dirty="0"/>
              <a:t>Define experimental unit, observational unit, treatment factor, </a:t>
            </a:r>
            <a:r>
              <a:rPr lang="en-US" dirty="0" smtClean="0"/>
              <a:t>etc.</a:t>
            </a:r>
          </a:p>
          <a:p>
            <a:endParaRPr lang="en-US" dirty="0"/>
          </a:p>
          <a:p>
            <a:r>
              <a:rPr lang="en-US" dirty="0" smtClean="0"/>
              <a:t>Explain </a:t>
            </a:r>
            <a:r>
              <a:rPr lang="en-US" dirty="0"/>
              <a:t>what pseudo-replication is</a:t>
            </a:r>
          </a:p>
          <a:p>
            <a:endParaRPr lang="en-US" dirty="0"/>
          </a:p>
          <a:p>
            <a:r>
              <a:rPr lang="en-US" dirty="0"/>
              <a:t>Explain purpose of </a:t>
            </a:r>
            <a:r>
              <a:rPr lang="en-US" dirty="0" smtClean="0"/>
              <a:t>randomization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</p:spTree>
    <p:extLst>
      <p:ext uri="{BB962C8B-B14F-4D97-AF65-F5344CB8AC3E}">
        <p14:creationId xmlns:p14="http://schemas.microsoft.com/office/powerpoint/2010/main" val="26080506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1"/>
            <a:ext cx="8407893" cy="4867996"/>
          </a:xfrm>
        </p:spPr>
        <p:txBody>
          <a:bodyPr/>
          <a:lstStyle/>
          <a:p>
            <a:r>
              <a:rPr lang="en-US" dirty="0"/>
              <a:t>Identify if a given data collection procedure is an observational study or randomized, comparative experiment</a:t>
            </a:r>
          </a:p>
          <a:p>
            <a:pPr marL="45720" indent="0">
              <a:buNone/>
            </a:pPr>
            <a:endParaRPr lang="en-US" dirty="0"/>
          </a:p>
          <a:p>
            <a:r>
              <a:rPr lang="en-US" dirty="0"/>
              <a:t>Define experimental unit, observational unit, treatment factor, etc.</a:t>
            </a:r>
          </a:p>
          <a:p>
            <a:pPr marL="45720" indent="0">
              <a:buNone/>
            </a:pPr>
            <a:endParaRPr lang="en-US" dirty="0"/>
          </a:p>
          <a:p>
            <a:r>
              <a:rPr lang="en-US" dirty="0"/>
              <a:t>Explain what pseudo-replication is</a:t>
            </a:r>
          </a:p>
          <a:p>
            <a:endParaRPr lang="en-US" dirty="0"/>
          </a:p>
          <a:p>
            <a:r>
              <a:rPr lang="en-US" dirty="0"/>
              <a:t>Explain purpose of randomization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  <a:br>
              <a:rPr lang="en-US" dirty="0"/>
            </a:br>
            <a:r>
              <a:rPr lang="en-US" dirty="0"/>
              <a:t>Review</a:t>
            </a:r>
          </a:p>
        </p:txBody>
      </p:sp>
    </p:spTree>
    <p:extLst>
      <p:ext uri="{BB962C8B-B14F-4D97-AF65-F5344CB8AC3E}">
        <p14:creationId xmlns:p14="http://schemas.microsoft.com/office/powerpoint/2010/main" val="879825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3738562" y="2967360"/>
            <a:ext cx="1981200" cy="1828800"/>
          </a:xfrm>
        </p:spPr>
        <p:txBody>
          <a:bodyPr/>
          <a:lstStyle/>
          <a:p>
            <a:r>
              <a:rPr lang="en-US" dirty="0" smtClean="0"/>
              <a:t>Chapters </a:t>
            </a:r>
            <a:r>
              <a:rPr lang="en-US" dirty="0"/>
              <a:t>1, 2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199" y="2052960"/>
            <a:ext cx="8143875" cy="1828800"/>
          </a:xfrm>
        </p:spPr>
        <p:txBody>
          <a:bodyPr/>
          <a:lstStyle/>
          <a:p>
            <a:r>
              <a:rPr lang="en-US" dirty="0"/>
              <a:t>Planning Experiments</a:t>
            </a:r>
          </a:p>
        </p:txBody>
      </p:sp>
    </p:spTree>
    <p:extLst>
      <p:ext uri="{BB962C8B-B14F-4D97-AF65-F5344CB8AC3E}">
        <p14:creationId xmlns:p14="http://schemas.microsoft.com/office/powerpoint/2010/main" val="11118842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Follow checklist for planning and conducting an experiment</a:t>
            </a:r>
          </a:p>
          <a:p>
            <a:endParaRPr lang="en-US" dirty="0"/>
          </a:p>
          <a:p>
            <a:r>
              <a:rPr lang="en-US" dirty="0"/>
              <a:t>Explain the purpose of each step in checklist</a:t>
            </a:r>
          </a:p>
          <a:p>
            <a:endParaRPr lang="en-US" dirty="0"/>
          </a:p>
          <a:p>
            <a:r>
              <a:rPr lang="en-US" dirty="0"/>
              <a:t>List the four principles of experimentation and their impact on the analysis of the design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</p:spTree>
    <p:extLst>
      <p:ext uri="{BB962C8B-B14F-4D97-AF65-F5344CB8AC3E}">
        <p14:creationId xmlns:p14="http://schemas.microsoft.com/office/powerpoint/2010/main" val="16386186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0"/>
            <a:ext cx="8407893" cy="4943039"/>
          </a:xfrm>
        </p:spPr>
        <p:txBody>
          <a:bodyPr>
            <a:normAutofit fontScale="92500" lnSpcReduction="10000"/>
          </a:bodyPr>
          <a:lstStyle/>
          <a:p>
            <a:pPr marL="502920" indent="-457200">
              <a:buFont typeface="+mj-lt"/>
              <a:buAutoNum type="arabicPeriod"/>
            </a:pPr>
            <a:r>
              <a:rPr lang="en-US" dirty="0"/>
              <a:t>Define objectives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/>
              <a:t>Define meaningful and measurable response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/>
              <a:t>Diagram treatment application process for a single run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/>
              <a:t>Identify experimental units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/>
              <a:t>List sources of variation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/>
              <a:t>Perform pilot runs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/>
              <a:t>Choose experimental design (i.e. randomization)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/>
              <a:t>Determine number of replicates required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/>
              <a:t>Describe method(s) for data analysis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/>
              <a:t>Timetable and budget for resources to complete experiment</a:t>
            </a:r>
          </a:p>
          <a:p>
            <a:pPr marL="45720" indent="0">
              <a:buNone/>
            </a:pPr>
            <a:endParaRPr lang="en-US" dirty="0"/>
          </a:p>
          <a:p>
            <a:r>
              <a:rPr lang="en-US" dirty="0"/>
              <a:t>Answers to one step may make you revisit previous steps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Planning Checklist</a:t>
            </a:r>
          </a:p>
        </p:txBody>
      </p:sp>
    </p:spTree>
    <p:extLst>
      <p:ext uri="{BB962C8B-B14F-4D97-AF65-F5344CB8AC3E}">
        <p14:creationId xmlns:p14="http://schemas.microsoft.com/office/powerpoint/2010/main" val="1693265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0"/>
            <a:ext cx="8407893" cy="494303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“What questions are you hoping to answer?”</a:t>
            </a:r>
            <a:endParaRPr lang="en-US" dirty="0"/>
          </a:p>
          <a:p>
            <a:pPr lvl="1"/>
            <a:r>
              <a:rPr lang="en-US" dirty="0"/>
              <a:t>Broader than the data-specific questions</a:t>
            </a:r>
          </a:p>
          <a:p>
            <a:r>
              <a:rPr lang="en-US" dirty="0"/>
              <a:t>What </a:t>
            </a:r>
            <a:r>
              <a:rPr lang="en-US" dirty="0">
                <a:solidFill>
                  <a:srgbClr val="FF0000"/>
                </a:solidFill>
              </a:rPr>
              <a:t>pairing</a:t>
            </a:r>
            <a:r>
              <a:rPr lang="en-US" dirty="0"/>
              <a:t> of data and analysis methodology can answer this question?</a:t>
            </a:r>
          </a:p>
          <a:p>
            <a:pPr lvl="1"/>
            <a:r>
              <a:rPr lang="en-US" dirty="0"/>
              <a:t>Argue how the pairing can answer broad questions</a:t>
            </a:r>
          </a:p>
          <a:p>
            <a:pPr lvl="1"/>
            <a:endParaRPr lang="en-US" dirty="0"/>
          </a:p>
          <a:p>
            <a:r>
              <a:rPr lang="en-US" dirty="0">
                <a:solidFill>
                  <a:srgbClr val="000000"/>
                </a:solidFill>
              </a:rPr>
              <a:t>What will your analysis focus on?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Understand distribution of a single response?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Determine relationships between multiple variables?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Build a predictive model?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Determine causes of variation of a response?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Find conditions that optimize response?</a:t>
            </a:r>
          </a:p>
          <a:p>
            <a:pPr lvl="1"/>
            <a:endParaRPr lang="en-US" dirty="0">
              <a:solidFill>
                <a:srgbClr val="000000"/>
              </a:solidFill>
            </a:endParaRPr>
          </a:p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objectives</a:t>
            </a:r>
          </a:p>
        </p:txBody>
      </p:sp>
    </p:spTree>
    <p:extLst>
      <p:ext uri="{BB962C8B-B14F-4D97-AF65-F5344CB8AC3E}">
        <p14:creationId xmlns:p14="http://schemas.microsoft.com/office/powerpoint/2010/main" val="20069328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0"/>
            <a:ext cx="8407893" cy="4943039"/>
          </a:xfrm>
        </p:spPr>
        <p:txBody>
          <a:bodyPr/>
          <a:lstStyle/>
          <a:p>
            <a:r>
              <a:rPr lang="en-US" dirty="0"/>
              <a:t>Characteristic of the EUs can be </a:t>
            </a:r>
            <a:r>
              <a:rPr lang="en-US" dirty="0">
                <a:solidFill>
                  <a:srgbClr val="FF0000"/>
                </a:solidFill>
              </a:rPr>
              <a:t>reliably measured</a:t>
            </a:r>
            <a:r>
              <a:rPr lang="en-US" dirty="0"/>
              <a:t> and recorded after each run</a:t>
            </a:r>
          </a:p>
          <a:p>
            <a:endParaRPr lang="en-US" dirty="0"/>
          </a:p>
          <a:p>
            <a:r>
              <a:rPr lang="en-US" dirty="0"/>
              <a:t>Represent changes caused by treatment application</a:t>
            </a:r>
          </a:p>
          <a:p>
            <a:pPr marL="4572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Determine how large an effect should be for treatment differences to be practically meaningful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Single measurement or repeated measurements?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Measurement variability?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Meaningful Response</a:t>
            </a:r>
          </a:p>
        </p:txBody>
      </p:sp>
    </p:spTree>
    <p:extLst>
      <p:ext uri="{BB962C8B-B14F-4D97-AF65-F5344CB8AC3E}">
        <p14:creationId xmlns:p14="http://schemas.microsoft.com/office/powerpoint/2010/main" val="1302164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0"/>
            <a:ext cx="8407893" cy="4943039"/>
          </a:xfrm>
        </p:spPr>
        <p:txBody>
          <a:bodyPr/>
          <a:lstStyle/>
          <a:p>
            <a:r>
              <a:rPr lang="en-US" dirty="0"/>
              <a:t>List out thorough explanation about how a treatment will be applied for a given run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Leads to repeatable and reproducible experimental protocol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Anticipate potential difficulties or inconsistencies</a:t>
            </a:r>
          </a:p>
          <a:p>
            <a:pPr marL="4572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Helps determine the EUs, but may not completely answer the question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diagram Treatment application process</a:t>
            </a:r>
          </a:p>
        </p:txBody>
      </p:sp>
    </p:spTree>
    <p:extLst>
      <p:ext uri="{BB962C8B-B14F-4D97-AF65-F5344CB8AC3E}">
        <p14:creationId xmlns:p14="http://schemas.microsoft.com/office/powerpoint/2010/main" val="8403289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0"/>
            <a:ext cx="8407893" cy="4943039"/>
          </a:xfrm>
        </p:spPr>
        <p:txBody>
          <a:bodyPr>
            <a:normAutofit/>
          </a:bodyPr>
          <a:lstStyle/>
          <a:p>
            <a:r>
              <a:rPr lang="en-US" dirty="0"/>
              <a:t>What exactly are you applying each treatment factor level to?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Some possibilities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Animal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Human subject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Raw material for some processing operation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Conditions that exist at a point in time (most abstract)</a:t>
            </a:r>
          </a:p>
          <a:p>
            <a:pPr lvl="1"/>
            <a:endParaRPr lang="en-US" dirty="0">
              <a:solidFill>
                <a:srgbClr val="000000"/>
              </a:solidFill>
            </a:endParaRPr>
          </a:p>
          <a:p>
            <a:r>
              <a:rPr lang="en-US" dirty="0"/>
              <a:t>May have multiple descriptions, pick the one that is mostly influenced by the treatment factors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Identify Experimental units</a:t>
            </a:r>
          </a:p>
        </p:txBody>
      </p:sp>
    </p:spTree>
    <p:extLst>
      <p:ext uri="{BB962C8B-B14F-4D97-AF65-F5344CB8AC3E}">
        <p14:creationId xmlns:p14="http://schemas.microsoft.com/office/powerpoint/2010/main" val="10299293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0"/>
            <a:ext cx="8407893" cy="5138930"/>
          </a:xfrm>
        </p:spPr>
        <p:txBody>
          <a:bodyPr/>
          <a:lstStyle/>
          <a:p>
            <a:r>
              <a:rPr lang="en-US" dirty="0"/>
              <a:t>Consider variables that are known to or may </a:t>
            </a:r>
            <a:r>
              <a:rPr lang="en-US" dirty="0">
                <a:solidFill>
                  <a:srgbClr val="FF0000"/>
                </a:solidFill>
              </a:rPr>
              <a:t>significantly </a:t>
            </a:r>
            <a:r>
              <a:rPr lang="en-US" dirty="0"/>
              <a:t>influence the response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Response is measured from OUs taken from EUs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Which variables affect EUs?  Influence response?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How are we measuring response?  Reliable?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Specify as quantitative or categorical</a:t>
            </a:r>
          </a:p>
          <a:p>
            <a:r>
              <a:rPr lang="en-US" dirty="0">
                <a:solidFill>
                  <a:srgbClr val="000000"/>
                </a:solidFill>
              </a:rPr>
              <a:t>Highlight the treatment factor(s)</a:t>
            </a:r>
          </a:p>
          <a:p>
            <a:r>
              <a:rPr lang="en-US" dirty="0">
                <a:solidFill>
                  <a:srgbClr val="000000"/>
                </a:solidFill>
              </a:rPr>
              <a:t>Variables that are influential but uncontrollable are lurking variables (can these be measured?)</a:t>
            </a:r>
          </a:p>
          <a:p>
            <a:r>
              <a:rPr lang="en-US" dirty="0">
                <a:solidFill>
                  <a:srgbClr val="FF0000"/>
                </a:solidFill>
              </a:rPr>
              <a:t>Are variables held constant?  What level and why?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Sources of Variation</a:t>
            </a:r>
          </a:p>
        </p:txBody>
      </p:sp>
    </p:spTree>
    <p:extLst>
      <p:ext uri="{BB962C8B-B14F-4D97-AF65-F5344CB8AC3E}">
        <p14:creationId xmlns:p14="http://schemas.microsoft.com/office/powerpoint/2010/main" val="20743591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0"/>
            <a:ext cx="8407893" cy="4943039"/>
          </a:xfrm>
        </p:spPr>
        <p:txBody>
          <a:bodyPr/>
          <a:lstStyle/>
          <a:p>
            <a:r>
              <a:rPr lang="en-US" dirty="0"/>
              <a:t>Try out the experimental protocol on a few EUs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Verify or determine the following: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Can control and vary factors selected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Response can be reliably measured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Treatment application process is repeatable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Rough estimate of variation</a:t>
            </a:r>
          </a:p>
          <a:p>
            <a:pPr lvl="1"/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May need to revisit previous steps after this part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Not always possible but always beneficial when done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 pilot runs</a:t>
            </a:r>
          </a:p>
        </p:txBody>
      </p:sp>
    </p:spTree>
    <p:extLst>
      <p:ext uri="{BB962C8B-B14F-4D97-AF65-F5344CB8AC3E}">
        <p14:creationId xmlns:p14="http://schemas.microsoft.com/office/powerpoint/2010/main" val="1504053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Organized approach to avoid false starts and incomplete answers to research questions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Scientific method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70068" y="2867652"/>
            <a:ext cx="2497611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Observe state of nature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887625" y="2729152"/>
            <a:ext cx="2931662" cy="64633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Hypothesize mechanism for </a:t>
            </a:r>
          </a:p>
          <a:p>
            <a:pPr algn="ctr"/>
            <a:r>
              <a:rPr lang="en-US" dirty="0"/>
              <a:t>what was observed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736998" y="4246120"/>
            <a:ext cx="2916183" cy="64633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Collect data that will clearly</a:t>
            </a:r>
          </a:p>
          <a:p>
            <a:pPr algn="ctr"/>
            <a:r>
              <a:rPr lang="en-US" dirty="0"/>
              <a:t>support/refute hypothesis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99721" y="5680038"/>
            <a:ext cx="3407278" cy="64633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Analyze data to confirm or reject</a:t>
            </a:r>
          </a:p>
          <a:p>
            <a:pPr algn="ctr"/>
            <a:r>
              <a:rPr lang="en-US" dirty="0"/>
              <a:t>hypothesis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70068" y="4384620"/>
            <a:ext cx="2001006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Update hypothesis</a:t>
            </a:r>
          </a:p>
        </p:txBody>
      </p:sp>
      <p:cxnSp>
        <p:nvCxnSpPr>
          <p:cNvPr id="10" name="Straight Arrow Connector 9"/>
          <p:cNvCxnSpPr>
            <a:stCxn id="4" idx="3"/>
            <a:endCxn id="5" idx="1"/>
          </p:cNvCxnSpPr>
          <p:nvPr/>
        </p:nvCxnSpPr>
        <p:spPr>
          <a:xfrm>
            <a:off x="3567679" y="3052318"/>
            <a:ext cx="1319946" cy="0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6" idx="0"/>
          </p:cNvCxnSpPr>
          <p:nvPr/>
        </p:nvCxnSpPr>
        <p:spPr>
          <a:xfrm>
            <a:off x="6195090" y="3375483"/>
            <a:ext cx="0" cy="870637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4797625" y="4892451"/>
            <a:ext cx="1397465" cy="787587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2292982" y="4753952"/>
            <a:ext cx="1307242" cy="888864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071074" y="4927725"/>
            <a:ext cx="926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Reject?</a:t>
            </a:r>
          </a:p>
        </p:txBody>
      </p:sp>
      <p:cxnSp>
        <p:nvCxnSpPr>
          <p:cNvPr id="18" name="Straight Arrow Connector 17"/>
          <p:cNvCxnSpPr>
            <a:stCxn id="8" idx="3"/>
            <a:endCxn id="6" idx="1"/>
          </p:cNvCxnSpPr>
          <p:nvPr/>
        </p:nvCxnSpPr>
        <p:spPr>
          <a:xfrm>
            <a:off x="3071074" y="4569286"/>
            <a:ext cx="1665924" cy="0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565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0"/>
            <a:ext cx="8407893" cy="4943039"/>
          </a:xfrm>
        </p:spPr>
        <p:txBody>
          <a:bodyPr/>
          <a:lstStyle/>
          <a:p>
            <a:r>
              <a:rPr lang="en-US" dirty="0"/>
              <a:t>Consistent with objectives and prevents uncontrollable changes in lurking variables from biasing effects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Specifically states which treatment factor levels will be studied and how they are assigned to EUs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This course surveys many designs depending on objectives and identified nuisance factors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dirty="0"/>
              <a:t>Each design has a proscribed randomization method of assigning treatment conditions to EUs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Choose experimental design</a:t>
            </a:r>
          </a:p>
        </p:txBody>
      </p:sp>
    </p:spTree>
    <p:extLst>
      <p:ext uri="{BB962C8B-B14F-4D97-AF65-F5344CB8AC3E}">
        <p14:creationId xmlns:p14="http://schemas.microsoft.com/office/powerpoint/2010/main" val="19687249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0"/>
            <a:ext cx="8407893" cy="4943039"/>
          </a:xfrm>
        </p:spPr>
        <p:txBody>
          <a:bodyPr>
            <a:normAutofit/>
          </a:bodyPr>
          <a:lstStyle/>
          <a:p>
            <a:r>
              <a:rPr lang="en-US" dirty="0"/>
              <a:t>How many replicates for each treatment condition?</a:t>
            </a:r>
          </a:p>
          <a:p>
            <a:endParaRPr lang="en-US" dirty="0"/>
          </a:p>
          <a:p>
            <a:r>
              <a:rPr lang="en-US" dirty="0"/>
              <a:t>Requires an expected variance and effect size of a practical difference</a:t>
            </a:r>
          </a:p>
          <a:p>
            <a:endParaRPr lang="en-US" dirty="0"/>
          </a:p>
          <a:p>
            <a:r>
              <a:rPr lang="en-US" dirty="0"/>
              <a:t>Aims to give researcher a high probability of detecting the desired effect size</a:t>
            </a:r>
          </a:p>
          <a:p>
            <a:endParaRPr lang="en-US" dirty="0"/>
          </a:p>
          <a:p>
            <a:r>
              <a:rPr lang="en-US" dirty="0" smtClean="0"/>
              <a:t>Based </a:t>
            </a:r>
            <a:r>
              <a:rPr lang="en-US" dirty="0"/>
              <a:t>on statistical model and analysis procedure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Determine number of replicates required</a:t>
            </a:r>
          </a:p>
        </p:txBody>
      </p:sp>
    </p:spTree>
    <p:extLst>
      <p:ext uri="{BB962C8B-B14F-4D97-AF65-F5344CB8AC3E}">
        <p14:creationId xmlns:p14="http://schemas.microsoft.com/office/powerpoint/2010/main" val="5755634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0"/>
            <a:ext cx="8407893" cy="4943039"/>
          </a:xfrm>
        </p:spPr>
        <p:txBody>
          <a:bodyPr/>
          <a:lstStyle/>
          <a:p>
            <a:r>
              <a:rPr lang="en-US" dirty="0"/>
              <a:t>Write </a:t>
            </a:r>
            <a:r>
              <a:rPr lang="en-US" dirty="0">
                <a:solidFill>
                  <a:srgbClr val="FF0000"/>
                </a:solidFill>
              </a:rPr>
              <a:t>statistical model</a:t>
            </a:r>
            <a:r>
              <a:rPr lang="en-US" dirty="0"/>
              <a:t> and clearly explain what each parameter represents</a:t>
            </a:r>
          </a:p>
          <a:p>
            <a:pPr lvl="1"/>
            <a:r>
              <a:rPr lang="en-US" dirty="0"/>
              <a:t>One-way ANOVA</a:t>
            </a:r>
          </a:p>
          <a:p>
            <a:pPr lvl="1"/>
            <a:r>
              <a:rPr lang="en-US" dirty="0"/>
              <a:t>Multi-way ANOVA</a:t>
            </a:r>
          </a:p>
          <a:p>
            <a:pPr lvl="1"/>
            <a:r>
              <a:rPr lang="en-US" dirty="0"/>
              <a:t>Regression models</a:t>
            </a:r>
          </a:p>
          <a:p>
            <a:pPr lvl="1"/>
            <a:r>
              <a:rPr lang="en-US" dirty="0"/>
              <a:t>General linear model (both ANOVA and regression)</a:t>
            </a:r>
          </a:p>
          <a:p>
            <a:pPr marL="365760" lvl="1" indent="0">
              <a:buNone/>
            </a:pPr>
            <a:endParaRPr lang="en-US" dirty="0"/>
          </a:p>
          <a:p>
            <a:r>
              <a:rPr lang="en-US" dirty="0"/>
              <a:t>Inference methods: hypothesis testing? Confidence intervals? Post-hoc analysis?</a:t>
            </a:r>
          </a:p>
          <a:p>
            <a:pPr lvl="1"/>
            <a:r>
              <a:rPr lang="en-US" dirty="0"/>
              <a:t>Reference how these answer stated objectives </a:t>
            </a:r>
          </a:p>
          <a:p>
            <a:pPr marL="4572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Anticipate difficulties and back-up analyses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Describe methods of analysis</a:t>
            </a:r>
          </a:p>
        </p:txBody>
      </p:sp>
    </p:spTree>
    <p:extLst>
      <p:ext uri="{BB962C8B-B14F-4D97-AF65-F5344CB8AC3E}">
        <p14:creationId xmlns:p14="http://schemas.microsoft.com/office/powerpoint/2010/main" val="17216966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0"/>
            <a:ext cx="8407893" cy="4943039"/>
          </a:xfrm>
        </p:spPr>
        <p:txBody>
          <a:bodyPr/>
          <a:lstStyle/>
          <a:p>
            <a:r>
              <a:rPr lang="en-US" dirty="0"/>
              <a:t>Experiments take time and have a lot of moving parts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Having a schedule keeps the experiment moving forward and improves the chances of the research being completed on time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Outline budget for expenses and resources available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Make sure the proposed design is in line with the budget, otherwise revisit the design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Table and Budget</a:t>
            </a:r>
          </a:p>
        </p:txBody>
      </p:sp>
    </p:spTree>
    <p:extLst>
      <p:ext uri="{BB962C8B-B14F-4D97-AF65-F5344CB8AC3E}">
        <p14:creationId xmlns:p14="http://schemas.microsoft.com/office/powerpoint/2010/main" val="13603318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0"/>
            <a:ext cx="8407893" cy="4943039"/>
          </a:xfr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Two competing paper airplane designs and you want to determine which design is best</a:t>
            </a:r>
          </a:p>
          <a:p>
            <a:r>
              <a:rPr lang="en-US" dirty="0">
                <a:solidFill>
                  <a:srgbClr val="000000"/>
                </a:solidFill>
              </a:rPr>
              <a:t>Recruit human subjects to build and throw airplanes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pPr marL="502920" indent="-457200">
              <a:buFont typeface="+mj-lt"/>
              <a:buAutoNum type="arabicPeriod"/>
            </a:pPr>
            <a:r>
              <a:rPr lang="en-US" dirty="0"/>
              <a:t>Define objectives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/>
              <a:t>Define meaningful and measurable response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/>
              <a:t>Diagram treatment application process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/>
              <a:t>Identify experimental units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/>
              <a:t>List sources of variation</a:t>
            </a:r>
          </a:p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Paper Airplane experiment</a:t>
            </a:r>
          </a:p>
        </p:txBody>
      </p:sp>
    </p:spTree>
    <p:extLst>
      <p:ext uri="{BB962C8B-B14F-4D97-AF65-F5344CB8AC3E}">
        <p14:creationId xmlns:p14="http://schemas.microsoft.com/office/powerpoint/2010/main" val="3076397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0"/>
            <a:ext cx="8407893" cy="4943039"/>
          </a:xfrm>
        </p:spPr>
        <p:txBody>
          <a:bodyPr/>
          <a:lstStyle/>
          <a:p>
            <a:r>
              <a:rPr lang="en-US" dirty="0"/>
              <a:t>An experimental design specifies the assignment and application of treatments to a set of EUs</a:t>
            </a:r>
          </a:p>
          <a:p>
            <a:pPr lvl="1"/>
            <a:r>
              <a:rPr lang="en-US" dirty="0"/>
              <a:t>A “good” experimental design will reduce bias and minimize variance of the truth we want to estimate</a:t>
            </a:r>
          </a:p>
          <a:p>
            <a:endParaRPr lang="en-US" dirty="0"/>
          </a:p>
          <a:p>
            <a:r>
              <a:rPr lang="en-US" dirty="0"/>
              <a:t>The following four principles are basic requirements for a successful experiment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Representativeness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Replication of treatments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Randomization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Local error control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principles of design</a:t>
            </a:r>
          </a:p>
        </p:txBody>
      </p:sp>
    </p:spTree>
    <p:extLst>
      <p:ext uri="{BB962C8B-B14F-4D97-AF65-F5344CB8AC3E}">
        <p14:creationId xmlns:p14="http://schemas.microsoft.com/office/powerpoint/2010/main" val="85094774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0"/>
            <a:ext cx="8407893" cy="4943039"/>
          </a:xfrm>
        </p:spPr>
        <p:txBody>
          <a:bodyPr/>
          <a:lstStyle/>
          <a:p>
            <a:r>
              <a:rPr lang="en-US" dirty="0"/>
              <a:t>Applies to all studies, not just experiments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EUs should be representative of the population we want to make inferences from</a:t>
            </a:r>
          </a:p>
          <a:p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dirty="0"/>
              <a:t>Mouse smoking experiment: extend results to humans?</a:t>
            </a:r>
          </a:p>
          <a:p>
            <a:endParaRPr lang="en-US" dirty="0"/>
          </a:p>
          <a:p>
            <a:r>
              <a:rPr lang="en-US" dirty="0"/>
              <a:t>Reducing EU-to-EU variability reduces experimental error, but at the </a:t>
            </a:r>
            <a:r>
              <a:rPr lang="en-US" dirty="0">
                <a:solidFill>
                  <a:srgbClr val="FF0000"/>
                </a:solidFill>
              </a:rPr>
              <a:t>cost of representativeness</a:t>
            </a:r>
          </a:p>
          <a:p>
            <a:r>
              <a:rPr lang="en-US" dirty="0"/>
              <a:t>Design techniques exist that broaden pool of EU’s without increasing response variation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representativeness</a:t>
            </a:r>
          </a:p>
        </p:txBody>
      </p:sp>
    </p:spTree>
    <p:extLst>
      <p:ext uri="{BB962C8B-B14F-4D97-AF65-F5344CB8AC3E}">
        <p14:creationId xmlns:p14="http://schemas.microsoft.com/office/powerpoint/2010/main" val="178512803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0"/>
            <a:ext cx="8407893" cy="5138930"/>
          </a:xfrm>
        </p:spPr>
        <p:txBody>
          <a:bodyPr>
            <a:normAutofit/>
          </a:bodyPr>
          <a:lstStyle/>
          <a:p>
            <a:r>
              <a:rPr lang="en-US" dirty="0"/>
              <a:t>In order to be certain of a treatment’s effect, it must be </a:t>
            </a:r>
            <a:r>
              <a:rPr lang="en-US" dirty="0">
                <a:solidFill>
                  <a:srgbClr val="FF0000"/>
                </a:solidFill>
              </a:rPr>
              <a:t>observed repeatedly</a:t>
            </a:r>
            <a:r>
              <a:rPr lang="en-US" dirty="0"/>
              <a:t> with </a:t>
            </a:r>
            <a:r>
              <a:rPr lang="en-US" dirty="0">
                <a:solidFill>
                  <a:srgbClr val="FF0000"/>
                </a:solidFill>
              </a:rPr>
              <a:t>independent applications across different EUs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Increasing replication </a:t>
            </a:r>
            <a:r>
              <a:rPr lang="en-US" dirty="0">
                <a:solidFill>
                  <a:srgbClr val="000000"/>
                </a:solidFill>
              </a:rPr>
              <a:t>can lead to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Better estimate of variation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Increased precision of treatment comparisons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Assurance against aberrant results due to random chance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Increase in cost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Replication does not decrease variation!</a:t>
            </a:r>
          </a:p>
          <a:p>
            <a:pPr lvl="1"/>
            <a:r>
              <a:rPr lang="en-US" dirty="0"/>
              <a:t>Including more EUs, which are less likely to be similar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Replication</a:t>
            </a:r>
          </a:p>
        </p:txBody>
      </p:sp>
    </p:spTree>
    <p:extLst>
      <p:ext uri="{BB962C8B-B14F-4D97-AF65-F5344CB8AC3E}">
        <p14:creationId xmlns:p14="http://schemas.microsoft.com/office/powerpoint/2010/main" val="59325664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0"/>
            <a:ext cx="8407893" cy="4943039"/>
          </a:xfrm>
        </p:spPr>
        <p:txBody>
          <a:bodyPr>
            <a:normAutofit/>
          </a:bodyPr>
          <a:lstStyle/>
          <a:p>
            <a:r>
              <a:rPr lang="en-US" dirty="0"/>
              <a:t>Given fixed number of replications for each treatment, </a:t>
            </a:r>
            <a:r>
              <a:rPr lang="en-US" dirty="0">
                <a:solidFill>
                  <a:srgbClr val="FF0000"/>
                </a:solidFill>
              </a:rPr>
              <a:t>determine allowable assignments of treatments to EUs </a:t>
            </a:r>
            <a:r>
              <a:rPr lang="en-US" dirty="0">
                <a:solidFill>
                  <a:srgbClr val="000000"/>
                </a:solidFill>
              </a:rPr>
              <a:t>(depends on design)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A design has been </a:t>
            </a:r>
            <a:r>
              <a:rPr lang="en-US" dirty="0">
                <a:solidFill>
                  <a:srgbClr val="FF0000"/>
                </a:solidFill>
              </a:rPr>
              <a:t>properly randomized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when all allowable assignments are equally likely to be used</a:t>
            </a:r>
          </a:p>
          <a:p>
            <a:r>
              <a:rPr lang="en-US" dirty="0">
                <a:solidFill>
                  <a:srgbClr val="000000"/>
                </a:solidFill>
              </a:rPr>
              <a:t>Haphazard assignment does not equal proper randomization!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Not enough to say that each treatment has the same chance of being assigned to any EU</a:t>
            </a:r>
          </a:p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randomization</a:t>
            </a:r>
          </a:p>
        </p:txBody>
      </p:sp>
    </p:spTree>
    <p:extLst>
      <p:ext uri="{BB962C8B-B14F-4D97-AF65-F5344CB8AC3E}">
        <p14:creationId xmlns:p14="http://schemas.microsoft.com/office/powerpoint/2010/main" val="7529676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0"/>
            <a:ext cx="8407893" cy="494303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Foundation for causal inference, since we can actively reduce the possibility of bias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Randomization also generates its own statistical analysis with minimal assumptions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You will be asked to describe the randomization procedure for every design we learn about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I will grade the procedure as if I know little about statistics and am following your instructions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randomization</a:t>
            </a:r>
          </a:p>
        </p:txBody>
      </p:sp>
    </p:spTree>
    <p:extLst>
      <p:ext uri="{BB962C8B-B14F-4D97-AF65-F5344CB8AC3E}">
        <p14:creationId xmlns:p14="http://schemas.microsoft.com/office/powerpoint/2010/main" val="287062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Hypothesis </a:t>
            </a:r>
            <a:r>
              <a:rPr lang="en-US" dirty="0">
                <a:sym typeface="Wingdings"/>
              </a:rPr>
              <a:t></a:t>
            </a:r>
            <a:r>
              <a:rPr lang="en-US" dirty="0"/>
              <a:t> data collection phase: clearly state the objectives of experiment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Experimentation Flow Diagram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515915" y="2685091"/>
            <a:ext cx="1903849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Define Objectives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336407" y="3534980"/>
            <a:ext cx="2262864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Choose Study Design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63574" y="4459958"/>
            <a:ext cx="2720779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Data collection procedure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055397" y="4459958"/>
            <a:ext cx="2524437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Model for Data Analysis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22438" y="5435893"/>
            <a:ext cx="4679787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Analysis of Data and Interpretation of Results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786370" y="6246755"/>
            <a:ext cx="1367119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Conclusions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4531438" y="3061354"/>
            <a:ext cx="0" cy="473626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7" idx="0"/>
          </p:cNvCxnSpPr>
          <p:nvPr/>
        </p:nvCxnSpPr>
        <p:spPr>
          <a:xfrm>
            <a:off x="4547000" y="3904312"/>
            <a:ext cx="1770616" cy="555646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6" idx="0"/>
          </p:cNvCxnSpPr>
          <p:nvPr/>
        </p:nvCxnSpPr>
        <p:spPr>
          <a:xfrm flipH="1">
            <a:off x="2723964" y="3904312"/>
            <a:ext cx="1807474" cy="555646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2776384" y="4880247"/>
            <a:ext cx="1770616" cy="555646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2"/>
          </p:cNvCxnSpPr>
          <p:nvPr/>
        </p:nvCxnSpPr>
        <p:spPr>
          <a:xfrm flipH="1">
            <a:off x="4531438" y="4829290"/>
            <a:ext cx="1786178" cy="606603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531438" y="5820564"/>
            <a:ext cx="15562" cy="426191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2513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0"/>
            <a:ext cx="8407893" cy="494303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Techniques to minimize variation</a:t>
            </a:r>
          </a:p>
          <a:p>
            <a:pPr lvl="1"/>
            <a:r>
              <a:rPr lang="en-US" dirty="0"/>
              <a:t>“Local” because it is specific to the one experiment</a:t>
            </a:r>
          </a:p>
          <a:p>
            <a:r>
              <a:rPr lang="en-US" dirty="0"/>
              <a:t>Some examples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Controlling the experiment environment (done in labs)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Choosing experimental units to be as similar as possible</a:t>
            </a:r>
          </a:p>
          <a:p>
            <a:pPr lvl="1"/>
            <a:r>
              <a:rPr lang="en-US" dirty="0"/>
              <a:t>Minimize treatment replication error 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Red-highlighted techniques </a:t>
            </a:r>
            <a:r>
              <a:rPr lang="en-US" dirty="0"/>
              <a:t>above could sacrifice representativeness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Employ design techniques to reduce variation without sacrificing representativeness</a:t>
            </a:r>
          </a:p>
          <a:p>
            <a:pPr lvl="1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Error control</a:t>
            </a:r>
          </a:p>
        </p:txBody>
      </p:sp>
    </p:spTree>
    <p:extLst>
      <p:ext uri="{BB962C8B-B14F-4D97-AF65-F5344CB8AC3E}">
        <p14:creationId xmlns:p14="http://schemas.microsoft.com/office/powerpoint/2010/main" val="132391640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0"/>
            <a:ext cx="8407893" cy="494303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Consider EUs and identify nuisance factors that could influence response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Inherent property of EUs (e.g. sex, weight, manufacturer)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Environmental influences (e.g. operator, wind, time)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Block: </a:t>
            </a:r>
            <a:r>
              <a:rPr lang="en-US" dirty="0">
                <a:solidFill>
                  <a:srgbClr val="000000"/>
                </a:solidFill>
              </a:rPr>
              <a:t>group of EUs with similar nuisance levels</a:t>
            </a:r>
          </a:p>
          <a:p>
            <a:r>
              <a:rPr lang="en-US" dirty="0">
                <a:solidFill>
                  <a:srgbClr val="000000"/>
                </a:solidFill>
              </a:rPr>
              <a:t>Each block should receive all possible treatments when possible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Smoking study design 2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Comparing treatments within each block and “pooling” results reduces experimental error</a:t>
            </a:r>
          </a:p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Error control</a:t>
            </a:r>
            <a:br>
              <a:rPr lang="en-US" dirty="0"/>
            </a:br>
            <a:r>
              <a:rPr lang="en-US" dirty="0"/>
              <a:t>Blocking</a:t>
            </a:r>
          </a:p>
        </p:txBody>
      </p:sp>
    </p:spTree>
    <p:extLst>
      <p:ext uri="{BB962C8B-B14F-4D97-AF65-F5344CB8AC3E}">
        <p14:creationId xmlns:p14="http://schemas.microsoft.com/office/powerpoint/2010/main" val="98496907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0"/>
            <a:ext cx="8407893" cy="4943039"/>
          </a:xfrm>
        </p:spPr>
        <p:txBody>
          <a:bodyPr>
            <a:normAutofit/>
          </a:bodyPr>
          <a:lstStyle/>
          <a:p>
            <a:r>
              <a:rPr lang="en-US" dirty="0"/>
              <a:t>Can only block if we know about nuisance factors prior to randomization</a:t>
            </a:r>
          </a:p>
          <a:p>
            <a:pPr lvl="1"/>
            <a:r>
              <a:rPr lang="en-US" dirty="0"/>
              <a:t>What to do if we can only measure nuisance immediately before treatment application?</a:t>
            </a:r>
          </a:p>
          <a:p>
            <a:endParaRPr lang="en-US" dirty="0"/>
          </a:p>
          <a:p>
            <a:r>
              <a:rPr lang="en-US" dirty="0"/>
              <a:t>Propose statistical model to “adjust” for </a:t>
            </a:r>
            <a:r>
              <a:rPr lang="en-US" dirty="0">
                <a:solidFill>
                  <a:srgbClr val="FF0000"/>
                </a:solidFill>
              </a:rPr>
              <a:t>covarying effects</a:t>
            </a:r>
            <a:r>
              <a:rPr lang="en-US" dirty="0"/>
              <a:t> of the nuisance factors on response</a:t>
            </a:r>
          </a:p>
          <a:p>
            <a:pPr lvl="1"/>
            <a:r>
              <a:rPr lang="en-US" dirty="0"/>
              <a:t>Block designs require specific statistical models, too, but are different because they have their own randomization scheme</a:t>
            </a:r>
          </a:p>
          <a:p>
            <a:pPr lvl="1"/>
            <a:endParaRPr lang="en-US" dirty="0"/>
          </a:p>
          <a:p>
            <a:r>
              <a:rPr lang="en-US" dirty="0">
                <a:solidFill>
                  <a:srgbClr val="000000"/>
                </a:solidFill>
              </a:rPr>
              <a:t>Success depends on accuracy of statistical model</a:t>
            </a:r>
          </a:p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Error control</a:t>
            </a:r>
            <a:br>
              <a:rPr lang="en-US" dirty="0"/>
            </a:br>
            <a:r>
              <a:rPr lang="en-US" dirty="0" err="1"/>
              <a:t>ANAlysis</a:t>
            </a:r>
            <a:r>
              <a:rPr lang="en-US" dirty="0"/>
              <a:t> of Covariance</a:t>
            </a:r>
          </a:p>
        </p:txBody>
      </p:sp>
    </p:spTree>
    <p:extLst>
      <p:ext uri="{BB962C8B-B14F-4D97-AF65-F5344CB8AC3E}">
        <p14:creationId xmlns:p14="http://schemas.microsoft.com/office/powerpoint/2010/main" val="110578318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0"/>
            <a:ext cx="8407893" cy="4943039"/>
          </a:xfrm>
        </p:spPr>
        <p:txBody>
          <a:bodyPr/>
          <a:lstStyle/>
          <a:p>
            <a:r>
              <a:rPr lang="en-US" dirty="0"/>
              <a:t>Obviously, ethical considerations need to be considered when designing an experiment</a:t>
            </a:r>
          </a:p>
          <a:p>
            <a:r>
              <a:rPr lang="en-US" dirty="0"/>
              <a:t>If experimenting on living beings you need to first get </a:t>
            </a:r>
            <a:r>
              <a:rPr lang="en-US" dirty="0">
                <a:solidFill>
                  <a:srgbClr val="FF0000"/>
                </a:solidFill>
              </a:rPr>
              <a:t>Internal Review Board (IRB) </a:t>
            </a:r>
            <a:r>
              <a:rPr lang="en-US" dirty="0"/>
              <a:t>approval</a:t>
            </a:r>
          </a:p>
          <a:p>
            <a:r>
              <a:rPr lang="en-US" dirty="0">
                <a:solidFill>
                  <a:srgbClr val="000000"/>
                </a:solidFill>
              </a:rPr>
              <a:t>Clever experimental designs can </a:t>
            </a:r>
            <a:r>
              <a:rPr lang="en-US" dirty="0">
                <a:solidFill>
                  <a:srgbClr val="FF0000"/>
                </a:solidFill>
              </a:rPr>
              <a:t>maximize information using minimal resources </a:t>
            </a:r>
            <a:r>
              <a:rPr lang="en-US" dirty="0">
                <a:solidFill>
                  <a:srgbClr val="000000"/>
                </a:solidFill>
              </a:rPr>
              <a:t>and reduce impact on environment and animals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Ethical considerations/constraints can often lead to interesting design problems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Crossover designs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Clinical trials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Ethical considerations</a:t>
            </a:r>
          </a:p>
        </p:txBody>
      </p:sp>
    </p:spTree>
    <p:extLst>
      <p:ext uri="{BB962C8B-B14F-4D97-AF65-F5344CB8AC3E}">
        <p14:creationId xmlns:p14="http://schemas.microsoft.com/office/powerpoint/2010/main" val="57449235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Follow checklist for planning and conducting an experiment</a:t>
            </a:r>
          </a:p>
          <a:p>
            <a:endParaRPr lang="en-US" dirty="0"/>
          </a:p>
          <a:p>
            <a:r>
              <a:rPr lang="en-US" dirty="0"/>
              <a:t>Explain the purpose of each step in checklist</a:t>
            </a:r>
          </a:p>
          <a:p>
            <a:endParaRPr lang="en-US" dirty="0"/>
          </a:p>
          <a:p>
            <a:r>
              <a:rPr lang="en-US" dirty="0"/>
              <a:t>List the four principles of experimentation and their impact on the analysis of the design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  <a:r>
              <a:rPr lang="en-US"/>
              <a:t/>
            </a:r>
            <a:br>
              <a:rPr lang="en-US"/>
            </a:br>
            <a:r>
              <a:rPr lang="en-US"/>
              <a:t>Review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30428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3825412" y="3501617"/>
            <a:ext cx="1981200" cy="1828800"/>
          </a:xfrm>
        </p:spPr>
        <p:txBody>
          <a:bodyPr/>
          <a:lstStyle/>
          <a:p>
            <a:r>
              <a:rPr lang="en-US" dirty="0" smtClean="0"/>
              <a:t>Chapter </a:t>
            </a:r>
            <a:r>
              <a:rPr lang="en-US" dirty="0"/>
              <a:t>3-5, 8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2052960"/>
            <a:ext cx="8476180" cy="1828800"/>
          </a:xfrm>
        </p:spPr>
        <p:txBody>
          <a:bodyPr/>
          <a:lstStyle/>
          <a:p>
            <a:r>
              <a:rPr lang="en-US" dirty="0"/>
              <a:t>One-Factor Analysis</a:t>
            </a:r>
            <a:br>
              <a:rPr lang="en-US" dirty="0"/>
            </a:br>
            <a:r>
              <a:rPr lang="en-US" dirty="0"/>
              <a:t>Models and estimators</a:t>
            </a:r>
          </a:p>
        </p:txBody>
      </p:sp>
    </p:spTree>
    <p:extLst>
      <p:ext uri="{BB962C8B-B14F-4D97-AF65-F5344CB8AC3E}">
        <p14:creationId xmlns:p14="http://schemas.microsoft.com/office/powerpoint/2010/main" val="160447247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0"/>
            <a:ext cx="8407893" cy="5138929"/>
          </a:xfrm>
        </p:spPr>
        <p:txBody>
          <a:bodyPr/>
          <a:lstStyle/>
          <a:p>
            <a:r>
              <a:rPr lang="en-US" dirty="0"/>
              <a:t>Explain </a:t>
            </a:r>
            <a:r>
              <a:rPr lang="en-US" dirty="0" smtClean="0"/>
              <a:t>conditional distribution</a:t>
            </a:r>
            <a:endParaRPr lang="en-US" dirty="0"/>
          </a:p>
          <a:p>
            <a:r>
              <a:rPr lang="en-US" dirty="0"/>
              <a:t>Write cell-means, effects, and polynomial regression models</a:t>
            </a:r>
          </a:p>
          <a:p>
            <a:r>
              <a:rPr lang="en-US" dirty="0"/>
              <a:t>Identify which model is appropriate by identifying type of factor</a:t>
            </a:r>
          </a:p>
          <a:p>
            <a:r>
              <a:rPr lang="en-US" dirty="0"/>
              <a:t>Derive expected value and standard error of a linear estimator</a:t>
            </a:r>
          </a:p>
          <a:p>
            <a:r>
              <a:rPr lang="en-US" dirty="0"/>
              <a:t>Define </a:t>
            </a:r>
            <a:r>
              <a:rPr lang="en-US" dirty="0" err="1" smtClean="0"/>
              <a:t>estimability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</p:spTree>
    <p:extLst>
      <p:ext uri="{BB962C8B-B14F-4D97-AF65-F5344CB8AC3E}">
        <p14:creationId xmlns:p14="http://schemas.microsoft.com/office/powerpoint/2010/main" val="180475095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380999" y="1719070"/>
                <a:ext cx="8407893" cy="513893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Single factor under study that has </a:t>
                </a:r>
                <a:r>
                  <a:rPr lang="en-US" i="1" dirty="0">
                    <a:solidFill>
                      <a:srgbClr val="FF0000"/>
                    </a:solidFill>
                  </a:rPr>
                  <a:t>t</a:t>
                </a:r>
                <a:r>
                  <a:rPr lang="en-US" dirty="0">
                    <a:solidFill>
                      <a:srgbClr val="FF0000"/>
                    </a:solidFill>
                  </a:rPr>
                  <a:t> unique levels</a:t>
                </a:r>
              </a:p>
              <a:p>
                <a:pPr lvl="1"/>
                <a:r>
                  <a:rPr lang="en-US" dirty="0">
                    <a:solidFill>
                      <a:srgbClr val="FF0000"/>
                    </a:solidFill>
                  </a:rPr>
                  <a:t>Index </a:t>
                </a:r>
                <a:r>
                  <a:rPr lang="en-US" dirty="0"/>
                  <a:t>levels by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=1,…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  <a:p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Observe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responses for </a:t>
                </a:r>
                <a:r>
                  <a:rPr lang="en-US" dirty="0"/>
                  <a:t>level </a:t>
                </a:r>
                <a:r>
                  <a:rPr lang="en-US" i="1" dirty="0" err="1"/>
                  <a:t>i</a:t>
                </a:r>
                <a:endParaRPr lang="en-US" i="1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dirty="0"/>
                  <a:t>Allow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to depend on </a:t>
                </a:r>
                <a:r>
                  <a:rPr lang="en-US" i="1" dirty="0" err="1"/>
                  <a:t>i</a:t>
                </a:r>
                <a:r>
                  <a:rPr lang="en-US" dirty="0"/>
                  <a:t>, so may not be equal # observations</a:t>
                </a:r>
                <a:endParaRPr lang="en-US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Index responses </a:t>
                </a:r>
                <a:r>
                  <a:rPr lang="en-US" dirty="0">
                    <a:solidFill>
                      <a:srgbClr val="FF0000"/>
                    </a:solidFill>
                  </a:rPr>
                  <a:t>for given </a:t>
                </a:r>
                <a:r>
                  <a:rPr lang="en-US" i="1" dirty="0" err="1">
                    <a:solidFill>
                      <a:srgbClr val="FF0000"/>
                    </a:solidFill>
                  </a:rPr>
                  <a:t>i</a:t>
                </a:r>
                <a:r>
                  <a:rPr lang="en-US" dirty="0">
                    <a:solidFill>
                      <a:schemeClr val="tx1"/>
                    </a:solidFill>
                  </a:rPr>
                  <a:t> by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=1,…,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for all </a:t>
                </a:r>
                <a:r>
                  <a:rPr lang="en-US" i="1" dirty="0" err="1">
                    <a:solidFill>
                      <a:schemeClr val="tx1"/>
                    </a:solidFill>
                  </a:rPr>
                  <a:t>i</a:t>
                </a:r>
                <a:endParaRPr lang="en-US" dirty="0">
                  <a:solidFill>
                    <a:srgbClr val="000000"/>
                  </a:solidFill>
                </a:endParaRPr>
              </a:p>
              <a:p>
                <a:endParaRPr lang="en-US" dirty="0">
                  <a:solidFill>
                    <a:srgbClr val="000000"/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: represents </a:t>
                </a:r>
                <a:r>
                  <a:rPr lang="en-US" i="1" dirty="0">
                    <a:solidFill>
                      <a:srgbClr val="000000"/>
                    </a:solidFill>
                  </a:rPr>
                  <a:t>j</a:t>
                </a:r>
                <a:r>
                  <a:rPr lang="en-US" dirty="0">
                    <a:solidFill>
                      <a:srgbClr val="000000"/>
                    </a:solidFill>
                  </a:rPr>
                  <a:t>-</a:t>
                </a:r>
                <a:r>
                  <a:rPr lang="en-US" dirty="0" err="1">
                    <a:solidFill>
                      <a:srgbClr val="000000"/>
                    </a:solidFill>
                  </a:rPr>
                  <a:t>th</a:t>
                </a:r>
                <a:r>
                  <a:rPr lang="en-US" dirty="0">
                    <a:solidFill>
                      <a:srgbClr val="000000"/>
                    </a:solidFill>
                  </a:rPr>
                  <a:t> response under factor level </a:t>
                </a:r>
                <a:r>
                  <a:rPr lang="en-US" i="1" dirty="0" err="1">
                    <a:solidFill>
                      <a:srgbClr val="000000"/>
                    </a:solidFill>
                  </a:rPr>
                  <a:t>i</a:t>
                </a:r>
                <a:r>
                  <a:rPr lang="en-US" dirty="0">
                    <a:solidFill>
                      <a:srgbClr val="000000"/>
                    </a:solidFill>
                  </a:rPr>
                  <a:t> </a:t>
                </a:r>
              </a:p>
              <a:p>
                <a:pPr lvl="1"/>
                <a:r>
                  <a:rPr lang="en-US" dirty="0">
                    <a:solidFill>
                      <a:srgbClr val="000000"/>
                    </a:solidFill>
                  </a:rPr>
                  <a:t>A realization of the random variable,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endParaRPr lang="en-US" dirty="0">
                  <a:solidFill>
                    <a:srgbClr val="000000"/>
                  </a:solidFill>
                </a:endParaRPr>
              </a:p>
              <a:p>
                <a:endParaRPr lang="en-US" dirty="0">
                  <a:solidFill>
                    <a:srgbClr val="000000"/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 : factor level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000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000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000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=…=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000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0999" y="1719070"/>
                <a:ext cx="8407893" cy="5138930"/>
              </a:xfrm>
              <a:blipFill>
                <a:blip r:embed="rId2"/>
                <a:stretch>
                  <a:fillRect l="-301" t="-9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Notation</a:t>
            </a:r>
            <a:br>
              <a:rPr lang="en-US" dirty="0"/>
            </a:br>
            <a:r>
              <a:rPr lang="en-US" dirty="0"/>
              <a:t>indices and variables</a:t>
            </a:r>
          </a:p>
        </p:txBody>
      </p:sp>
    </p:spTree>
    <p:extLst>
      <p:ext uri="{BB962C8B-B14F-4D97-AF65-F5344CB8AC3E}">
        <p14:creationId xmlns:p14="http://schemas.microsoft.com/office/powerpoint/2010/main" val="135318940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380999" y="1719070"/>
                <a:ext cx="8407893" cy="4943039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Used for both observational studies and designed experiments</a:t>
                </a:r>
              </a:p>
              <a:p>
                <a:r>
                  <a:rPr lang="en-US" dirty="0">
                    <a:solidFill>
                      <a:srgbClr val="000000"/>
                    </a:solidFill>
                  </a:rPr>
                  <a:t>Smoking study design has factor with </a:t>
                </a:r>
                <a:r>
                  <a:rPr lang="en-US" i="1" dirty="0">
                    <a:solidFill>
                      <a:srgbClr val="FF0000"/>
                    </a:solidFill>
                  </a:rPr>
                  <a:t>t</a:t>
                </a:r>
                <a:r>
                  <a:rPr lang="en-US" dirty="0">
                    <a:solidFill>
                      <a:srgbClr val="FF0000"/>
                    </a:solidFill>
                  </a:rPr>
                  <a:t>=2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“Smoking”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“Non-Smoking”</a:t>
                </a:r>
              </a:p>
              <a:p>
                <a:pPr marL="365760" lvl="1" indent="0">
                  <a:buNone/>
                </a:pPr>
                <a:endParaRPr lang="en-US" dirty="0">
                  <a:solidFill>
                    <a:srgbClr val="FF0000"/>
                  </a:solidFill>
                </a:endParaRPr>
              </a:p>
              <a:p>
                <a:r>
                  <a:rPr lang="en-US" dirty="0">
                    <a:solidFill>
                      <a:srgbClr val="000000"/>
                    </a:solidFill>
                  </a:rPr>
                  <a:t>If equal # of subjects in two groups,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endParaRPr lang="en-US" b="1" dirty="0">
                  <a:solidFill>
                    <a:srgbClr val="000000"/>
                  </a:solidFill>
                </a:endParaRPr>
              </a:p>
              <a:p>
                <a:endParaRPr lang="en-US" b="1" dirty="0">
                  <a:solidFill>
                    <a:srgbClr val="000000"/>
                  </a:solidFill>
                </a:endParaRPr>
              </a:p>
              <a:p>
                <a:r>
                  <a:rPr lang="en-US" dirty="0">
                    <a:solidFill>
                      <a:srgbClr val="000000"/>
                    </a:solidFill>
                  </a:rPr>
                  <a:t>Ignore smoking factor and consider Age as a factor?</a:t>
                </a:r>
              </a:p>
              <a:p>
                <a:pPr lvl="1"/>
                <a:r>
                  <a:rPr lang="en-US" dirty="0">
                    <a:solidFill>
                      <a:srgbClr val="000000"/>
                    </a:solidFill>
                  </a:rPr>
                  <a:t>Probably many unique values (large </a:t>
                </a:r>
                <a:r>
                  <a:rPr lang="en-US" i="1" dirty="0">
                    <a:solidFill>
                      <a:srgbClr val="000000"/>
                    </a:solidFill>
                  </a:rPr>
                  <a:t>t</a:t>
                </a:r>
                <a:r>
                  <a:rPr lang="en-US" dirty="0">
                    <a:solidFill>
                      <a:srgbClr val="000000"/>
                    </a:solidFill>
                  </a:rPr>
                  <a:t>)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000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 for many </a:t>
                </a:r>
                <a:r>
                  <a:rPr lang="en-US" i="1" dirty="0" err="1">
                    <a:solidFill>
                      <a:srgbClr val="000000"/>
                    </a:solidFill>
                  </a:rPr>
                  <a:t>i</a:t>
                </a:r>
                <a:r>
                  <a:rPr lang="en-US" i="1" dirty="0">
                    <a:solidFill>
                      <a:srgbClr val="000000"/>
                    </a:solidFill>
                  </a:rPr>
                  <a:t> </a:t>
                </a:r>
                <a:r>
                  <a:rPr lang="en-US" dirty="0">
                    <a:solidFill>
                      <a:srgbClr val="000000"/>
                    </a:solidFill>
                  </a:rPr>
                  <a:t>(many 18 year </a:t>
                </a:r>
                <a:r>
                  <a:rPr lang="en-US" dirty="0" err="1">
                    <a:solidFill>
                      <a:srgbClr val="000000"/>
                    </a:solidFill>
                  </a:rPr>
                  <a:t>olds</a:t>
                </a:r>
                <a:r>
                  <a:rPr lang="en-US" dirty="0">
                    <a:solidFill>
                      <a:srgbClr val="000000"/>
                    </a:solidFill>
                  </a:rPr>
                  <a:t> but few 77 year </a:t>
                </a:r>
                <a:r>
                  <a:rPr lang="en-US" dirty="0" err="1">
                    <a:solidFill>
                      <a:srgbClr val="000000"/>
                    </a:solidFill>
                  </a:rPr>
                  <a:t>olds</a:t>
                </a:r>
                <a:r>
                  <a:rPr lang="en-US" dirty="0">
                    <a:solidFill>
                      <a:srgbClr val="000000"/>
                    </a:solidFill>
                  </a:rPr>
                  <a:t>)</a:t>
                </a:r>
              </a:p>
              <a:p>
                <a:endParaRPr lang="en-US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0999" y="1719070"/>
                <a:ext cx="8407893" cy="4943039"/>
              </a:xfrm>
              <a:blipFill>
                <a:blip r:embed="rId2"/>
                <a:stretch>
                  <a:fillRect l="-301" t="-10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Notation</a:t>
            </a:r>
            <a:br>
              <a:rPr lang="en-US" dirty="0"/>
            </a:br>
            <a:r>
              <a:rPr lang="en-US" dirty="0"/>
              <a:t>indices and variables</a:t>
            </a:r>
          </a:p>
        </p:txBody>
      </p:sp>
    </p:spTree>
    <p:extLst>
      <p:ext uri="{BB962C8B-B14F-4D97-AF65-F5344CB8AC3E}">
        <p14:creationId xmlns:p14="http://schemas.microsoft.com/office/powerpoint/2010/main" val="27840966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0"/>
            <a:ext cx="8407893" cy="494303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Categorical factor</a:t>
            </a:r>
            <a:r>
              <a:rPr lang="en-US" dirty="0"/>
              <a:t>: takes on a finite number of values that may or may not be ordered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Ordinal </a:t>
            </a:r>
            <a:r>
              <a:rPr lang="en-US" dirty="0">
                <a:solidFill>
                  <a:srgbClr val="000000"/>
                </a:solidFill>
                <a:sym typeface="Wingdings" pitchFamily="2" charset="2"/>
              </a:rPr>
              <a:t> values have natural ordering but differencing the values doesn’t make sense (think rankings)</a:t>
            </a:r>
          </a:p>
          <a:p>
            <a:pPr lvl="1"/>
            <a:r>
              <a:rPr lang="en-US" dirty="0">
                <a:solidFill>
                  <a:srgbClr val="000000"/>
                </a:solidFill>
                <a:sym typeface="Wingdings" pitchFamily="2" charset="2"/>
              </a:rPr>
              <a:t>Nominal  no obvious order</a:t>
            </a:r>
          </a:p>
          <a:p>
            <a:pPr lvl="1"/>
            <a:endParaRPr lang="en-US" dirty="0">
              <a:solidFill>
                <a:srgbClr val="000000"/>
              </a:solidFill>
              <a:sym typeface="Wingdings" pitchFamily="2" charset="2"/>
            </a:endParaRPr>
          </a:p>
          <a:p>
            <a:r>
              <a:rPr lang="en-US" dirty="0">
                <a:solidFill>
                  <a:srgbClr val="FF0000"/>
                </a:solidFill>
                <a:sym typeface="Wingdings" pitchFamily="2" charset="2"/>
              </a:rPr>
              <a:t>Numeric factor</a:t>
            </a:r>
            <a:r>
              <a:rPr lang="en-US" dirty="0">
                <a:solidFill>
                  <a:srgbClr val="000000"/>
                </a:solidFill>
                <a:sym typeface="Wingdings" pitchFamily="2" charset="2"/>
              </a:rPr>
              <a:t>: discrete or continuous but values can be ordered and differences make sense</a:t>
            </a:r>
          </a:p>
          <a:p>
            <a:pPr lvl="1"/>
            <a:r>
              <a:rPr lang="en-US" dirty="0">
                <a:solidFill>
                  <a:srgbClr val="000000"/>
                </a:solidFill>
                <a:sym typeface="Wingdings" pitchFamily="2" charset="2"/>
              </a:rPr>
              <a:t>Count data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Temperature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Age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Type </a:t>
            </a:r>
            <a:r>
              <a:rPr lang="en-US" dirty="0">
                <a:solidFill>
                  <a:srgbClr val="000000"/>
                </a:solidFill>
              </a:rPr>
              <a:t>of factor influences your analysis!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Categorical and Numeric Variables</a:t>
            </a:r>
          </a:p>
        </p:txBody>
      </p:sp>
    </p:spTree>
    <p:extLst>
      <p:ext uri="{BB962C8B-B14F-4D97-AF65-F5344CB8AC3E}">
        <p14:creationId xmlns:p14="http://schemas.microsoft.com/office/powerpoint/2010/main" val="780183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0"/>
            <a:ext cx="8407893" cy="4943039"/>
          </a:xfrm>
        </p:spPr>
        <p:txBody>
          <a:bodyPr>
            <a:normAutofit/>
          </a:bodyPr>
          <a:lstStyle/>
          <a:p>
            <a:r>
              <a:rPr lang="en-US" dirty="0"/>
              <a:t>“What scientific questions hoping to answer?”</a:t>
            </a:r>
          </a:p>
          <a:p>
            <a:endParaRPr lang="en-US" dirty="0"/>
          </a:p>
          <a:p>
            <a:r>
              <a:rPr lang="en-US" dirty="0"/>
              <a:t>Data and analysis methodology to answer question?</a:t>
            </a:r>
          </a:p>
          <a:p>
            <a:pPr lvl="1"/>
            <a:r>
              <a:rPr lang="en-US" dirty="0"/>
              <a:t>Argue how the pairing can answer broad questions</a:t>
            </a:r>
          </a:p>
          <a:p>
            <a:pPr lvl="1"/>
            <a:endParaRPr lang="en-US" dirty="0"/>
          </a:p>
          <a:p>
            <a:r>
              <a:rPr lang="en-US" dirty="0"/>
              <a:t>What is the statistical objective?</a:t>
            </a:r>
          </a:p>
          <a:p>
            <a:pPr lvl="1"/>
            <a:r>
              <a:rPr lang="en-US" dirty="0"/>
              <a:t>Understand distribution of a single response?</a:t>
            </a:r>
          </a:p>
          <a:p>
            <a:pPr lvl="1"/>
            <a:r>
              <a:rPr lang="en-US" dirty="0"/>
              <a:t>Determine relationships between multiple variables?</a:t>
            </a:r>
          </a:p>
          <a:p>
            <a:pPr lvl="1"/>
            <a:r>
              <a:rPr lang="en-US" dirty="0"/>
              <a:t>Build a predictive model?</a:t>
            </a:r>
          </a:p>
          <a:p>
            <a:pPr lvl="1"/>
            <a:r>
              <a:rPr lang="en-US" dirty="0"/>
              <a:t>Determine causes of variation of a response?</a:t>
            </a:r>
          </a:p>
          <a:p>
            <a:pPr lvl="1"/>
            <a:r>
              <a:rPr lang="en-US" dirty="0"/>
              <a:t>Find conditions that optimize response?</a:t>
            </a:r>
          </a:p>
          <a:p>
            <a:pPr lvl="1"/>
            <a:endParaRPr lang="en-US" dirty="0">
              <a:solidFill>
                <a:srgbClr val="000000"/>
              </a:solidFill>
            </a:endParaRPr>
          </a:p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objectives</a:t>
            </a:r>
          </a:p>
        </p:txBody>
      </p:sp>
    </p:spTree>
    <p:extLst>
      <p:ext uri="{BB962C8B-B14F-4D97-AF65-F5344CB8AC3E}">
        <p14:creationId xmlns:p14="http://schemas.microsoft.com/office/powerpoint/2010/main" val="38654297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380999" y="1719070"/>
                <a:ext cx="8407893" cy="4943039"/>
              </a:xfrm>
            </p:spPr>
            <p:txBody>
              <a:bodyPr/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Distribution</a:t>
                </a:r>
                <a:r>
                  <a:rPr lang="en-US" dirty="0"/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/>
                  <a:t> dictates how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/>
                  <a:t> are generated</a:t>
                </a:r>
              </a:p>
              <a:p>
                <a:endParaRPr lang="en-US" dirty="0"/>
              </a:p>
              <a:p>
                <a:r>
                  <a:rPr lang="en-US" dirty="0">
                    <a:solidFill>
                      <a:srgbClr val="FF0000"/>
                    </a:solidFill>
                  </a:rPr>
                  <a:t>Analysis goal</a:t>
                </a:r>
                <a:r>
                  <a:rPr lang="en-US" dirty="0"/>
                  <a:t>: does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/>
                  <a:t> distribution change if the factor levels change?</a:t>
                </a:r>
              </a:p>
              <a:p>
                <a:endParaRPr lang="en-US" dirty="0">
                  <a:solidFill>
                    <a:srgbClr val="FF0000"/>
                  </a:solidFill>
                </a:endParaRPr>
              </a:p>
              <a:p>
                <a:r>
                  <a:rPr lang="en-US" dirty="0"/>
                  <a:t>Asking about the</a:t>
                </a:r>
                <a:r>
                  <a:rPr lang="en-US" dirty="0">
                    <a:solidFill>
                      <a:srgbClr val="FF0000"/>
                    </a:solidFill>
                  </a:rPr>
                  <a:t> conditional distribution </a:t>
                </a:r>
                <a:r>
                  <a:rPr lang="en-US" dirty="0"/>
                  <a:t>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/>
                  <a:t>given/conditioned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dirty="0">
                  <a:solidFill>
                    <a:srgbClr val="000000"/>
                  </a:solidFill>
                </a:endParaRPr>
              </a:p>
              <a:p>
                <a:r>
                  <a:rPr lang="en-US" dirty="0">
                    <a:solidFill>
                      <a:srgbClr val="000000"/>
                    </a:solidFill>
                  </a:rPr>
                  <a:t>If </a:t>
                </a:r>
                <a:r>
                  <a:rPr lang="en-US" dirty="0">
                    <a:solidFill>
                      <a:srgbClr val="FF0000"/>
                    </a:solidFill>
                  </a:rPr>
                  <a:t>conditional distributions all the same</a:t>
                </a:r>
                <a:r>
                  <a:rPr lang="en-US" dirty="0">
                    <a:solidFill>
                      <a:srgbClr val="000000"/>
                    </a:solidFill>
                  </a:rPr>
                  <a:t>, then no relationship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000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000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endParaRPr lang="en-US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0999" y="1719070"/>
                <a:ext cx="8407893" cy="4943039"/>
              </a:xfrm>
              <a:blipFill>
                <a:blip r:embed="rId2"/>
                <a:stretch>
                  <a:fillRect l="-301" t="-10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Distributions</a:t>
            </a:r>
          </a:p>
        </p:txBody>
      </p:sp>
    </p:spTree>
    <p:extLst>
      <p:ext uri="{BB962C8B-B14F-4D97-AF65-F5344CB8AC3E}">
        <p14:creationId xmlns:p14="http://schemas.microsoft.com/office/powerpoint/2010/main" val="207307126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0"/>
            <a:ext cx="8407893" cy="4943039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Lots of ways the conditional distribution can change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Mean (i.e. Expected value)</a:t>
            </a:r>
          </a:p>
          <a:p>
            <a:pPr lvl="1"/>
            <a:r>
              <a:rPr lang="en-US" dirty="0"/>
              <a:t>Variance</a:t>
            </a:r>
          </a:p>
          <a:p>
            <a:pPr lvl="1"/>
            <a:r>
              <a:rPr lang="en-US" dirty="0"/>
              <a:t>Skewness</a:t>
            </a:r>
          </a:p>
          <a:p>
            <a:pPr lvl="1"/>
            <a:r>
              <a:rPr lang="en-US" dirty="0"/>
              <a:t>Quantiles</a:t>
            </a:r>
          </a:p>
          <a:p>
            <a:pPr lvl="1"/>
            <a:r>
              <a:rPr lang="en-US" dirty="0"/>
              <a:t>Etc.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Focus solely on </a:t>
            </a:r>
            <a:r>
              <a:rPr lang="en-US" dirty="0">
                <a:solidFill>
                  <a:srgbClr val="FF0000"/>
                </a:solidFill>
              </a:rPr>
              <a:t>changes in expected value</a:t>
            </a:r>
          </a:p>
          <a:p>
            <a:r>
              <a:rPr lang="en-US" dirty="0"/>
              <a:t>Represent this dependence mathematically as</a:t>
            </a:r>
          </a:p>
          <a:p>
            <a:endParaRPr lang="en-US" b="0" i="1" dirty="0">
              <a:solidFill>
                <a:srgbClr val="FF0000"/>
              </a:solidFill>
              <a:latin typeface="Cambria Math" panose="02040503050406030204" pitchFamily="18" charset="0"/>
            </a:endParaRPr>
          </a:p>
          <a:p>
            <a:endParaRPr lang="en-US" b="0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Distributions</a:t>
            </a:r>
            <a:br>
              <a:rPr lang="en-US" dirty="0"/>
            </a:br>
            <a:r>
              <a:rPr lang="en-US" dirty="0"/>
              <a:t>Expected Value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xmlns="" id="{F2F46BBF-B008-1641-9162-27AD29801D40}"/>
                  </a:ext>
                </a:extLst>
              </p:cNvPr>
              <p:cNvSpPr/>
              <p:nvPr/>
            </p:nvSpPr>
            <p:spPr>
              <a:xfrm>
                <a:off x="2155824" y="5599416"/>
                <a:ext cx="4357991" cy="51783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𝑉𝑎𝑟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i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F2F46BBF-B008-1641-9162-27AD29801D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5824" y="5599416"/>
                <a:ext cx="4357991" cy="517834"/>
              </a:xfrm>
              <a:prstGeom prst="rect">
                <a:avLst/>
              </a:prstGeom>
              <a:blipFill>
                <a:blip r:embed="rId2"/>
                <a:stretch>
                  <a:fillRect b="-146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610492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380999" y="1719070"/>
                <a:ext cx="8407893" cy="4943039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Factor with 3 levels: Regular, Deodorant, Moisturizing</a:t>
                </a:r>
              </a:p>
              <a:p>
                <a:pPr lvl="1"/>
                <a:r>
                  <a:rPr lang="en-US" b="0" dirty="0">
                    <a:latin typeface="+mj-lt"/>
                  </a:rPr>
                  <a:t>Relabel as 1, 2, 3</a:t>
                </a:r>
              </a:p>
              <a:p>
                <a:r>
                  <a:rPr lang="en-US" dirty="0">
                    <a:latin typeface="+mj-lt"/>
                  </a:rPr>
                  <a:t>Response is weight loss (g)</a:t>
                </a:r>
              </a:p>
              <a:p>
                <a:endParaRPr lang="en-US" b="0" dirty="0">
                  <a:latin typeface="+mj-lt"/>
                </a:endParaRPr>
              </a:p>
              <a:p>
                <a:r>
                  <a:rPr lang="en-US" dirty="0">
                    <a:latin typeface="+mj-lt"/>
                  </a:rPr>
                  <a:t>4 cubes per soap type, 1 measurement each</a:t>
                </a:r>
              </a:p>
              <a:p>
                <a:endParaRPr lang="en-US" b="0" dirty="0">
                  <a:latin typeface="+mj-lt"/>
                </a:endParaRPr>
              </a:p>
              <a:p>
                <a:r>
                  <a:rPr lang="en-US" dirty="0">
                    <a:latin typeface="+mj-lt"/>
                  </a:rPr>
                  <a:t>Identify values </a:t>
                </a:r>
                <a:r>
                  <a:rPr lang="en-US" i="1" dirty="0" err="1">
                    <a:latin typeface="+mj-lt"/>
                  </a:rPr>
                  <a:t>i</a:t>
                </a:r>
                <a:r>
                  <a:rPr lang="en-US" dirty="0">
                    <a:latin typeface="+mj-lt"/>
                  </a:rPr>
                  <a:t> and </a:t>
                </a:r>
                <a:r>
                  <a:rPr lang="en-US" i="1" dirty="0">
                    <a:latin typeface="+mj-lt"/>
                  </a:rPr>
                  <a:t>j</a:t>
                </a:r>
                <a:r>
                  <a:rPr lang="en-US" dirty="0">
                    <a:latin typeface="+mj-lt"/>
                  </a:rPr>
                  <a:t> can take</a:t>
                </a:r>
              </a:p>
              <a:p>
                <a:r>
                  <a:rPr lang="en-US" b="0" dirty="0">
                    <a:latin typeface="+mj-lt"/>
                  </a:rPr>
                  <a:t>List out all possible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endParaRPr lang="en-US" b="0" dirty="0">
                  <a:latin typeface="+mj-lt"/>
                </a:endParaRPr>
              </a:p>
              <a:p>
                <a:r>
                  <a:rPr lang="en-US" b="0" dirty="0">
                    <a:latin typeface="+mj-lt"/>
                  </a:rPr>
                  <a:t>Draw pictures of distributions assuming </a:t>
                </a:r>
                <a:r>
                  <a:rPr lang="en-US" b="0" dirty="0">
                    <a:solidFill>
                      <a:srgbClr val="FF0000"/>
                    </a:solidFill>
                    <a:latin typeface="+mj-lt"/>
                  </a:rPr>
                  <a:t>normality</a:t>
                </a:r>
                <a:r>
                  <a:rPr lang="en-US" b="0" dirty="0">
                    <a:latin typeface="+mj-lt"/>
                  </a:rPr>
                  <a:t>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=0, 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=2.5, 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US" b="0" dirty="0">
                  <a:latin typeface="+mj-lt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=0.25</m:t>
                    </m:r>
                  </m:oMath>
                </a14:m>
                <a:endParaRPr lang="en-US" b="0" dirty="0">
                  <a:latin typeface="+mj-lt"/>
                </a:endParaRPr>
              </a:p>
              <a:p>
                <a:endParaRPr lang="en-US" b="0" dirty="0">
                  <a:solidFill>
                    <a:srgbClr val="FF0000"/>
                  </a:solidFill>
                </a:endParaRPr>
              </a:p>
              <a:p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0999" y="1719070"/>
                <a:ext cx="8407893" cy="4943039"/>
              </a:xfrm>
              <a:blipFill>
                <a:blip r:embed="rId2"/>
                <a:stretch>
                  <a:fillRect l="-301" t="-1026" r="-10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</a:t>
            </a:r>
            <a:br>
              <a:rPr lang="en-US" dirty="0"/>
            </a:br>
            <a:r>
              <a:rPr lang="en-US" dirty="0"/>
              <a:t>Soap Experiment</a:t>
            </a:r>
          </a:p>
        </p:txBody>
      </p:sp>
    </p:spTree>
    <p:extLst>
      <p:ext uri="{BB962C8B-B14F-4D97-AF65-F5344CB8AC3E}">
        <p14:creationId xmlns:p14="http://schemas.microsoft.com/office/powerpoint/2010/main" val="17501500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380999" y="1719070"/>
                <a:ext cx="8407893" cy="4943039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Cell-means model </a:t>
                </a:r>
                <a:r>
                  <a:rPr lang="en-US" dirty="0"/>
                  <a:t>has different mean for each </a:t>
                </a:r>
                <a:r>
                  <a:rPr lang="en-US" i="1" dirty="0" err="1"/>
                  <a:t>i</a:t>
                </a:r>
                <a:endParaRPr lang="en-US" i="1" dirty="0"/>
              </a:p>
              <a:p>
                <a:pPr marL="45720" indent="0" algn="ctr">
                  <a:buNone/>
                </a:pPr>
                <a:endParaRPr lang="en-US" b="0" dirty="0">
                  <a:solidFill>
                    <a:srgbClr val="FF0000"/>
                  </a:solidFill>
                </a:endParaRPr>
              </a:p>
              <a:p>
                <a:endParaRPr lang="en-US" dirty="0">
                  <a:solidFill>
                    <a:srgbClr val="FF0000"/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b="0" dirty="0"/>
                  <a:t> depends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b="0" dirty="0"/>
                  <a:t> through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b="0" dirty="0"/>
              </a:p>
              <a:p>
                <a:r>
                  <a:rPr lang="en-US" b="0" dirty="0"/>
                  <a:t>Randomness of response comes from error</a:t>
                </a:r>
                <a:r>
                  <a:rPr lang="en-US" b="0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b="0" dirty="0">
                    <a:solidFill>
                      <a:srgbClr val="FF0000"/>
                    </a:solidFill>
                  </a:rPr>
                  <a:t> </a:t>
                </a:r>
                <a:r>
                  <a:rPr lang="en-US" b="0" dirty="0"/>
                  <a:t>having mean </a:t>
                </a:r>
                <a:r>
                  <a:rPr lang="en-US" b="0" dirty="0">
                    <a:solidFill>
                      <a:srgbClr val="FF0000"/>
                    </a:solidFill>
                  </a:rPr>
                  <a:t>0 </a:t>
                </a:r>
                <a:r>
                  <a:rPr lang="en-US" b="0" dirty="0"/>
                  <a:t>and variance</a:t>
                </a:r>
                <a:r>
                  <a:rPr lang="en-US" b="0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Assume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are </a:t>
                </a:r>
                <a:r>
                  <a:rPr lang="en-US" dirty="0">
                    <a:solidFill>
                      <a:srgbClr val="FF0000"/>
                    </a:solidFill>
                  </a:rPr>
                  <a:t>independent</a:t>
                </a:r>
                <a:r>
                  <a:rPr lang="en-US" dirty="0">
                    <a:solidFill>
                      <a:schemeClr val="tx1"/>
                    </a:solidFill>
                  </a:rPr>
                  <a:t> and </a:t>
                </a:r>
                <a:r>
                  <a:rPr lang="en-US" dirty="0">
                    <a:solidFill>
                      <a:srgbClr val="FF0000"/>
                    </a:solidFill>
                  </a:rPr>
                  <a:t>normally distributed</a:t>
                </a:r>
              </a:p>
              <a:p>
                <a:pPr lvl="1"/>
                <a:endParaRPr lang="en-US" dirty="0">
                  <a:solidFill>
                    <a:srgbClr val="FF0000"/>
                  </a:solidFill>
                </a:endParaRPr>
              </a:p>
              <a:p>
                <a:r>
                  <a:rPr lang="en-US" dirty="0">
                    <a:solidFill>
                      <a:srgbClr val="FF0000"/>
                    </a:solidFill>
                  </a:rPr>
                  <a:t>Analysis goal: </a:t>
                </a:r>
                <a:r>
                  <a:rPr lang="en-US" dirty="0">
                    <a:solidFill>
                      <a:schemeClr val="tx1"/>
                    </a:solidFill>
                  </a:rPr>
                  <a:t>are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equal or different?</a:t>
                </a:r>
                <a:endParaRPr lang="en-US" dirty="0">
                  <a:solidFill>
                    <a:srgbClr val="FF0000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If </a:t>
                </a:r>
                <a:r>
                  <a:rPr lang="en-US" dirty="0">
                    <a:solidFill>
                      <a:srgbClr val="FF0000"/>
                    </a:solidFill>
                  </a:rPr>
                  <a:t>at least one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is different</a:t>
                </a:r>
                <a:r>
                  <a:rPr lang="en-US" dirty="0">
                    <a:solidFill>
                      <a:schemeClr val="tx1"/>
                    </a:solidFill>
                  </a:rPr>
                  <a:t> from rest then the conditional distribution changes</a:t>
                </a:r>
              </a:p>
              <a:p>
                <a:pPr lvl="1"/>
                <a:endParaRPr lang="en-US" dirty="0">
                  <a:solidFill>
                    <a:srgbClr val="FF0000"/>
                  </a:solidFill>
                </a:endParaRPr>
              </a:p>
              <a:p>
                <a:endParaRPr lang="en-US" dirty="0">
                  <a:solidFill>
                    <a:srgbClr val="FF0000"/>
                  </a:solidFill>
                </a:endParaRPr>
              </a:p>
              <a:p>
                <a:endParaRPr lang="en-US" b="0" dirty="0">
                  <a:solidFill>
                    <a:srgbClr val="FF0000"/>
                  </a:solidFill>
                </a:endParaRPr>
              </a:p>
              <a:p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0999" y="1719070"/>
                <a:ext cx="8407893" cy="4943039"/>
              </a:xfrm>
              <a:blipFill>
                <a:blip r:embed="rId2"/>
                <a:stretch>
                  <a:fillRect l="-301" t="-10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Cell-means Model</a:t>
            </a:r>
            <a:br>
              <a:rPr lang="en-US" dirty="0"/>
            </a:br>
            <a:r>
              <a:rPr lang="en-US" dirty="0"/>
              <a:t>Categorical Factors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xmlns="" id="{2D3E45B3-2A50-324E-BBB8-2FD7E10F49D2}"/>
                  </a:ext>
                </a:extLst>
              </p:cNvPr>
              <p:cNvSpPr/>
              <p:nvPr/>
            </p:nvSpPr>
            <p:spPr>
              <a:xfrm>
                <a:off x="3563597" y="2371556"/>
                <a:ext cx="2016065" cy="49141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2D3E45B3-2A50-324E-BBB8-2FD7E10F49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3597" y="2371556"/>
                <a:ext cx="2016065" cy="491417"/>
              </a:xfrm>
              <a:prstGeom prst="rect">
                <a:avLst/>
              </a:prstGeom>
              <a:blipFill>
                <a:blip r:embed="rId3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830216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380999" y="1719070"/>
                <a:ext cx="8407893" cy="4943039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Cell-means model doesn’t clearly state the effect of the treatment, only that means are different</a:t>
                </a:r>
                <a:endParaRPr lang="en-US" dirty="0"/>
              </a:p>
              <a:p>
                <a:r>
                  <a:rPr lang="en-US" b="0" dirty="0">
                    <a:solidFill>
                      <a:schemeClr val="tx1"/>
                    </a:solidFill>
                  </a:rPr>
                  <a:t>Rewrite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b="0" dirty="0">
                  <a:solidFill>
                    <a:schemeClr val="tx1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b="0" dirty="0">
                    <a:solidFill>
                      <a:schemeClr val="tx1"/>
                    </a:solidFill>
                  </a:rPr>
                  <a:t> : overall, constant effect on expected value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: effect specific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(really just </a:t>
                </a:r>
                <a:r>
                  <a:rPr lang="en-US" i="1" dirty="0" err="1"/>
                  <a:t>i</a:t>
                </a:r>
                <a:r>
                  <a:rPr lang="en-US" i="1" dirty="0"/>
                  <a:t>)</a:t>
                </a:r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b="0" dirty="0">
                  <a:solidFill>
                    <a:schemeClr val="tx1"/>
                  </a:solidFill>
                </a:endParaRPr>
              </a:p>
              <a:p>
                <a:r>
                  <a:rPr lang="en-US" b="0" dirty="0">
                    <a:solidFill>
                      <a:schemeClr val="tx1"/>
                    </a:solidFill>
                  </a:rPr>
                  <a:t>Entire </a:t>
                </a:r>
                <a:r>
                  <a:rPr lang="en-US" b="0" dirty="0">
                    <a:solidFill>
                      <a:srgbClr val="FF0000"/>
                    </a:solidFill>
                  </a:rPr>
                  <a:t>effects model</a:t>
                </a:r>
                <a:r>
                  <a:rPr lang="en-US" b="0" dirty="0">
                    <a:solidFill>
                      <a:schemeClr val="tx1"/>
                    </a:solidFill>
                  </a:rPr>
                  <a:t> is written as </a:t>
                </a:r>
              </a:p>
              <a:p>
                <a:endParaRPr lang="en-US" b="0" dirty="0">
                  <a:solidFill>
                    <a:schemeClr val="tx1"/>
                  </a:solidFill>
                </a:endParaRPr>
              </a:p>
              <a:p>
                <a:endParaRPr lang="en-US" dirty="0">
                  <a:solidFill>
                    <a:srgbClr val="FF0000"/>
                  </a:solidFill>
                </a:endParaRPr>
              </a:p>
              <a:p>
                <a:endParaRPr lang="en-US" dirty="0">
                  <a:solidFill>
                    <a:srgbClr val="FF0000"/>
                  </a:solidFill>
                </a:endParaRPr>
              </a:p>
              <a:p>
                <a:r>
                  <a:rPr lang="en-US" dirty="0" err="1">
                    <a:solidFill>
                      <a:srgbClr val="FF0000"/>
                    </a:solidFill>
                  </a:rPr>
                  <a:t>iid</a:t>
                </a:r>
                <a:r>
                  <a:rPr lang="en-US" dirty="0"/>
                  <a:t> = independent, identically distributed</a:t>
                </a:r>
                <a:endParaRPr lang="en-US" b="0" dirty="0">
                  <a:solidFill>
                    <a:schemeClr val="tx1"/>
                  </a:solidFill>
                </a:endParaRPr>
              </a:p>
              <a:p>
                <a:endParaRPr lang="en-US" dirty="0">
                  <a:solidFill>
                    <a:schemeClr val="tx1"/>
                  </a:solidFill>
                </a:endParaRPr>
              </a:p>
              <a:p>
                <a:pPr lvl="1"/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b="0" dirty="0">
                  <a:solidFill>
                    <a:schemeClr val="tx1"/>
                  </a:solidFill>
                </a:endParaRPr>
              </a:p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0999" y="1719070"/>
                <a:ext cx="8407893" cy="4943039"/>
              </a:xfrm>
              <a:blipFill>
                <a:blip r:embed="rId2"/>
                <a:stretch>
                  <a:fillRect l="-301" t="-10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Cell-means and Effects Model</a:t>
            </a:r>
            <a:br>
              <a:rPr lang="en-US" dirty="0"/>
            </a:br>
            <a:r>
              <a:rPr lang="en-US" dirty="0"/>
              <a:t>Categorical Factors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xmlns="" id="{E8850CD9-7112-6443-BC21-AD2DBBA3CA7D}"/>
                  </a:ext>
                </a:extLst>
              </p:cNvPr>
              <p:cNvSpPr/>
              <p:nvPr/>
            </p:nvSpPr>
            <p:spPr>
              <a:xfrm>
                <a:off x="2053483" y="4981410"/>
                <a:ext cx="2531462" cy="49141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8850CD9-7112-6443-BC21-AD2DBBA3CA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3483" y="4981410"/>
                <a:ext cx="2531462" cy="491417"/>
              </a:xfrm>
              <a:prstGeom prst="rect">
                <a:avLst/>
              </a:prstGeom>
              <a:blipFill>
                <a:blip r:embed="rId3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xmlns="" id="{007CA7DB-2642-B042-BB19-1F0418C83036}"/>
                  </a:ext>
                </a:extLst>
              </p:cNvPr>
              <p:cNvSpPr/>
              <p:nvPr/>
            </p:nvSpPr>
            <p:spPr>
              <a:xfrm>
                <a:off x="5238540" y="4746667"/>
                <a:ext cx="1944507" cy="9609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4572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=1,…,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4572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=1…,</m:t>
                      </m:r>
                      <m:sSub>
                        <m:sSubPr>
                          <m:ctrlPr>
                            <a:rPr lang="en-US" i="1" dirty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 dirty="0"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4572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sSup>
                        <m:sSupPr>
                          <m:ctrlPr>
                            <a:rPr lang="en-US" i="1" dirty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∼</m:t>
                          </m:r>
                        </m:e>
                        <m:sup>
                          <m:r>
                            <a:rPr lang="en-US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𝑖𝑖𝑑</m:t>
                          </m:r>
                        </m:sup>
                      </m:sSup>
                      <m:r>
                        <a:rPr lang="en-US" i="1" dirty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(0,</m:t>
                      </m:r>
                      <m:sSup>
                        <m:sSupPr>
                          <m:ctrlPr>
                            <a:rPr lang="en-US" i="1" dirty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007CA7DB-2642-B042-BB19-1F0418C830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8540" y="4746667"/>
                <a:ext cx="1944507" cy="960904"/>
              </a:xfrm>
              <a:prstGeom prst="rect">
                <a:avLst/>
              </a:prstGeom>
              <a:blipFill>
                <a:blip r:embed="rId4"/>
                <a:stretch>
                  <a:fillRect b="-25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843990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380999" y="1719070"/>
                <a:ext cx="8407893" cy="4943039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Recall soap experiment: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“Regular”, “Deodorant”, “Moisturizing”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weight loss (in grams)</a:t>
                </a:r>
              </a:p>
              <a:p>
                <a:pPr lvl="1"/>
                <a:endParaRPr lang="en-US" dirty="0">
                  <a:solidFill>
                    <a:srgbClr val="FF0000"/>
                  </a:solidFill>
                </a:endParaRPr>
              </a:p>
              <a:p>
                <a:endParaRPr lang="en-US" dirty="0">
                  <a:solidFill>
                    <a:srgbClr val="FF0000"/>
                  </a:solidFill>
                </a:endParaRPr>
              </a:p>
              <a:p>
                <a:endParaRPr lang="en-US" b="0" dirty="0">
                  <a:solidFill>
                    <a:schemeClr val="tx1"/>
                  </a:solidFill>
                </a:endParaRPr>
              </a:p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0999" y="1719070"/>
                <a:ext cx="8407893" cy="4943039"/>
              </a:xfrm>
              <a:blipFill>
                <a:blip r:embed="rId2"/>
                <a:stretch>
                  <a:fillRect l="-301" t="-10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Models</a:t>
            </a:r>
            <a:br>
              <a:rPr lang="en-US" dirty="0"/>
            </a:br>
            <a:r>
              <a:rPr lang="en-US" dirty="0"/>
              <a:t>Cell means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F59138E0-5878-DC4C-905D-78AD3884D8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928" y="3081646"/>
            <a:ext cx="5106692" cy="346549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xmlns="" id="{B8EC0B12-EA43-D144-A773-B3161BBAF863}"/>
                  </a:ext>
                </a:extLst>
              </p:cNvPr>
              <p:cNvSpPr txBox="1"/>
              <p:nvPr/>
            </p:nvSpPr>
            <p:spPr>
              <a:xfrm>
                <a:off x="6168326" y="3386380"/>
                <a:ext cx="2591928" cy="5178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=1.5?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8EC0B12-EA43-D144-A773-B3161BBAF8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8326" y="3386380"/>
                <a:ext cx="2591928" cy="517834"/>
              </a:xfrm>
              <a:prstGeom prst="rect">
                <a:avLst/>
              </a:prstGeom>
              <a:blipFill>
                <a:blip r:embed="rId4"/>
                <a:stretch>
                  <a:fillRect b="-121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1583961-754E-1943-935D-CECFABEB2BF5}"/>
              </a:ext>
            </a:extLst>
          </p:cNvPr>
          <p:cNvCxnSpPr/>
          <p:nvPr/>
        </p:nvCxnSpPr>
        <p:spPr>
          <a:xfrm>
            <a:off x="1650569" y="4757980"/>
            <a:ext cx="449451" cy="0"/>
          </a:xfrm>
          <a:prstGeom prst="line">
            <a:avLst/>
          </a:prstGeom>
          <a:ln w="38100">
            <a:solidFill>
              <a:schemeClr val="tx2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FEBCDFF4-FAB1-9446-96EB-B0D240C244BC}"/>
              </a:ext>
            </a:extLst>
          </p:cNvPr>
          <p:cNvCxnSpPr/>
          <p:nvPr/>
        </p:nvCxnSpPr>
        <p:spPr>
          <a:xfrm>
            <a:off x="3135824" y="4757980"/>
            <a:ext cx="449451" cy="0"/>
          </a:xfrm>
          <a:prstGeom prst="line">
            <a:avLst/>
          </a:prstGeom>
          <a:ln w="38100">
            <a:solidFill>
              <a:schemeClr val="tx2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C06B47EF-E395-2345-97B7-071CEB52AB28}"/>
              </a:ext>
            </a:extLst>
          </p:cNvPr>
          <p:cNvCxnSpPr/>
          <p:nvPr/>
        </p:nvCxnSpPr>
        <p:spPr>
          <a:xfrm>
            <a:off x="4670155" y="4747648"/>
            <a:ext cx="449451" cy="0"/>
          </a:xfrm>
          <a:prstGeom prst="line">
            <a:avLst/>
          </a:prstGeom>
          <a:ln w="38100">
            <a:solidFill>
              <a:schemeClr val="tx2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F74725F5-B364-CF42-AE1A-083CCBAA8BC0}"/>
              </a:ext>
            </a:extLst>
          </p:cNvPr>
          <p:cNvSpPr txBox="1"/>
          <p:nvPr/>
        </p:nvSpPr>
        <p:spPr>
          <a:xfrm>
            <a:off x="6003426" y="4122549"/>
            <a:ext cx="299081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Probably not.  We expect</a:t>
            </a:r>
          </a:p>
          <a:p>
            <a:r>
              <a:rPr lang="en-US" dirty="0"/>
              <a:t>points to be fairly symmetric</a:t>
            </a:r>
          </a:p>
          <a:p>
            <a:r>
              <a:rPr lang="en-US" dirty="0"/>
              <a:t>about their expected value</a:t>
            </a:r>
          </a:p>
        </p:txBody>
      </p:sp>
    </p:spTree>
    <p:extLst>
      <p:ext uri="{BB962C8B-B14F-4D97-AF65-F5344CB8AC3E}">
        <p14:creationId xmlns:p14="http://schemas.microsoft.com/office/powerpoint/2010/main" val="26935445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380999" y="1719070"/>
                <a:ext cx="8407893" cy="4943039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Recall soap experiment: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“Regular”, “Deodorant”, “Moisturizing”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weight loss (in grams)</a:t>
                </a:r>
              </a:p>
              <a:p>
                <a:pPr lvl="1"/>
                <a:endParaRPr lang="en-US" dirty="0">
                  <a:solidFill>
                    <a:srgbClr val="FF0000"/>
                  </a:solidFill>
                </a:endParaRPr>
              </a:p>
              <a:p>
                <a:endParaRPr lang="en-US" dirty="0">
                  <a:solidFill>
                    <a:srgbClr val="FF0000"/>
                  </a:solidFill>
                </a:endParaRPr>
              </a:p>
              <a:p>
                <a:endParaRPr lang="en-US" b="0" dirty="0">
                  <a:solidFill>
                    <a:schemeClr val="tx1"/>
                  </a:solidFill>
                </a:endParaRPr>
              </a:p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0999" y="1719070"/>
                <a:ext cx="8407893" cy="4943039"/>
              </a:xfrm>
              <a:blipFill>
                <a:blip r:embed="rId2"/>
                <a:stretch>
                  <a:fillRect l="-301" t="-10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Models</a:t>
            </a:r>
            <a:br>
              <a:rPr lang="en-US" dirty="0"/>
            </a:br>
            <a:r>
              <a:rPr lang="en-US" dirty="0"/>
              <a:t>Cell means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F59138E0-5878-DC4C-905D-78AD3884D8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928" y="3081646"/>
            <a:ext cx="5106692" cy="346549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xmlns="" id="{B8EC0B12-EA43-D144-A773-B3161BBAF863}"/>
                  </a:ext>
                </a:extLst>
              </p:cNvPr>
              <p:cNvSpPr txBox="1"/>
              <p:nvPr/>
            </p:nvSpPr>
            <p:spPr>
              <a:xfrm>
                <a:off x="6156007" y="3500100"/>
                <a:ext cx="1878719" cy="19389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   2.70</m:t>
                      </m:r>
                    </m:oMath>
                  </m:oMathPara>
                </a14:m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   1.99</m:t>
                      </m:r>
                    </m:oMath>
                  </m:oMathPara>
                </a14:m>
                <a:endParaRPr lang="en-US" sz="2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−0.04</m:t>
                      </m:r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8EC0B12-EA43-D144-A773-B3161BBAF8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6007" y="3500100"/>
                <a:ext cx="1878719" cy="193899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1583961-754E-1943-935D-CECFABEB2BF5}"/>
              </a:ext>
            </a:extLst>
          </p:cNvPr>
          <p:cNvCxnSpPr/>
          <p:nvPr/>
        </p:nvCxnSpPr>
        <p:spPr>
          <a:xfrm>
            <a:off x="1635071" y="3834128"/>
            <a:ext cx="449451" cy="0"/>
          </a:xfrm>
          <a:prstGeom prst="line">
            <a:avLst/>
          </a:prstGeom>
          <a:ln w="38100">
            <a:solidFill>
              <a:schemeClr val="tx2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FEBCDFF4-FAB1-9446-96EB-B0D240C244BC}"/>
              </a:ext>
            </a:extLst>
          </p:cNvPr>
          <p:cNvCxnSpPr/>
          <p:nvPr/>
        </p:nvCxnSpPr>
        <p:spPr>
          <a:xfrm>
            <a:off x="3143573" y="4393769"/>
            <a:ext cx="449451" cy="0"/>
          </a:xfrm>
          <a:prstGeom prst="line">
            <a:avLst/>
          </a:prstGeom>
          <a:ln w="38100">
            <a:solidFill>
              <a:schemeClr val="tx2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C06B47EF-E395-2345-97B7-071CEB52AB28}"/>
              </a:ext>
            </a:extLst>
          </p:cNvPr>
          <p:cNvCxnSpPr/>
          <p:nvPr/>
        </p:nvCxnSpPr>
        <p:spPr>
          <a:xfrm>
            <a:off x="4693401" y="6034008"/>
            <a:ext cx="449451" cy="0"/>
          </a:xfrm>
          <a:prstGeom prst="line">
            <a:avLst/>
          </a:prstGeom>
          <a:ln w="38100">
            <a:solidFill>
              <a:schemeClr val="tx2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F74725F5-B364-CF42-AE1A-083CCBAA8BC0}"/>
              </a:ext>
            </a:extLst>
          </p:cNvPr>
          <p:cNvSpPr txBox="1"/>
          <p:nvPr/>
        </p:nvSpPr>
        <p:spPr>
          <a:xfrm>
            <a:off x="6027549" y="5029199"/>
            <a:ext cx="2012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Looks pretty good!</a:t>
            </a:r>
          </a:p>
        </p:txBody>
      </p:sp>
    </p:spTree>
    <p:extLst>
      <p:ext uri="{BB962C8B-B14F-4D97-AF65-F5344CB8AC3E}">
        <p14:creationId xmlns:p14="http://schemas.microsoft.com/office/powerpoint/2010/main" val="205127304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380999" y="1719070"/>
                <a:ext cx="8407893" cy="4943039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Recall soap experiment: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“Regular”, “Deodorant”, “Moisturizing”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weight loss (in grams)</a:t>
                </a:r>
              </a:p>
              <a:p>
                <a:pPr lvl="1"/>
                <a:endParaRPr lang="en-US" dirty="0">
                  <a:solidFill>
                    <a:srgbClr val="FF0000"/>
                  </a:solidFill>
                </a:endParaRPr>
              </a:p>
              <a:p>
                <a:endParaRPr lang="en-US" dirty="0">
                  <a:solidFill>
                    <a:srgbClr val="FF0000"/>
                  </a:solidFill>
                </a:endParaRPr>
              </a:p>
              <a:p>
                <a:endParaRPr lang="en-US" b="0" dirty="0">
                  <a:solidFill>
                    <a:schemeClr val="tx1"/>
                  </a:solidFill>
                </a:endParaRPr>
              </a:p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0999" y="1719070"/>
                <a:ext cx="8407893" cy="4943039"/>
              </a:xfrm>
              <a:blipFill>
                <a:blip r:embed="rId2"/>
                <a:stretch>
                  <a:fillRect l="-301" t="-10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Models</a:t>
            </a:r>
            <a:br>
              <a:rPr lang="en-US" dirty="0"/>
            </a:br>
            <a:r>
              <a:rPr lang="en-US" dirty="0"/>
              <a:t>Effects Model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F59138E0-5878-DC4C-905D-78AD3884D8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928" y="3081646"/>
            <a:ext cx="5106692" cy="346549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xmlns="" id="{B8EC0B12-EA43-D144-A773-B3161BBAF863}"/>
                  </a:ext>
                </a:extLst>
              </p:cNvPr>
              <p:cNvSpPr txBox="1"/>
              <p:nvPr/>
            </p:nvSpPr>
            <p:spPr>
              <a:xfrm>
                <a:off x="6110416" y="4671846"/>
                <a:ext cx="1878719" cy="19389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   2.70</m:t>
                      </m:r>
                    </m:oMath>
                  </m:oMathPara>
                </a14:m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   1.99</m:t>
                      </m:r>
                    </m:oMath>
                  </m:oMathPara>
                </a14:m>
                <a:endParaRPr lang="en-US" sz="2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−0.04</m:t>
                      </m:r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8EC0B12-EA43-D144-A773-B3161BBAF8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0416" y="4671846"/>
                <a:ext cx="1878719" cy="193899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F74725F5-B364-CF42-AE1A-083CCBAA8BC0}"/>
              </a:ext>
            </a:extLst>
          </p:cNvPr>
          <p:cNvSpPr txBox="1"/>
          <p:nvPr/>
        </p:nvSpPr>
        <p:spPr>
          <a:xfrm>
            <a:off x="6105778" y="6010937"/>
            <a:ext cx="1809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Same as before!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xmlns="" id="{20A8CE41-7065-9A46-8845-B7EAD6FB57D8}"/>
                  </a:ext>
                </a:extLst>
              </p:cNvPr>
              <p:cNvSpPr txBox="1"/>
              <p:nvPr/>
            </p:nvSpPr>
            <p:spPr>
              <a:xfrm>
                <a:off x="6036825" y="2963422"/>
                <a:ext cx="1918795" cy="23083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=   1.50</m:t>
                      </m:r>
                    </m:oMath>
                  </m:oMathPara>
                </a14:m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  1.20</m:t>
                      </m:r>
                    </m:oMath>
                  </m:oMathPara>
                </a14:m>
                <a:endParaRPr lang="en-US" sz="2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  0.49</m:t>
                      </m:r>
                    </m:oMath>
                  </m:oMathPara>
                </a14:m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−1.54</m:t>
                      </m:r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0A8CE41-7065-9A46-8845-B7EAD6FB57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6825" y="2963422"/>
                <a:ext cx="1918795" cy="230832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15BD5EB7-A8DE-0E45-9B79-700C5FC41415}"/>
              </a:ext>
            </a:extLst>
          </p:cNvPr>
          <p:cNvCxnSpPr/>
          <p:nvPr/>
        </p:nvCxnSpPr>
        <p:spPr>
          <a:xfrm>
            <a:off x="1092631" y="4788976"/>
            <a:ext cx="4440264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xmlns="" id="{D1935C6D-A24B-FA41-9B69-5D771EEE65E8}"/>
              </a:ext>
            </a:extLst>
          </p:cNvPr>
          <p:cNvCxnSpPr/>
          <p:nvPr/>
        </p:nvCxnSpPr>
        <p:spPr>
          <a:xfrm flipV="1">
            <a:off x="1983783" y="3851329"/>
            <a:ext cx="0" cy="93764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xmlns="" id="{74BE0AC1-51D1-5F44-9FFA-B478C5221832}"/>
              </a:ext>
            </a:extLst>
          </p:cNvPr>
          <p:cNvCxnSpPr>
            <a:cxnSpLocks/>
          </p:cNvCxnSpPr>
          <p:nvPr/>
        </p:nvCxnSpPr>
        <p:spPr>
          <a:xfrm flipV="1">
            <a:off x="3546529" y="4370522"/>
            <a:ext cx="0" cy="4184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xmlns="" id="{92FA9009-5951-6647-B9E8-68F9F16168D0}"/>
              </a:ext>
            </a:extLst>
          </p:cNvPr>
          <p:cNvCxnSpPr>
            <a:cxnSpLocks/>
          </p:cNvCxnSpPr>
          <p:nvPr/>
        </p:nvCxnSpPr>
        <p:spPr>
          <a:xfrm>
            <a:off x="4791559" y="4788976"/>
            <a:ext cx="0" cy="124503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BBEDB12E-D63A-5946-BA6B-195AD9F79E1F}"/>
              </a:ext>
            </a:extLst>
          </p:cNvPr>
          <p:cNvCxnSpPr/>
          <p:nvPr/>
        </p:nvCxnSpPr>
        <p:spPr>
          <a:xfrm>
            <a:off x="1635071" y="3834128"/>
            <a:ext cx="449451" cy="0"/>
          </a:xfrm>
          <a:prstGeom prst="line">
            <a:avLst/>
          </a:prstGeom>
          <a:ln w="38100">
            <a:solidFill>
              <a:schemeClr val="tx2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xmlns="" id="{E7FC20CF-ACDF-CD43-94D9-5BE2FD23B4E4}"/>
              </a:ext>
            </a:extLst>
          </p:cNvPr>
          <p:cNvCxnSpPr/>
          <p:nvPr/>
        </p:nvCxnSpPr>
        <p:spPr>
          <a:xfrm>
            <a:off x="3143573" y="4393769"/>
            <a:ext cx="449451" cy="0"/>
          </a:xfrm>
          <a:prstGeom prst="line">
            <a:avLst/>
          </a:prstGeom>
          <a:ln w="38100">
            <a:solidFill>
              <a:schemeClr val="tx2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xmlns="" id="{95EA5328-C411-3C49-978A-5A4DA48DF3E6}"/>
              </a:ext>
            </a:extLst>
          </p:cNvPr>
          <p:cNvCxnSpPr/>
          <p:nvPr/>
        </p:nvCxnSpPr>
        <p:spPr>
          <a:xfrm>
            <a:off x="4693401" y="6034008"/>
            <a:ext cx="449451" cy="0"/>
          </a:xfrm>
          <a:prstGeom prst="line">
            <a:avLst/>
          </a:prstGeom>
          <a:ln w="38100">
            <a:solidFill>
              <a:schemeClr val="tx2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648318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380999" y="1719070"/>
                <a:ext cx="8407893" cy="4943039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Recall soap experiment: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“Regular”, “Deodorant”, “Moisturizing”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weight loss (in grams)</a:t>
                </a:r>
              </a:p>
              <a:p>
                <a:pPr lvl="1"/>
                <a:endParaRPr lang="en-US" dirty="0">
                  <a:solidFill>
                    <a:srgbClr val="FF0000"/>
                  </a:solidFill>
                </a:endParaRPr>
              </a:p>
              <a:p>
                <a:endParaRPr lang="en-US" dirty="0">
                  <a:solidFill>
                    <a:srgbClr val="FF0000"/>
                  </a:solidFill>
                </a:endParaRPr>
              </a:p>
              <a:p>
                <a:endParaRPr lang="en-US" b="0" dirty="0">
                  <a:solidFill>
                    <a:schemeClr val="tx1"/>
                  </a:solidFill>
                </a:endParaRPr>
              </a:p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0999" y="1719070"/>
                <a:ext cx="8407893" cy="4943039"/>
              </a:xfrm>
              <a:blipFill>
                <a:blip r:embed="rId2"/>
                <a:stretch>
                  <a:fillRect l="-301" t="-10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Models</a:t>
            </a:r>
            <a:br>
              <a:rPr lang="en-US" dirty="0"/>
            </a:br>
            <a:r>
              <a:rPr lang="en-US" dirty="0"/>
              <a:t>Effects Model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F59138E0-5878-DC4C-905D-78AD3884D8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928" y="3081646"/>
            <a:ext cx="5106692" cy="346549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xmlns="" id="{B8EC0B12-EA43-D144-A773-B3161BBAF863}"/>
                  </a:ext>
                </a:extLst>
              </p:cNvPr>
              <p:cNvSpPr txBox="1"/>
              <p:nvPr/>
            </p:nvSpPr>
            <p:spPr>
              <a:xfrm>
                <a:off x="6110416" y="4671846"/>
                <a:ext cx="1878719" cy="19389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   2.70</m:t>
                      </m:r>
                    </m:oMath>
                  </m:oMathPara>
                </a14:m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   1.99</m:t>
                      </m:r>
                    </m:oMath>
                  </m:oMathPara>
                </a14:m>
                <a:endParaRPr lang="en-US" sz="2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−0.04</m:t>
                      </m:r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8EC0B12-EA43-D144-A773-B3161BBAF8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0416" y="4671846"/>
                <a:ext cx="1878719" cy="193899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F74725F5-B364-CF42-AE1A-083CCBAA8BC0}"/>
              </a:ext>
            </a:extLst>
          </p:cNvPr>
          <p:cNvSpPr txBox="1"/>
          <p:nvPr/>
        </p:nvSpPr>
        <p:spPr>
          <a:xfrm>
            <a:off x="6105778" y="6010937"/>
            <a:ext cx="2513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Wait….same as before?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xmlns="" id="{20A8CE41-7065-9A46-8845-B7EAD6FB57D8}"/>
                  </a:ext>
                </a:extLst>
              </p:cNvPr>
              <p:cNvSpPr txBox="1"/>
              <p:nvPr/>
            </p:nvSpPr>
            <p:spPr>
              <a:xfrm>
                <a:off x="6036825" y="2963422"/>
                <a:ext cx="1918795" cy="23083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=   0.00</m:t>
                      </m:r>
                    </m:oMath>
                  </m:oMathPara>
                </a14:m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  2.70</m:t>
                      </m:r>
                    </m:oMath>
                  </m:oMathPara>
                </a14:m>
                <a:endParaRPr lang="en-US" sz="2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  1.99</m:t>
                      </m:r>
                    </m:oMath>
                  </m:oMathPara>
                </a14:m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−0.04</m:t>
                      </m:r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0A8CE41-7065-9A46-8845-B7EAD6FB57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6825" y="2963422"/>
                <a:ext cx="1918795" cy="230832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EB2EF7A3-5861-AA48-BEA0-9A2EFC91252A}"/>
              </a:ext>
            </a:extLst>
          </p:cNvPr>
          <p:cNvCxnSpPr/>
          <p:nvPr/>
        </p:nvCxnSpPr>
        <p:spPr>
          <a:xfrm>
            <a:off x="1115879" y="5886774"/>
            <a:ext cx="4440264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xmlns="" id="{83C226A0-720D-744B-AF00-090235C415A3}"/>
              </a:ext>
            </a:extLst>
          </p:cNvPr>
          <p:cNvCxnSpPr>
            <a:cxnSpLocks/>
          </p:cNvCxnSpPr>
          <p:nvPr/>
        </p:nvCxnSpPr>
        <p:spPr>
          <a:xfrm flipV="1">
            <a:off x="1983783" y="3851330"/>
            <a:ext cx="0" cy="20354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xmlns="" id="{A73B7C43-5EDE-954D-AC32-2B3BAD2F5E1D}"/>
              </a:ext>
            </a:extLst>
          </p:cNvPr>
          <p:cNvCxnSpPr>
            <a:cxnSpLocks/>
          </p:cNvCxnSpPr>
          <p:nvPr/>
        </p:nvCxnSpPr>
        <p:spPr>
          <a:xfrm flipV="1">
            <a:off x="3546529" y="4370523"/>
            <a:ext cx="0" cy="151625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xmlns="" id="{34EB9F4C-AA2B-9243-A2E4-49A6D7B47CB0}"/>
              </a:ext>
            </a:extLst>
          </p:cNvPr>
          <p:cNvCxnSpPr>
            <a:cxnSpLocks/>
          </p:cNvCxnSpPr>
          <p:nvPr/>
        </p:nvCxnSpPr>
        <p:spPr>
          <a:xfrm>
            <a:off x="4838054" y="5886774"/>
            <a:ext cx="0" cy="18856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1D1EAE63-A191-C64C-9865-2630905A8FC0}"/>
              </a:ext>
            </a:extLst>
          </p:cNvPr>
          <p:cNvCxnSpPr/>
          <p:nvPr/>
        </p:nvCxnSpPr>
        <p:spPr>
          <a:xfrm>
            <a:off x="1635071" y="3834128"/>
            <a:ext cx="449451" cy="0"/>
          </a:xfrm>
          <a:prstGeom prst="line">
            <a:avLst/>
          </a:prstGeom>
          <a:ln w="38100">
            <a:solidFill>
              <a:schemeClr val="tx2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xmlns="" id="{476B7188-121A-CA43-BA5D-392723D881C0}"/>
              </a:ext>
            </a:extLst>
          </p:cNvPr>
          <p:cNvCxnSpPr/>
          <p:nvPr/>
        </p:nvCxnSpPr>
        <p:spPr>
          <a:xfrm>
            <a:off x="3143573" y="4393769"/>
            <a:ext cx="449451" cy="0"/>
          </a:xfrm>
          <a:prstGeom prst="line">
            <a:avLst/>
          </a:prstGeom>
          <a:ln w="38100">
            <a:solidFill>
              <a:schemeClr val="tx2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xmlns="" id="{22D97685-B049-344D-B566-133226C6451F}"/>
              </a:ext>
            </a:extLst>
          </p:cNvPr>
          <p:cNvCxnSpPr/>
          <p:nvPr/>
        </p:nvCxnSpPr>
        <p:spPr>
          <a:xfrm>
            <a:off x="4693401" y="6034008"/>
            <a:ext cx="449451" cy="0"/>
          </a:xfrm>
          <a:prstGeom prst="line">
            <a:avLst/>
          </a:prstGeom>
          <a:ln w="38100">
            <a:solidFill>
              <a:schemeClr val="tx2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927564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380999" y="1719070"/>
                <a:ext cx="8407893" cy="4943039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Cell-means model has </a:t>
                </a:r>
                <a:r>
                  <a:rPr lang="en-US" i="1" dirty="0">
                    <a:solidFill>
                      <a:schemeClr val="tx1"/>
                    </a:solidFill>
                  </a:rPr>
                  <a:t>t</a:t>
                </a:r>
                <a:r>
                  <a:rPr lang="en-US" dirty="0">
                    <a:solidFill>
                      <a:schemeClr val="tx1"/>
                    </a:solidFill>
                  </a:rPr>
                  <a:t> unique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’s and </a:t>
                </a:r>
                <a:r>
                  <a:rPr lang="en-US" i="1" dirty="0">
                    <a:solidFill>
                      <a:schemeClr val="tx1"/>
                    </a:solidFill>
                  </a:rPr>
                  <a:t>t</a:t>
                </a:r>
                <a:r>
                  <a:rPr lang="en-US" i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Effects model has </a:t>
                </a:r>
                <a:r>
                  <a:rPr lang="en-US" i="1" dirty="0">
                    <a:solidFill>
                      <a:schemeClr val="tx1"/>
                    </a:solidFill>
                  </a:rPr>
                  <a:t>t</a:t>
                </a:r>
                <a:r>
                  <a:rPr lang="en-US" dirty="0">
                    <a:solidFill>
                      <a:schemeClr val="tx1"/>
                    </a:solidFill>
                  </a:rPr>
                  <a:t> unique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’s but </a:t>
                </a:r>
                <a:r>
                  <a:rPr lang="en-US" i="1" dirty="0">
                    <a:solidFill>
                      <a:srgbClr val="FF0000"/>
                    </a:solidFill>
                  </a:rPr>
                  <a:t>t+</a:t>
                </a:r>
                <a:r>
                  <a:rPr lang="en-US" dirty="0">
                    <a:solidFill>
                      <a:srgbClr val="FF0000"/>
                    </a:solidFill>
                  </a:rPr>
                  <a:t>1</a:t>
                </a:r>
                <a:r>
                  <a:rPr lang="en-US" dirty="0"/>
                  <a:t> parameters</a:t>
                </a:r>
                <a:endParaRPr lang="en-US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dirty="0"/>
                  <a:t>Say it is </a:t>
                </a:r>
                <a:r>
                  <a:rPr lang="en-US" dirty="0">
                    <a:solidFill>
                      <a:srgbClr val="FF0000"/>
                    </a:solidFill>
                  </a:rPr>
                  <a:t>overparameterized</a:t>
                </a:r>
              </a:p>
              <a:p>
                <a:pPr lvl="1"/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/>
                  <a:t>To make the model parameters uniquely identifiable, you must impose </a:t>
                </a:r>
                <a:r>
                  <a:rPr lang="en-US" dirty="0">
                    <a:solidFill>
                      <a:srgbClr val="FF0000"/>
                    </a:solidFill>
                  </a:rPr>
                  <a:t>side conditions</a:t>
                </a:r>
                <a:r>
                  <a:rPr lang="en-US" dirty="0"/>
                  <a:t> such as</a:t>
                </a:r>
              </a:p>
              <a:p>
                <a:pPr marL="4572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         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      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=0          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nary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dirty="0"/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Avoid this and talk about </a:t>
                </a:r>
                <a:r>
                  <a:rPr lang="en-US" dirty="0" err="1">
                    <a:solidFill>
                      <a:srgbClr val="FF0000"/>
                    </a:solidFill>
                  </a:rPr>
                  <a:t>estimability</a:t>
                </a:r>
                <a:r>
                  <a:rPr lang="en-US" dirty="0">
                    <a:solidFill>
                      <a:schemeClr val="tx1"/>
                    </a:solidFill>
                  </a:rPr>
                  <a:t> later on</a:t>
                </a:r>
              </a:p>
              <a:p>
                <a:pPr lvl="1"/>
                <a:endParaRPr lang="en-US" dirty="0">
                  <a:solidFill>
                    <a:srgbClr val="FF0000"/>
                  </a:solidFill>
                </a:endParaRPr>
              </a:p>
              <a:p>
                <a:endParaRPr lang="en-US" dirty="0">
                  <a:solidFill>
                    <a:srgbClr val="FF0000"/>
                  </a:solidFill>
                </a:endParaRPr>
              </a:p>
              <a:p>
                <a:endParaRPr lang="en-US" b="0" dirty="0">
                  <a:solidFill>
                    <a:schemeClr val="tx1"/>
                  </a:solidFill>
                </a:endParaRPr>
              </a:p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0999" y="1719070"/>
                <a:ext cx="8407893" cy="4943039"/>
              </a:xfrm>
              <a:blipFill>
                <a:blip r:embed="rId2"/>
                <a:stretch>
                  <a:fillRect l="-301" t="-1026" r="-1355" b="-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Overparameterized Models</a:t>
            </a:r>
          </a:p>
        </p:txBody>
      </p:sp>
    </p:spTree>
    <p:extLst>
      <p:ext uri="{BB962C8B-B14F-4D97-AF65-F5344CB8AC3E}">
        <p14:creationId xmlns:p14="http://schemas.microsoft.com/office/powerpoint/2010/main" val="4755738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57175" y="1719070"/>
            <a:ext cx="8701088" cy="4943039"/>
          </a:xfrm>
        </p:spPr>
        <p:txBody>
          <a:bodyPr/>
          <a:lstStyle/>
          <a:p>
            <a:r>
              <a:rPr lang="en-US" dirty="0" smtClean="0"/>
              <a:t>Does frequent </a:t>
            </a:r>
            <a:r>
              <a:rPr lang="en-US" dirty="0"/>
              <a:t>smoking </a:t>
            </a:r>
            <a:r>
              <a:rPr lang="en-US" dirty="0" smtClean="0"/>
              <a:t>of cigarettes </a:t>
            </a:r>
            <a:r>
              <a:rPr lang="en-US" dirty="0"/>
              <a:t>cause lung cancer?</a:t>
            </a:r>
          </a:p>
          <a:p>
            <a:endParaRPr lang="en-US" dirty="0"/>
          </a:p>
          <a:p>
            <a:r>
              <a:rPr lang="en-US" dirty="0"/>
              <a:t>Study design idea: randomly sample many smokers and nonsmokers and compare the relative proportions of those with lung cancer</a:t>
            </a:r>
          </a:p>
          <a:p>
            <a:endParaRPr lang="en-US" dirty="0"/>
          </a:p>
          <a:p>
            <a:r>
              <a:rPr lang="en-US" dirty="0"/>
              <a:t>Analysis goal: determine whether smoking causes an increase in the probability of lung cancer</a:t>
            </a:r>
          </a:p>
          <a:p>
            <a:endParaRPr lang="en-US" dirty="0"/>
          </a:p>
          <a:p>
            <a:r>
              <a:rPr lang="en-US" dirty="0" smtClean="0"/>
              <a:t>Is there an analysis that could </a:t>
            </a:r>
            <a:r>
              <a:rPr lang="en-US" dirty="0"/>
              <a:t>give valid </a:t>
            </a:r>
            <a:r>
              <a:rPr lang="en-US" b="1" dirty="0"/>
              <a:t>causal</a:t>
            </a:r>
            <a:r>
              <a:rPr lang="en-US" dirty="0"/>
              <a:t> inferences?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Does Smoking Cause Lung Cancer?</a:t>
            </a:r>
            <a:br>
              <a:rPr lang="en-US" dirty="0"/>
            </a:br>
            <a:r>
              <a:rPr lang="en-US" dirty="0"/>
              <a:t>Study Design 1</a:t>
            </a:r>
          </a:p>
        </p:txBody>
      </p:sp>
    </p:spTree>
    <p:extLst>
      <p:ext uri="{BB962C8B-B14F-4D97-AF65-F5344CB8AC3E}">
        <p14:creationId xmlns:p14="http://schemas.microsoft.com/office/powerpoint/2010/main" val="240612577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380999" y="1719070"/>
                <a:ext cx="8407893" cy="4943039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b="0" dirty="0">
                    <a:solidFill>
                      <a:schemeClr val="tx1"/>
                    </a:solidFill>
                  </a:rPr>
                  <a:t> is </a:t>
                </a:r>
                <a:r>
                  <a:rPr lang="en-US" b="0" dirty="0">
                    <a:solidFill>
                      <a:srgbClr val="FF0000"/>
                    </a:solidFill>
                  </a:rPr>
                  <a:t>numeric</a:t>
                </a:r>
                <a:r>
                  <a:rPr lang="en-US" b="0" dirty="0">
                    <a:solidFill>
                      <a:schemeClr val="tx1"/>
                    </a:solidFill>
                  </a:rPr>
                  <a:t> then can use the cell-means or </a:t>
                </a:r>
                <a:r>
                  <a:rPr lang="en-US" b="0" dirty="0"/>
                  <a:t>effects</a:t>
                </a:r>
                <a:r>
                  <a:rPr lang="en-US" b="0" dirty="0">
                    <a:solidFill>
                      <a:schemeClr val="tx1"/>
                    </a:solidFill>
                  </a:rPr>
                  <a:t> model but not recommended</a:t>
                </a:r>
                <a:endParaRPr lang="en-US" dirty="0"/>
              </a:p>
              <a:p>
                <a:r>
                  <a:rPr lang="en-US" dirty="0">
                    <a:solidFill>
                      <a:srgbClr val="FF0000"/>
                    </a:solidFill>
                  </a:rPr>
                  <a:t>Reason: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i="1" dirty="0">
                    <a:solidFill>
                      <a:schemeClr val="tx1"/>
                    </a:solidFill>
                  </a:rPr>
                  <a:t>t</a:t>
                </a:r>
                <a:r>
                  <a:rPr lang="en-US" dirty="0">
                    <a:solidFill>
                      <a:schemeClr val="tx1"/>
                    </a:solidFill>
                  </a:rPr>
                  <a:t> is usually large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so there are many parameters that we need to estimate</a:t>
                </a:r>
              </a:p>
              <a:p>
                <a:pPr lvl="1"/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Simple linear regression proposes a simple relationship using only two parameters</a:t>
                </a:r>
              </a:p>
              <a:p>
                <a:endParaRPr lang="en-US" dirty="0">
                  <a:solidFill>
                    <a:schemeClr val="tx1"/>
                  </a:solidFill>
                </a:endParaRPr>
              </a:p>
              <a:p>
                <a:pPr marL="4572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Again assume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=…=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/>
                  <a:t>Mean increases/decreases linearly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increases</a:t>
                </a:r>
              </a:p>
              <a:p>
                <a:endParaRPr lang="en-US" b="0" dirty="0">
                  <a:solidFill>
                    <a:schemeClr val="tx1"/>
                  </a:solidFill>
                </a:endParaRPr>
              </a:p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0999" y="1719070"/>
                <a:ext cx="8407893" cy="4943039"/>
              </a:xfrm>
              <a:blipFill rotWithShape="0">
                <a:blip r:embed="rId2"/>
                <a:stretch>
                  <a:fillRect l="-217" t="-9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Linear regression model</a:t>
            </a:r>
            <a:br>
              <a:rPr lang="en-US" dirty="0"/>
            </a:br>
            <a:r>
              <a:rPr lang="en-US" dirty="0"/>
              <a:t>Numeric Factors</a:t>
            </a:r>
          </a:p>
        </p:txBody>
      </p:sp>
    </p:spTree>
    <p:extLst>
      <p:ext uri="{BB962C8B-B14F-4D97-AF65-F5344CB8AC3E}">
        <p14:creationId xmlns:p14="http://schemas.microsoft.com/office/powerpoint/2010/main" val="101371341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380999" y="1719070"/>
                <a:ext cx="8407893" cy="4943039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Bean-soaking experiment:</a:t>
                </a:r>
                <a:r>
                  <a:rPr lang="en-US" dirty="0">
                    <a:solidFill>
                      <a:schemeClr val="tx1"/>
                    </a:solidFill>
                  </a:rPr>
                  <a:t> packaging says to soak mung bean seed sprouts overnight but no specific time is given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12, 18, 24, 30 hours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sprout length (mm) after 48 hours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=17</m:t>
                    </m:r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  <a:p>
                <a:pPr lvl="1"/>
                <a:endParaRPr lang="en-US" dirty="0">
                  <a:solidFill>
                    <a:srgbClr val="FF0000"/>
                  </a:solidFill>
                </a:endParaRPr>
              </a:p>
              <a:p>
                <a:endParaRPr lang="en-US" dirty="0">
                  <a:solidFill>
                    <a:srgbClr val="FF0000"/>
                  </a:solidFill>
                </a:endParaRPr>
              </a:p>
              <a:p>
                <a:endParaRPr lang="en-US" b="0" dirty="0">
                  <a:solidFill>
                    <a:schemeClr val="tx1"/>
                  </a:solidFill>
                </a:endParaRPr>
              </a:p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0999" y="1719070"/>
                <a:ext cx="8407893" cy="4943039"/>
              </a:xfrm>
              <a:blipFill>
                <a:blip r:embed="rId2"/>
                <a:stretch>
                  <a:fillRect l="-301" t="-10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Models</a:t>
            </a:r>
            <a:br>
              <a:rPr lang="en-US" dirty="0"/>
            </a:br>
            <a:r>
              <a:rPr lang="en-US" dirty="0"/>
              <a:t>Cell means for numeric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F74725F5-B364-CF42-AE1A-083CCBAA8BC0}"/>
              </a:ext>
            </a:extLst>
          </p:cNvPr>
          <p:cNvSpPr txBox="1"/>
          <p:nvPr/>
        </p:nvSpPr>
        <p:spPr>
          <a:xfrm>
            <a:off x="5644479" y="3821257"/>
            <a:ext cx="2864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Cell-means model could be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6129085D-A531-354B-BCD5-B195ED8ED2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7498" y="3737040"/>
            <a:ext cx="3490482" cy="292506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xmlns="" id="{2533006D-79DB-D941-B1D4-4376BBC25B66}"/>
                  </a:ext>
                </a:extLst>
              </p:cNvPr>
              <p:cNvSpPr txBox="1"/>
              <p:nvPr/>
            </p:nvSpPr>
            <p:spPr>
              <a:xfrm>
                <a:off x="6113499" y="4293282"/>
                <a:ext cx="2079095" cy="26776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   5.94</m:t>
                      </m:r>
                    </m:oMath>
                  </m:oMathPara>
                </a14:m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   18.41</m:t>
                      </m:r>
                    </m:oMath>
                  </m:oMathPara>
                </a14:m>
                <a:endParaRPr lang="en-US" sz="2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   19.53</m:t>
                      </m:r>
                    </m:oMath>
                  </m:oMathPara>
                </a14:m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   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21.29</m:t>
                      </m:r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533006D-79DB-D941-B1D4-4376BBC25B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3499" y="4293282"/>
                <a:ext cx="2079095" cy="267765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AAF6B2DF-E6E1-0541-9C07-209D99E852DD}"/>
              </a:ext>
            </a:extLst>
          </p:cNvPr>
          <p:cNvCxnSpPr/>
          <p:nvPr/>
        </p:nvCxnSpPr>
        <p:spPr>
          <a:xfrm>
            <a:off x="1526583" y="6104629"/>
            <a:ext cx="449451" cy="0"/>
          </a:xfrm>
          <a:prstGeom prst="line">
            <a:avLst/>
          </a:prstGeom>
          <a:ln w="38100">
            <a:solidFill>
              <a:schemeClr val="tx2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AEEC759B-1603-7243-A209-060906ECC53A}"/>
              </a:ext>
            </a:extLst>
          </p:cNvPr>
          <p:cNvCxnSpPr/>
          <p:nvPr/>
        </p:nvCxnSpPr>
        <p:spPr>
          <a:xfrm>
            <a:off x="2415153" y="4823436"/>
            <a:ext cx="449451" cy="0"/>
          </a:xfrm>
          <a:prstGeom prst="line">
            <a:avLst/>
          </a:prstGeom>
          <a:ln w="38100">
            <a:solidFill>
              <a:schemeClr val="tx2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58FDC463-43BE-464A-9F66-EF65B55C5B6B}"/>
              </a:ext>
            </a:extLst>
          </p:cNvPr>
          <p:cNvCxnSpPr/>
          <p:nvPr/>
        </p:nvCxnSpPr>
        <p:spPr>
          <a:xfrm>
            <a:off x="3264977" y="4673619"/>
            <a:ext cx="449451" cy="0"/>
          </a:xfrm>
          <a:prstGeom prst="line">
            <a:avLst/>
          </a:prstGeom>
          <a:ln w="38100">
            <a:solidFill>
              <a:schemeClr val="tx2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4CE2729F-C56C-8C41-AB71-6B740B67798F}"/>
              </a:ext>
            </a:extLst>
          </p:cNvPr>
          <p:cNvCxnSpPr/>
          <p:nvPr/>
        </p:nvCxnSpPr>
        <p:spPr>
          <a:xfrm>
            <a:off x="4130299" y="4469558"/>
            <a:ext cx="449451" cy="0"/>
          </a:xfrm>
          <a:prstGeom prst="line">
            <a:avLst/>
          </a:prstGeom>
          <a:ln w="38100">
            <a:solidFill>
              <a:schemeClr val="tx2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078489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380999" y="1719070"/>
                <a:ext cx="8407893" cy="4943039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Bean-soaking experiment:</a:t>
                </a:r>
                <a:r>
                  <a:rPr lang="en-US" dirty="0">
                    <a:solidFill>
                      <a:schemeClr val="tx1"/>
                    </a:solidFill>
                  </a:rPr>
                  <a:t> packaging says to soak mung bean seed sprouts overnight but no specific time is given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12, 18, 24, 30 hours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sprout length (mm) after 48 hours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=17</m:t>
                    </m:r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  <a:p>
                <a:pPr lvl="1"/>
                <a:endParaRPr lang="en-US" dirty="0">
                  <a:solidFill>
                    <a:srgbClr val="FF0000"/>
                  </a:solidFill>
                </a:endParaRPr>
              </a:p>
              <a:p>
                <a:endParaRPr lang="en-US" dirty="0">
                  <a:solidFill>
                    <a:srgbClr val="FF0000"/>
                  </a:solidFill>
                </a:endParaRPr>
              </a:p>
              <a:p>
                <a:endParaRPr lang="en-US" b="0" dirty="0">
                  <a:solidFill>
                    <a:schemeClr val="tx1"/>
                  </a:solidFill>
                </a:endParaRPr>
              </a:p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0999" y="1719070"/>
                <a:ext cx="8407893" cy="4943039"/>
              </a:xfrm>
              <a:blipFill>
                <a:blip r:embed="rId2"/>
                <a:stretch>
                  <a:fillRect l="-301" t="-10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Models</a:t>
            </a:r>
            <a:br>
              <a:rPr lang="en-US" dirty="0"/>
            </a:br>
            <a:r>
              <a:rPr lang="en-US" dirty="0"/>
              <a:t>Simple linear regression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F74725F5-B364-CF42-AE1A-083CCBAA8BC0}"/>
              </a:ext>
            </a:extLst>
          </p:cNvPr>
          <p:cNvSpPr txBox="1"/>
          <p:nvPr/>
        </p:nvSpPr>
        <p:spPr>
          <a:xfrm>
            <a:off x="5644479" y="3821257"/>
            <a:ext cx="2863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Regression model could be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6129085D-A531-354B-BCD5-B195ED8ED2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7498" y="3737040"/>
            <a:ext cx="3490482" cy="292506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xmlns="" id="{2533006D-79DB-D941-B1D4-4376BBC25B66}"/>
                  </a:ext>
                </a:extLst>
              </p:cNvPr>
              <p:cNvSpPr txBox="1"/>
              <p:nvPr/>
            </p:nvSpPr>
            <p:spPr>
              <a:xfrm>
                <a:off x="6113499" y="4293282"/>
                <a:ext cx="2329227" cy="19687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=0   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400" dirty="0">
                  <a:solidFill>
                    <a:srgbClr val="00B050"/>
                  </a:solidFill>
                </a:endParaRPr>
              </a:p>
              <a:p>
                <a:endParaRPr 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533006D-79DB-D941-B1D4-4376BBC25B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3499" y="4293282"/>
                <a:ext cx="2329227" cy="196874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AAF6B2DF-E6E1-0541-9C07-209D99E852DD}"/>
              </a:ext>
            </a:extLst>
          </p:cNvPr>
          <p:cNvCxnSpPr/>
          <p:nvPr/>
        </p:nvCxnSpPr>
        <p:spPr>
          <a:xfrm>
            <a:off x="1526583" y="6104629"/>
            <a:ext cx="449451" cy="0"/>
          </a:xfrm>
          <a:prstGeom prst="line">
            <a:avLst/>
          </a:prstGeom>
          <a:ln w="38100">
            <a:solidFill>
              <a:schemeClr val="tx2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AEEC759B-1603-7243-A209-060906ECC53A}"/>
              </a:ext>
            </a:extLst>
          </p:cNvPr>
          <p:cNvCxnSpPr/>
          <p:nvPr/>
        </p:nvCxnSpPr>
        <p:spPr>
          <a:xfrm>
            <a:off x="2415153" y="4823436"/>
            <a:ext cx="449451" cy="0"/>
          </a:xfrm>
          <a:prstGeom prst="line">
            <a:avLst/>
          </a:prstGeom>
          <a:ln w="38100">
            <a:solidFill>
              <a:schemeClr val="tx2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58FDC463-43BE-464A-9F66-EF65B55C5B6B}"/>
              </a:ext>
            </a:extLst>
          </p:cNvPr>
          <p:cNvCxnSpPr/>
          <p:nvPr/>
        </p:nvCxnSpPr>
        <p:spPr>
          <a:xfrm>
            <a:off x="3264977" y="4673619"/>
            <a:ext cx="449451" cy="0"/>
          </a:xfrm>
          <a:prstGeom prst="line">
            <a:avLst/>
          </a:prstGeom>
          <a:ln w="38100">
            <a:solidFill>
              <a:schemeClr val="tx2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4CE2729F-C56C-8C41-AB71-6B740B67798F}"/>
              </a:ext>
            </a:extLst>
          </p:cNvPr>
          <p:cNvCxnSpPr/>
          <p:nvPr/>
        </p:nvCxnSpPr>
        <p:spPr>
          <a:xfrm>
            <a:off x="4130299" y="4469558"/>
            <a:ext cx="449451" cy="0"/>
          </a:xfrm>
          <a:prstGeom prst="line">
            <a:avLst/>
          </a:prstGeom>
          <a:ln w="38100">
            <a:solidFill>
              <a:schemeClr val="tx2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xmlns="" id="{F526BB07-A5B0-8647-AA80-171FDB84E45B}"/>
              </a:ext>
            </a:extLst>
          </p:cNvPr>
          <p:cNvCxnSpPr>
            <a:cxnSpLocks/>
          </p:cNvCxnSpPr>
          <p:nvPr/>
        </p:nvCxnSpPr>
        <p:spPr>
          <a:xfrm flipV="1">
            <a:off x="1495258" y="3821257"/>
            <a:ext cx="2542050" cy="2540797"/>
          </a:xfrm>
          <a:prstGeom prst="line">
            <a:avLst/>
          </a:prstGeom>
          <a:ln w="38100">
            <a:solidFill>
              <a:srgbClr val="00B050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xmlns="" id="{8BEB8F1C-A6D6-F441-BECD-2928AF641F08}"/>
                  </a:ext>
                </a:extLst>
              </p:cNvPr>
              <p:cNvSpPr txBox="1"/>
              <p:nvPr/>
            </p:nvSpPr>
            <p:spPr>
              <a:xfrm>
                <a:off x="5844568" y="5617773"/>
                <a:ext cx="268759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Probably not.  Poor mean</a:t>
                </a:r>
              </a:p>
              <a:p>
                <a:r>
                  <a:rPr lang="en-US" dirty="0"/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=30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BEB8F1C-A6D6-F441-BECD-2928AF641F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4568" y="5617773"/>
                <a:ext cx="2687595" cy="646331"/>
              </a:xfrm>
              <a:prstGeom prst="rect">
                <a:avLst/>
              </a:prstGeom>
              <a:blipFill>
                <a:blip r:embed="rId5"/>
                <a:stretch>
                  <a:fillRect l="-1408" t="-1923" r="-469" b="-13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291533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380999" y="1719070"/>
                <a:ext cx="8407893" cy="4943039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Bean-soaking experiment:</a:t>
                </a:r>
                <a:r>
                  <a:rPr lang="en-US" dirty="0">
                    <a:solidFill>
                      <a:schemeClr val="tx1"/>
                    </a:solidFill>
                  </a:rPr>
                  <a:t> packaging says to soak mung bean seed sprouts overnight but no specific time is given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12, 18, 24, 30 hours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sprout length (mm) after 48 hours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=17</m:t>
                    </m:r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  <a:p>
                <a:pPr lvl="1"/>
                <a:endParaRPr lang="en-US" dirty="0">
                  <a:solidFill>
                    <a:srgbClr val="FF0000"/>
                  </a:solidFill>
                </a:endParaRPr>
              </a:p>
              <a:p>
                <a:endParaRPr lang="en-US" dirty="0">
                  <a:solidFill>
                    <a:srgbClr val="FF0000"/>
                  </a:solidFill>
                </a:endParaRPr>
              </a:p>
              <a:p>
                <a:endParaRPr lang="en-US" b="0" dirty="0">
                  <a:solidFill>
                    <a:schemeClr val="tx1"/>
                  </a:solidFill>
                </a:endParaRPr>
              </a:p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0999" y="1719070"/>
                <a:ext cx="8407893" cy="4943039"/>
              </a:xfrm>
              <a:blipFill>
                <a:blip r:embed="rId2"/>
                <a:stretch>
                  <a:fillRect l="-301" t="-10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Models</a:t>
            </a:r>
            <a:br>
              <a:rPr lang="en-US" dirty="0"/>
            </a:br>
            <a:r>
              <a:rPr lang="en-US" dirty="0"/>
              <a:t>Simple Linear regression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F74725F5-B364-CF42-AE1A-083CCBAA8BC0}"/>
              </a:ext>
            </a:extLst>
          </p:cNvPr>
          <p:cNvSpPr txBox="1"/>
          <p:nvPr/>
        </p:nvSpPr>
        <p:spPr>
          <a:xfrm>
            <a:off x="5644479" y="3821257"/>
            <a:ext cx="2863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Regression model could be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6129085D-A531-354B-BCD5-B195ED8ED2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7498" y="3737040"/>
            <a:ext cx="3490482" cy="292506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xmlns="" id="{2533006D-79DB-D941-B1D4-4376BBC25B66}"/>
                  </a:ext>
                </a:extLst>
              </p:cNvPr>
              <p:cNvSpPr txBox="1"/>
              <p:nvPr/>
            </p:nvSpPr>
            <p:spPr>
              <a:xfrm>
                <a:off x="5295309" y="4250272"/>
                <a:ext cx="3644203" cy="19687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=−0.217   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=0.786</m:t>
                      </m:r>
                    </m:oMath>
                  </m:oMathPara>
                </a14:m>
                <a:endParaRPr lang="en-US" sz="2400" dirty="0">
                  <a:solidFill>
                    <a:srgbClr val="00B050"/>
                  </a:solidFill>
                </a:endParaRPr>
              </a:p>
              <a:p>
                <a:endParaRPr 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533006D-79DB-D941-B1D4-4376BBC25B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5309" y="4250272"/>
                <a:ext cx="3644203" cy="196874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AAF6B2DF-E6E1-0541-9C07-209D99E852DD}"/>
              </a:ext>
            </a:extLst>
          </p:cNvPr>
          <p:cNvCxnSpPr/>
          <p:nvPr/>
        </p:nvCxnSpPr>
        <p:spPr>
          <a:xfrm>
            <a:off x="1526583" y="6104629"/>
            <a:ext cx="449451" cy="0"/>
          </a:xfrm>
          <a:prstGeom prst="line">
            <a:avLst/>
          </a:prstGeom>
          <a:ln w="38100">
            <a:solidFill>
              <a:schemeClr val="tx2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AEEC759B-1603-7243-A209-060906ECC53A}"/>
              </a:ext>
            </a:extLst>
          </p:cNvPr>
          <p:cNvCxnSpPr/>
          <p:nvPr/>
        </p:nvCxnSpPr>
        <p:spPr>
          <a:xfrm>
            <a:off x="2415153" y="4823436"/>
            <a:ext cx="449451" cy="0"/>
          </a:xfrm>
          <a:prstGeom prst="line">
            <a:avLst/>
          </a:prstGeom>
          <a:ln w="38100">
            <a:solidFill>
              <a:schemeClr val="tx2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58FDC463-43BE-464A-9F66-EF65B55C5B6B}"/>
              </a:ext>
            </a:extLst>
          </p:cNvPr>
          <p:cNvCxnSpPr/>
          <p:nvPr/>
        </p:nvCxnSpPr>
        <p:spPr>
          <a:xfrm>
            <a:off x="3264977" y="4673619"/>
            <a:ext cx="449451" cy="0"/>
          </a:xfrm>
          <a:prstGeom prst="line">
            <a:avLst/>
          </a:prstGeom>
          <a:ln w="38100">
            <a:solidFill>
              <a:schemeClr val="tx2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4CE2729F-C56C-8C41-AB71-6B740B67798F}"/>
              </a:ext>
            </a:extLst>
          </p:cNvPr>
          <p:cNvCxnSpPr/>
          <p:nvPr/>
        </p:nvCxnSpPr>
        <p:spPr>
          <a:xfrm>
            <a:off x="4130299" y="4469558"/>
            <a:ext cx="449451" cy="0"/>
          </a:xfrm>
          <a:prstGeom prst="line">
            <a:avLst/>
          </a:prstGeom>
          <a:ln w="38100">
            <a:solidFill>
              <a:schemeClr val="tx2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xmlns="" id="{F526BB07-A5B0-8647-AA80-171FDB84E45B}"/>
              </a:ext>
            </a:extLst>
          </p:cNvPr>
          <p:cNvCxnSpPr>
            <a:cxnSpLocks/>
          </p:cNvCxnSpPr>
          <p:nvPr/>
        </p:nvCxnSpPr>
        <p:spPr>
          <a:xfrm flipV="1">
            <a:off x="1526583" y="4190589"/>
            <a:ext cx="3177153" cy="1750349"/>
          </a:xfrm>
          <a:prstGeom prst="line">
            <a:avLst/>
          </a:prstGeom>
          <a:ln w="38100">
            <a:solidFill>
              <a:srgbClr val="00B050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8BEB8F1C-A6D6-F441-BECD-2928AF641F08}"/>
              </a:ext>
            </a:extLst>
          </p:cNvPr>
          <p:cNvSpPr txBox="1"/>
          <p:nvPr/>
        </p:nvSpPr>
        <p:spPr>
          <a:xfrm>
            <a:off x="5603566" y="5641020"/>
            <a:ext cx="297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Looks better, but is still poor</a:t>
            </a:r>
          </a:p>
        </p:txBody>
      </p:sp>
    </p:spTree>
    <p:extLst>
      <p:ext uri="{BB962C8B-B14F-4D97-AF65-F5344CB8AC3E}">
        <p14:creationId xmlns:p14="http://schemas.microsoft.com/office/powerpoint/2010/main" val="136023369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380999" y="1719070"/>
                <a:ext cx="8407893" cy="4943039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A linear relationship may be too simplistic</a:t>
                </a:r>
              </a:p>
              <a:p>
                <a:r>
                  <a:rPr lang="en-US" dirty="0"/>
                  <a:t>The </a:t>
                </a:r>
                <a:r>
                  <a:rPr lang="en-US" dirty="0">
                    <a:solidFill>
                      <a:srgbClr val="FF0000"/>
                    </a:solidFill>
                  </a:rPr>
                  <a:t>quadratic regression model </a:t>
                </a:r>
                <a:r>
                  <a:rPr lang="en-US" dirty="0"/>
                  <a:t>allows for curvature</a:t>
                </a:r>
              </a:p>
              <a:p>
                <a:pPr marL="45720" indent="0">
                  <a:buNone/>
                </a:pPr>
                <a:endParaRPr lang="en-US" dirty="0">
                  <a:solidFill>
                    <a:srgbClr val="FF0000"/>
                  </a:solidFill>
                </a:endParaRPr>
              </a:p>
              <a:p>
                <a:pPr marL="4572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Sup>
                        <m:sSubSup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  <a:p>
                <a:endParaRPr lang="en-US" dirty="0">
                  <a:solidFill>
                    <a:srgbClr val="FF0000"/>
                  </a:solidFill>
                </a:endParaRPr>
              </a:p>
              <a:p>
                <a:r>
                  <a:rPr lang="en-US" dirty="0"/>
                  <a:t>A</a:t>
                </a:r>
                <a:r>
                  <a:rPr lang="en-US" dirty="0">
                    <a:solidFill>
                      <a:srgbClr val="FF0000"/>
                    </a:solidFill>
                  </a:rPr>
                  <a:t> polynomial regression model </a:t>
                </a:r>
                <a:r>
                  <a:rPr lang="en-US" dirty="0"/>
                  <a:t>is of the form</a:t>
                </a:r>
              </a:p>
              <a:p>
                <a:endParaRPr lang="en-US" dirty="0">
                  <a:solidFill>
                    <a:srgbClr val="FF0000"/>
                  </a:solidFill>
                </a:endParaRPr>
              </a:p>
              <a:p>
                <a:pPr marL="4572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Sup>
                        <m:sSubSup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sSubSup>
                        <m:sSubSup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bSup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  <a:p>
                <a:endParaRPr lang="en-US" dirty="0">
                  <a:solidFill>
                    <a:srgbClr val="FF0000"/>
                  </a:solidFill>
                </a:endParaRPr>
              </a:p>
              <a:p>
                <a:r>
                  <a:rPr lang="en-US" dirty="0"/>
                  <a:t>These are still </a:t>
                </a:r>
                <a:r>
                  <a:rPr lang="en-US" dirty="0">
                    <a:solidFill>
                      <a:srgbClr val="FF0000"/>
                    </a:solidFill>
                  </a:rPr>
                  <a:t>linear models</a:t>
                </a:r>
                <a:r>
                  <a:rPr lang="en-US" dirty="0"/>
                  <a:t> because we never take any nonlinear functions of the parameters</a:t>
                </a:r>
              </a:p>
              <a:p>
                <a:endParaRPr lang="en-US" b="0" dirty="0">
                  <a:solidFill>
                    <a:schemeClr val="tx1"/>
                  </a:solidFill>
                </a:endParaRPr>
              </a:p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0999" y="1719070"/>
                <a:ext cx="8407893" cy="4943039"/>
              </a:xfrm>
              <a:blipFill>
                <a:blip r:embed="rId2"/>
                <a:stretch>
                  <a:fillRect l="-301" t="-10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Polynomial regression model</a:t>
            </a:r>
          </a:p>
        </p:txBody>
      </p:sp>
    </p:spTree>
    <p:extLst>
      <p:ext uri="{BB962C8B-B14F-4D97-AF65-F5344CB8AC3E}">
        <p14:creationId xmlns:p14="http://schemas.microsoft.com/office/powerpoint/2010/main" val="123645911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380999" y="1719070"/>
                <a:ext cx="8407893" cy="4943039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Bean-soaking experiment:</a:t>
                </a:r>
                <a:r>
                  <a:rPr lang="en-US" dirty="0">
                    <a:solidFill>
                      <a:schemeClr val="tx1"/>
                    </a:solidFill>
                  </a:rPr>
                  <a:t> packaging says to soak mung bean seed sprouts overnight but no specific time is given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12, 18, 24, 30 hours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sprout length (mm) after 48 hours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=17</m:t>
                    </m:r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  <a:p>
                <a:pPr lvl="1"/>
                <a:endParaRPr lang="en-US" dirty="0">
                  <a:solidFill>
                    <a:srgbClr val="FF0000"/>
                  </a:solidFill>
                </a:endParaRPr>
              </a:p>
              <a:p>
                <a:endParaRPr lang="en-US" dirty="0">
                  <a:solidFill>
                    <a:srgbClr val="FF0000"/>
                  </a:solidFill>
                </a:endParaRPr>
              </a:p>
              <a:p>
                <a:endParaRPr lang="en-US" b="0" dirty="0">
                  <a:solidFill>
                    <a:schemeClr val="tx1"/>
                  </a:solidFill>
                </a:endParaRPr>
              </a:p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0999" y="1719070"/>
                <a:ext cx="8407893" cy="4943039"/>
              </a:xfrm>
              <a:blipFill>
                <a:blip r:embed="rId2"/>
                <a:stretch>
                  <a:fillRect l="-301" t="-10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Models</a:t>
            </a:r>
            <a:br>
              <a:rPr lang="en-US" dirty="0"/>
            </a:br>
            <a:r>
              <a:rPr lang="en-US" dirty="0"/>
              <a:t>Quadratic regression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F74725F5-B364-CF42-AE1A-083CCBAA8BC0}"/>
              </a:ext>
            </a:extLst>
          </p:cNvPr>
          <p:cNvSpPr txBox="1"/>
          <p:nvPr/>
        </p:nvSpPr>
        <p:spPr>
          <a:xfrm>
            <a:off x="5644479" y="3821257"/>
            <a:ext cx="2863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Regression model could be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6129085D-A531-354B-BCD5-B195ED8ED2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7498" y="3737040"/>
            <a:ext cx="3490482" cy="292506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xmlns="" id="{2533006D-79DB-D941-B1D4-4376BBC25B66}"/>
                  </a:ext>
                </a:extLst>
              </p:cNvPr>
              <p:cNvSpPr txBox="1"/>
              <p:nvPr/>
            </p:nvSpPr>
            <p:spPr>
              <a:xfrm>
                <a:off x="5295309" y="4250272"/>
                <a:ext cx="3524811" cy="27271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Sup>
                        <m:sSubSup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=−29.66   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=3.91</m:t>
                      </m:r>
                    </m:oMath>
                  </m:oMathPara>
                </a14:m>
                <a:endParaRPr lang="en-US" sz="2400" b="0" dirty="0">
                  <a:solidFill>
                    <a:srgbClr val="00B0F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srgbClr val="00B0F0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−0.07</m:t>
                      </m:r>
                    </m:oMath>
                  </m:oMathPara>
                </a14:m>
                <a:endParaRPr lang="en-US" sz="2400" b="0" dirty="0">
                  <a:solidFill>
                    <a:srgbClr val="00B0F0"/>
                  </a:solidFill>
                </a:endParaRPr>
              </a:p>
              <a:p>
                <a:endParaRPr lang="en-US" sz="2400" dirty="0">
                  <a:solidFill>
                    <a:srgbClr val="00B050"/>
                  </a:solidFill>
                </a:endParaRPr>
              </a:p>
              <a:p>
                <a:endParaRPr 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533006D-79DB-D941-B1D4-4376BBC25B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5309" y="4250272"/>
                <a:ext cx="3524811" cy="27271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AAF6B2DF-E6E1-0541-9C07-209D99E852DD}"/>
              </a:ext>
            </a:extLst>
          </p:cNvPr>
          <p:cNvCxnSpPr/>
          <p:nvPr/>
        </p:nvCxnSpPr>
        <p:spPr>
          <a:xfrm>
            <a:off x="1526583" y="6104629"/>
            <a:ext cx="449451" cy="0"/>
          </a:xfrm>
          <a:prstGeom prst="line">
            <a:avLst/>
          </a:prstGeom>
          <a:ln w="38100">
            <a:solidFill>
              <a:schemeClr val="tx2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AEEC759B-1603-7243-A209-060906ECC53A}"/>
              </a:ext>
            </a:extLst>
          </p:cNvPr>
          <p:cNvCxnSpPr/>
          <p:nvPr/>
        </p:nvCxnSpPr>
        <p:spPr>
          <a:xfrm>
            <a:off x="2415153" y="4823436"/>
            <a:ext cx="449451" cy="0"/>
          </a:xfrm>
          <a:prstGeom prst="line">
            <a:avLst/>
          </a:prstGeom>
          <a:ln w="38100">
            <a:solidFill>
              <a:schemeClr val="tx2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58FDC463-43BE-464A-9F66-EF65B55C5B6B}"/>
              </a:ext>
            </a:extLst>
          </p:cNvPr>
          <p:cNvCxnSpPr/>
          <p:nvPr/>
        </p:nvCxnSpPr>
        <p:spPr>
          <a:xfrm>
            <a:off x="3264977" y="4673619"/>
            <a:ext cx="449451" cy="0"/>
          </a:xfrm>
          <a:prstGeom prst="line">
            <a:avLst/>
          </a:prstGeom>
          <a:ln w="38100">
            <a:solidFill>
              <a:schemeClr val="tx2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4CE2729F-C56C-8C41-AB71-6B740B67798F}"/>
              </a:ext>
            </a:extLst>
          </p:cNvPr>
          <p:cNvCxnSpPr/>
          <p:nvPr/>
        </p:nvCxnSpPr>
        <p:spPr>
          <a:xfrm>
            <a:off x="4130299" y="4469558"/>
            <a:ext cx="449451" cy="0"/>
          </a:xfrm>
          <a:prstGeom prst="line">
            <a:avLst/>
          </a:prstGeom>
          <a:ln w="38100">
            <a:solidFill>
              <a:schemeClr val="tx2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8BEB8F1C-A6D6-F441-BECD-2928AF641F08}"/>
              </a:ext>
            </a:extLst>
          </p:cNvPr>
          <p:cNvSpPr txBox="1"/>
          <p:nvPr/>
        </p:nvSpPr>
        <p:spPr>
          <a:xfrm>
            <a:off x="5727129" y="5946025"/>
            <a:ext cx="1977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Better than linear!</a:t>
            </a:r>
          </a:p>
        </p:txBody>
      </p:sp>
      <p:sp>
        <p:nvSpPr>
          <p:cNvPr id="4" name="Arc 3">
            <a:extLst>
              <a:ext uri="{FF2B5EF4-FFF2-40B4-BE49-F238E27FC236}">
                <a16:creationId xmlns:a16="http://schemas.microsoft.com/office/drawing/2014/main" xmlns="" id="{43979321-BFEF-B048-8031-2B455930BB20}"/>
              </a:ext>
            </a:extLst>
          </p:cNvPr>
          <p:cNvSpPr/>
          <p:nvPr/>
        </p:nvSpPr>
        <p:spPr>
          <a:xfrm rot="17318776">
            <a:off x="1506630" y="4659235"/>
            <a:ext cx="4324376" cy="4005748"/>
          </a:xfrm>
          <a:prstGeom prst="arc">
            <a:avLst/>
          </a:prstGeom>
          <a:ln w="38100">
            <a:solidFill>
              <a:srgbClr val="00B0F0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B0F0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37719AE1-175F-E74E-85D6-07A876764AF8}"/>
              </a:ext>
            </a:extLst>
          </p:cNvPr>
          <p:cNvCxnSpPr>
            <a:cxnSpLocks/>
          </p:cNvCxnSpPr>
          <p:nvPr/>
        </p:nvCxnSpPr>
        <p:spPr>
          <a:xfrm flipV="1">
            <a:off x="1526583" y="4190589"/>
            <a:ext cx="3177153" cy="1750349"/>
          </a:xfrm>
          <a:prstGeom prst="line">
            <a:avLst/>
          </a:prstGeom>
          <a:ln w="38100">
            <a:solidFill>
              <a:srgbClr val="00B050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141682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0"/>
            <a:ext cx="8407893" cy="494303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Cell-mean models</a:t>
            </a:r>
          </a:p>
          <a:p>
            <a:pPr lvl="1"/>
            <a:r>
              <a:rPr lang="en-US" dirty="0"/>
              <a:t>Capture complicated relationships but require many parameters</a:t>
            </a:r>
          </a:p>
          <a:p>
            <a:pPr lvl="1"/>
            <a:r>
              <a:rPr lang="en-US" dirty="0"/>
              <a:t>Can’t predict for unobserved factor values</a:t>
            </a:r>
          </a:p>
          <a:p>
            <a:pPr lvl="1"/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Polynomial models</a:t>
            </a:r>
          </a:p>
          <a:p>
            <a:pPr lvl="1"/>
            <a:r>
              <a:rPr lang="en-US" dirty="0"/>
              <a:t>Approximate relationships fairly well with fewer parameters</a:t>
            </a:r>
          </a:p>
          <a:p>
            <a:pPr lvl="1"/>
            <a:r>
              <a:rPr lang="en-US" dirty="0"/>
              <a:t>Can predict for unobserved factor values</a:t>
            </a:r>
          </a:p>
          <a:p>
            <a:pPr lvl="1"/>
            <a:r>
              <a:rPr lang="en-US" dirty="0"/>
              <a:t>Do not extrapolate predictions outside of the observed values!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b="0" dirty="0"/>
              <a:t>What do we do after we decide on a model?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Cell-means versus Polynomials</a:t>
            </a:r>
            <a:br>
              <a:rPr lang="en-US" dirty="0"/>
            </a:br>
            <a:r>
              <a:rPr lang="en-US" dirty="0"/>
              <a:t>Numeric factors</a:t>
            </a:r>
          </a:p>
        </p:txBody>
      </p:sp>
    </p:spTree>
    <p:extLst>
      <p:ext uri="{BB962C8B-B14F-4D97-AF65-F5344CB8AC3E}">
        <p14:creationId xmlns:p14="http://schemas.microsoft.com/office/powerpoint/2010/main" val="10167619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0"/>
            <a:ext cx="8407893" cy="494303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Statistical models involve unknown parameters</a:t>
            </a:r>
          </a:p>
          <a:p>
            <a:endParaRPr lang="en-US" b="0" dirty="0"/>
          </a:p>
          <a:p>
            <a:r>
              <a:rPr lang="en-US" b="0" dirty="0"/>
              <a:t>Use observed data to </a:t>
            </a:r>
            <a:r>
              <a:rPr lang="en-US" dirty="0"/>
              <a:t>infer what the parameters are</a:t>
            </a:r>
          </a:p>
          <a:p>
            <a:endParaRPr lang="en-US" b="0" dirty="0">
              <a:solidFill>
                <a:schemeClr val="tx1"/>
              </a:solidFill>
            </a:endParaRPr>
          </a:p>
          <a:p>
            <a:r>
              <a:rPr lang="en-US" dirty="0"/>
              <a:t>An </a:t>
            </a:r>
            <a:r>
              <a:rPr lang="en-US" dirty="0">
                <a:solidFill>
                  <a:srgbClr val="FF0000"/>
                </a:solidFill>
              </a:rPr>
              <a:t>estimator</a:t>
            </a:r>
            <a:r>
              <a:rPr lang="en-US" dirty="0"/>
              <a:t> of a parameter is a function of the data that informs us about the parameter</a:t>
            </a:r>
          </a:p>
          <a:p>
            <a:endParaRPr lang="en-US" b="0" dirty="0">
              <a:solidFill>
                <a:schemeClr val="tx1"/>
              </a:solidFill>
            </a:endParaRPr>
          </a:p>
          <a:p>
            <a:r>
              <a:rPr lang="en-US" dirty="0"/>
              <a:t>Where do these estimators come from? </a:t>
            </a:r>
          </a:p>
          <a:p>
            <a:r>
              <a:rPr lang="en-US" dirty="0"/>
              <a:t>How to compare competing estimators?</a:t>
            </a:r>
            <a:endParaRPr lang="en-US" b="0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pPr lvl="1"/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b="0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Inference</a:t>
            </a:r>
          </a:p>
        </p:txBody>
      </p:sp>
    </p:spTree>
    <p:extLst>
      <p:ext uri="{BB962C8B-B14F-4D97-AF65-F5344CB8AC3E}">
        <p14:creationId xmlns:p14="http://schemas.microsoft.com/office/powerpoint/2010/main" val="169692200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380999" y="1719070"/>
                <a:ext cx="8407893" cy="4943039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sz="2800" b="0" dirty="0">
                    <a:solidFill>
                      <a:schemeClr val="tx1"/>
                    </a:solidFill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acc>
                      </m:e>
                      <m:sub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b="0" dirty="0">
                    <a:solidFill>
                      <a:schemeClr val="tx1"/>
                    </a:solidFill>
                  </a:rPr>
                  <a:t> denote some estimator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800" b="0" dirty="0">
                  <a:solidFill>
                    <a:srgbClr val="FF0000"/>
                  </a:solidFill>
                </a:endParaRPr>
              </a:p>
              <a:p>
                <a:endParaRPr lang="en-US" b="0" dirty="0">
                  <a:solidFill>
                    <a:srgbClr val="FF0000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𝑀𝑆𝐸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dPr>
                          <m:e>
                            <m:d>
                              <m:dPr>
                                <m:endChr m:val=""/>
                                <m:ctrlP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i="1">
                                            <a:solidFill>
                                              <a:srgbClr val="FF0000"/>
                                            </a:solidFill>
                                            <a:latin typeface="Cambria Math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p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  <a:p>
                <a:pPr lvl="1"/>
                <a:r>
                  <a:rPr lang="en-US" dirty="0"/>
                  <a:t>Want this difference to be as small as possible</a:t>
                </a:r>
              </a:p>
              <a:p>
                <a:endParaRPr lang="en-US" dirty="0"/>
              </a:p>
              <a:p>
                <a:r>
                  <a:rPr lang="en-US" dirty="0"/>
                  <a:t>Has the following decomposition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then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𝐵𝑖𝑎𝑠</m:t>
                    </m:r>
                    <m:d>
                      <m:d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Call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an </a:t>
                </a:r>
                <a:r>
                  <a:rPr lang="en-US" dirty="0">
                    <a:solidFill>
                      <a:srgbClr val="FF0000"/>
                    </a:solidFill>
                  </a:rPr>
                  <a:t>unbiased estimator</a:t>
                </a: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0999" y="1719070"/>
                <a:ext cx="8407893" cy="4943039"/>
              </a:xfrm>
              <a:blipFill>
                <a:blip r:embed="rId2"/>
                <a:stretch>
                  <a:fillRect l="-602" t="-20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Mean Squared Error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xmlns="" id="{CF060D93-D180-BB41-A44B-8C00150A9790}"/>
                  </a:ext>
                </a:extLst>
              </p:cNvPr>
              <p:cNvSpPr/>
              <p:nvPr/>
            </p:nvSpPr>
            <p:spPr>
              <a:xfrm>
                <a:off x="528701" y="4487506"/>
                <a:ext cx="463530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𝑀𝑆𝐸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2400" i="1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𝑉𝑎𝑟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𝐵𝑖𝑎𝑠</m:t>
                      </m:r>
                      <m:sSup>
                        <m:sSupPr>
                          <m:ctrlP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2400" i="1">
                                          <a:solidFill>
                                            <a:srgbClr val="FF0000"/>
                                          </a:solidFill>
                                          <a:latin typeface="Cambria Math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CF060D93-D180-BB41-A44B-8C00150A97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701" y="4487506"/>
                <a:ext cx="4635308" cy="461665"/>
              </a:xfrm>
              <a:prstGeom prst="rect">
                <a:avLst/>
              </a:prstGeom>
              <a:blipFill>
                <a:blip r:embed="rId3"/>
                <a:stretch>
                  <a:fillRect t="-2703" b="-108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xmlns="" id="{7FCB1864-2CA9-4D40-BE6B-17E7EB6A0648}"/>
                  </a:ext>
                </a:extLst>
              </p:cNvPr>
              <p:cNvSpPr/>
              <p:nvPr/>
            </p:nvSpPr>
            <p:spPr>
              <a:xfrm>
                <a:off x="5597819" y="4487507"/>
                <a:ext cx="316638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𝐵𝑖𝑎𝑠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2400" i="1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7FCB1864-2CA9-4D40-BE6B-17E7EB6A06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7819" y="4487507"/>
                <a:ext cx="3166380" cy="461665"/>
              </a:xfrm>
              <a:prstGeom prst="rect">
                <a:avLst/>
              </a:prstGeom>
              <a:blipFill>
                <a:blip r:embed="rId4"/>
                <a:stretch>
                  <a:fillRect t="-2703" b="-16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427504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380999" y="1719070"/>
                <a:ext cx="8407893" cy="4943039"/>
              </a:xfrm>
            </p:spPr>
            <p:txBody>
              <a:bodyPr>
                <a:normAutofit/>
              </a:bodyPr>
              <a:lstStyle/>
              <a:p>
                <a:r>
                  <a:rPr lang="en-US" b="0" dirty="0"/>
                  <a:t>Least-squares (LS) estimators minimize</a:t>
                </a:r>
              </a:p>
              <a:p>
                <a:pPr marL="4572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𝑖𝑗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𝜇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en-US" b="0" dirty="0">
                  <a:solidFill>
                    <a:srgbClr val="FF0000"/>
                  </a:solidFill>
                </a:endParaRPr>
              </a:p>
              <a:p>
                <a:endParaRPr lang="en-US" dirty="0">
                  <a:solidFill>
                    <a:srgbClr val="FF0000"/>
                  </a:solidFill>
                </a:endParaRPr>
              </a:p>
              <a:p>
                <a:r>
                  <a:rPr lang="en-US" dirty="0">
                    <a:solidFill>
                      <a:srgbClr val="FF0000"/>
                    </a:solidFill>
                  </a:rPr>
                  <a:t>Fact: </a:t>
                </a:r>
                <a:r>
                  <a:rPr lang="en-US" dirty="0"/>
                  <a:t>LS estimators can be represented by</a:t>
                </a:r>
              </a:p>
              <a:p>
                <a:pPr marL="4572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  <a:p>
                <a:endParaRPr lang="en-US" b="0" dirty="0"/>
              </a:p>
              <a:p>
                <a:r>
                  <a:rPr lang="en-US" b="0" dirty="0"/>
                  <a:t>Estimators of this form are called </a:t>
                </a:r>
                <a:r>
                  <a:rPr lang="en-US" b="0" dirty="0">
                    <a:solidFill>
                      <a:srgbClr val="FF0000"/>
                    </a:solidFill>
                  </a:rPr>
                  <a:t>linear estimators</a:t>
                </a:r>
                <a:endParaRPr lang="en-US" dirty="0">
                  <a:solidFill>
                    <a:srgbClr val="FF0000"/>
                  </a:solidFill>
                </a:endParaRPr>
              </a:p>
              <a:p>
                <a:pPr lvl="1"/>
                <a:r>
                  <a:rPr lang="en-US" sz="2200" b="0" dirty="0">
                    <a:solidFill>
                      <a:schemeClr val="tx1"/>
                    </a:solidFill>
                  </a:rPr>
                  <a:t>Linear combination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endParaRPr lang="en-US" sz="2200" b="0" dirty="0">
                  <a:solidFill>
                    <a:schemeClr val="tx1"/>
                  </a:solidFill>
                </a:endParaRPr>
              </a:p>
              <a:p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0999" y="1719070"/>
                <a:ext cx="8407893" cy="4943039"/>
              </a:xfrm>
              <a:blipFill>
                <a:blip r:embed="rId2"/>
                <a:stretch>
                  <a:fillRect l="-301" t="-18974" b="-5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 Estimation</a:t>
            </a:r>
            <a:br>
              <a:rPr lang="en-US" dirty="0"/>
            </a:br>
            <a:r>
              <a:rPr lang="en-US" dirty="0"/>
              <a:t>using Least-squares</a:t>
            </a:r>
          </a:p>
        </p:txBody>
      </p:sp>
    </p:spTree>
    <p:extLst>
      <p:ext uri="{BB962C8B-B14F-4D97-AF65-F5344CB8AC3E}">
        <p14:creationId xmlns:p14="http://schemas.microsoft.com/office/powerpoint/2010/main" val="6307447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0"/>
            <a:ext cx="8407893" cy="4943039"/>
          </a:xfrm>
        </p:spPr>
        <p:txBody>
          <a:bodyPr/>
          <a:lstStyle/>
          <a:p>
            <a:r>
              <a:rPr lang="en-US" dirty="0"/>
              <a:t>Two-sample proportion test and find a statistically-significant difference between the proportions</a:t>
            </a:r>
          </a:p>
          <a:p>
            <a:r>
              <a:rPr lang="en-US" dirty="0"/>
              <a:t>Does this tell us smoking causes lung cancer?</a:t>
            </a:r>
          </a:p>
          <a:p>
            <a:endParaRPr lang="en-US" dirty="0"/>
          </a:p>
          <a:p>
            <a:r>
              <a:rPr lang="en-US" dirty="0"/>
              <a:t>If there is a causal effect, we expect difference</a:t>
            </a:r>
          </a:p>
          <a:p>
            <a:endParaRPr lang="en-US" dirty="0"/>
          </a:p>
          <a:p>
            <a:r>
              <a:rPr lang="en-US" dirty="0"/>
              <a:t>What else could explain the observed difference?</a:t>
            </a:r>
          </a:p>
          <a:p>
            <a:pPr lvl="1"/>
            <a:r>
              <a:rPr lang="en-US" dirty="0"/>
              <a:t>Random chance associated with Type I error</a:t>
            </a:r>
          </a:p>
          <a:p>
            <a:pPr lvl="1"/>
            <a:r>
              <a:rPr lang="en-US" dirty="0"/>
              <a:t>Any other thing that is related to or causes lung cancer such as genetics, work/home environment, age, etc.</a:t>
            </a:r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Smoking Study Design 1:</a:t>
            </a:r>
            <a:br>
              <a:rPr lang="en-US" dirty="0"/>
            </a:br>
            <a:r>
              <a:rPr lang="en-US" dirty="0"/>
              <a:t>Two-Sample Proportion Test</a:t>
            </a:r>
          </a:p>
        </p:txBody>
      </p:sp>
    </p:spTree>
    <p:extLst>
      <p:ext uri="{BB962C8B-B14F-4D97-AF65-F5344CB8AC3E}">
        <p14:creationId xmlns:p14="http://schemas.microsoft.com/office/powerpoint/2010/main" val="423862343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380999" y="1719070"/>
                <a:ext cx="8407893" cy="4943039"/>
              </a:xfrm>
            </p:spPr>
            <p:txBody>
              <a:bodyPr>
                <a:normAutofit/>
              </a:bodyPr>
              <a:lstStyle/>
              <a:p>
                <a:r>
                  <a:rPr lang="en-US" b="0" dirty="0">
                    <a:solidFill>
                      <a:srgbClr val="FF0000"/>
                    </a:solidFill>
                  </a:rPr>
                  <a:t>Expected value always distribute over sums</a:t>
                </a:r>
                <a:endParaRPr lang="en-US" dirty="0"/>
              </a:p>
              <a:p>
                <a:pPr marL="4572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nary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  <a:p>
                <a:r>
                  <a:rPr lang="en-US" dirty="0">
                    <a:solidFill>
                      <a:srgbClr val="FF0000"/>
                    </a:solidFill>
                  </a:rPr>
                  <a:t>Distribute over constants (non-random)</a:t>
                </a:r>
              </a:p>
              <a:p>
                <a:pPr marL="4572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</m:e>
                          </m:nary>
                        </m:e>
                      </m:nary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  <a:p>
                <a:r>
                  <a:rPr lang="en-US" dirty="0">
                    <a:solidFill>
                      <a:srgbClr val="FF0000"/>
                    </a:solidFill>
                  </a:rPr>
                  <a:t>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doesn’t have a j subscript we can simplify to</a:t>
                </a:r>
              </a:p>
              <a:p>
                <a:pPr marL="36576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. 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nary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      </m:t>
                      </m:r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  <a:p>
                <a:r>
                  <a:rPr lang="en-US" dirty="0">
                    <a:solidFill>
                      <a:srgbClr val="FF0000"/>
                    </a:solidFill>
                  </a:rPr>
                  <a:t>Result: </a:t>
                </a:r>
                <a:r>
                  <a:rPr lang="en-US" dirty="0">
                    <a:solidFill>
                      <a:schemeClr val="tx1"/>
                    </a:solidFill>
                  </a:rPr>
                  <a:t>linear estimator is unbiased for some </a:t>
                </a:r>
                <a:r>
                  <a:rPr lang="en-US" dirty="0">
                    <a:solidFill>
                      <a:srgbClr val="FF0000"/>
                    </a:solidFill>
                  </a:rPr>
                  <a:t>linear combination</a:t>
                </a:r>
                <a:r>
                  <a:rPr lang="en-US" dirty="0">
                    <a:solidFill>
                      <a:schemeClr val="tx1"/>
                    </a:solidFill>
                  </a:rPr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b="0" dirty="0">
                  <a:solidFill>
                    <a:srgbClr val="FF0000"/>
                  </a:solidFill>
                </a:endParaRPr>
              </a:p>
              <a:p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0999" y="1719070"/>
                <a:ext cx="8407893" cy="4943039"/>
              </a:xfrm>
              <a:blipFill>
                <a:blip r:embed="rId2"/>
                <a:stretch>
                  <a:fillRect l="-4819" t="-18974" r="-301" b="-97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properties of </a:t>
            </a:r>
            <a:br>
              <a:rPr lang="en-US" dirty="0"/>
            </a:br>
            <a:r>
              <a:rPr lang="en-US" dirty="0"/>
              <a:t>linear estimators</a:t>
            </a:r>
          </a:p>
        </p:txBody>
      </p:sp>
    </p:spTree>
    <p:extLst>
      <p:ext uri="{BB962C8B-B14F-4D97-AF65-F5344CB8AC3E}">
        <p14:creationId xmlns:p14="http://schemas.microsoft.com/office/powerpoint/2010/main" val="90796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380999" y="1719070"/>
                <a:ext cx="8407893" cy="4943039"/>
              </a:xfrm>
            </p:spPr>
            <p:txBody>
              <a:bodyPr>
                <a:normAutofit/>
              </a:bodyPr>
              <a:lstStyle/>
              <a:p>
                <a:r>
                  <a:rPr lang="en-US" b="0" dirty="0">
                    <a:solidFill>
                      <a:schemeClr val="tx1"/>
                    </a:solidFill>
                  </a:rPr>
                  <a:t>A linear combination,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b="0" dirty="0">
                    <a:solidFill>
                      <a:schemeClr val="tx1"/>
                    </a:solidFill>
                  </a:rPr>
                  <a:t>, is </a:t>
                </a:r>
                <a:r>
                  <a:rPr lang="en-US" b="0" dirty="0">
                    <a:solidFill>
                      <a:srgbClr val="FF0000"/>
                    </a:solidFill>
                  </a:rPr>
                  <a:t>estimable</a:t>
                </a:r>
                <a:r>
                  <a:rPr lang="en-US" b="0" dirty="0">
                    <a:solidFill>
                      <a:schemeClr val="tx1"/>
                    </a:solidFill>
                  </a:rPr>
                  <a:t> if there exists a linear, unbiased estimator:</a:t>
                </a:r>
                <a:endParaRPr lang="en-US" dirty="0">
                  <a:solidFill>
                    <a:schemeClr val="tx1"/>
                  </a:solidFill>
                </a:endParaRPr>
              </a:p>
              <a:p>
                <a:pPr marL="45720" indent="0" algn="ctr">
                  <a:buNone/>
                </a:pPr>
                <a:endParaRPr lang="en-US" b="0" dirty="0"/>
              </a:p>
              <a:p>
                <a:pPr marL="45720" indent="0" algn="ctr">
                  <a:buNone/>
                </a:pPr>
                <a:endParaRPr lang="en-US" b="0" dirty="0"/>
              </a:p>
              <a:p>
                <a:endParaRPr lang="en-US" b="0" dirty="0"/>
              </a:p>
              <a:p>
                <a:r>
                  <a:rPr lang="en-US" b="0" dirty="0"/>
                  <a:t>From before we must have</a:t>
                </a:r>
                <a:r>
                  <a:rPr lang="en-US" b="0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.=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b="0" dirty="0">
                  <a:solidFill>
                    <a:srgbClr val="FF0000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Extract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from given expression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has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=…=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+(−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has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=1,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=−1,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=…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  <a:p>
                <a:endParaRPr lang="en-US" dirty="0">
                  <a:solidFill>
                    <a:srgbClr val="FF0000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A </a:t>
                </a:r>
                <a:r>
                  <a:rPr lang="en-US" dirty="0">
                    <a:solidFill>
                      <a:srgbClr val="FF0000"/>
                    </a:solidFill>
                  </a:rPr>
                  <a:t>contrast</a:t>
                </a:r>
                <a:r>
                  <a:rPr lang="en-US" dirty="0">
                    <a:solidFill>
                      <a:schemeClr val="tx1"/>
                    </a:solidFill>
                  </a:rPr>
                  <a:t> is a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naryPr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where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naryPr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nary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0999" y="1719070"/>
                <a:ext cx="8407893" cy="4943039"/>
              </a:xfrm>
              <a:blipFill>
                <a:blip r:embed="rId2"/>
                <a:stretch>
                  <a:fillRect l="-301" t="-12051" b="-120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properties of </a:t>
            </a:r>
            <a:br>
              <a:rPr lang="en-US" dirty="0"/>
            </a:br>
            <a:r>
              <a:rPr lang="en-US" dirty="0"/>
              <a:t>linear estimators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xmlns="" id="{6C3A11BD-CD9A-2345-8555-15C014D2335A}"/>
                  </a:ext>
                </a:extLst>
              </p:cNvPr>
              <p:cNvSpPr/>
              <p:nvPr/>
            </p:nvSpPr>
            <p:spPr>
              <a:xfrm>
                <a:off x="2653230" y="2639186"/>
                <a:ext cx="3863430" cy="103034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2400" i="1">
                                  <a:latin typeface="Cambria Math" charset="0"/>
                                </a:rPr>
                              </m:ctrlPr>
                            </m:naryPr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2400" i="1">
                                      <a:latin typeface="Cambria Math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nary>
                        </m:e>
                      </m:d>
                      <m:r>
                        <a:rPr lang="en-US" sz="240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6C3A11BD-CD9A-2345-8555-15C014D233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3230" y="2639186"/>
                <a:ext cx="3863430" cy="1030347"/>
              </a:xfrm>
              <a:prstGeom prst="rect">
                <a:avLst/>
              </a:prstGeom>
              <a:blipFill>
                <a:blip r:embed="rId3"/>
                <a:stretch>
                  <a:fillRect l="-15082" t="-124390" r="-1967" b="-1682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3208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380999" y="1719070"/>
                <a:ext cx="8407893" cy="4943039"/>
              </a:xfrm>
            </p:spPr>
            <p:txBody>
              <a:bodyPr>
                <a:normAutofit/>
              </a:bodyPr>
              <a:lstStyle/>
              <a:p>
                <a:r>
                  <a:rPr lang="en-US" b="0" dirty="0"/>
                  <a:t>For cell-means model we have</a:t>
                </a:r>
              </a:p>
              <a:p>
                <a:pPr marL="45720" indent="0" algn="ctr">
                  <a:buNone/>
                </a:pPr>
                <a:endParaRPr lang="en-US" b="0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 marL="4572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  <m:sSub>
                            <m:sSub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den>
                              </m:f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.=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  <a:p>
                <a:endParaRPr lang="en-US" b="0" dirty="0">
                  <a:solidFill>
                    <a:srgbClr val="FF0000"/>
                  </a:solidFill>
                </a:endParaRPr>
              </a:p>
              <a:p>
                <a:r>
                  <a:rPr lang="en-US" b="0" dirty="0"/>
                  <a:t>Average of the responses for value </a:t>
                </a:r>
                <a:r>
                  <a:rPr lang="en-US" b="0" i="1" dirty="0" err="1"/>
                  <a:t>i</a:t>
                </a:r>
                <a:endParaRPr lang="en-US" b="0" dirty="0"/>
              </a:p>
              <a:p>
                <a:endParaRPr lang="en-US" dirty="0">
                  <a:solidFill>
                    <a:srgbClr val="FF0000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</m:e>
                    </m:d>
                    <m:r>
                      <a:rPr lang="en-US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    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</m:e>
                    </m:d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b="0" dirty="0">
                  <a:solidFill>
                    <a:srgbClr val="FF0000"/>
                  </a:solidFill>
                </a:endParaRPr>
              </a:p>
              <a:p>
                <a:endParaRPr lang="en-US" dirty="0">
                  <a:solidFill>
                    <a:srgbClr val="FF0000"/>
                  </a:solidFill>
                </a:endParaRPr>
              </a:p>
              <a:p>
                <a:r>
                  <a:rPr lang="en-US" dirty="0">
                    <a:solidFill>
                      <a:srgbClr val="FF0000"/>
                    </a:solidFill>
                  </a:rPr>
                  <a:t>Design impact: </a:t>
                </a:r>
                <a:r>
                  <a:rPr lang="en-US" dirty="0">
                    <a:solidFill>
                      <a:schemeClr val="tx1"/>
                    </a:solidFill>
                  </a:rPr>
                  <a:t>if you increase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you decrease variance of your estimator</a:t>
                </a:r>
              </a:p>
              <a:p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0999" y="1719070"/>
                <a:ext cx="8407893" cy="4943039"/>
              </a:xfrm>
              <a:blipFill>
                <a:blip r:embed="rId2"/>
                <a:stretch>
                  <a:fillRect l="-302" t="-9719" b="-2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Least-squares Estimators</a:t>
            </a:r>
            <a:br>
              <a:rPr lang="en-US" dirty="0"/>
            </a:br>
            <a:r>
              <a:rPr lang="en-US" dirty="0"/>
              <a:t>Cell-means Model</a:t>
            </a:r>
          </a:p>
        </p:txBody>
      </p:sp>
    </p:spTree>
    <p:extLst>
      <p:ext uri="{BB962C8B-B14F-4D97-AF65-F5344CB8AC3E}">
        <p14:creationId xmlns:p14="http://schemas.microsoft.com/office/powerpoint/2010/main" val="123182405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380999" y="1719070"/>
                <a:ext cx="8407893" cy="4943039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b="0" dirty="0"/>
                  <a:t>For simple linear regression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4572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..−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acc>
                        <m:accPr>
                          <m:chr m:val="̅"/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.             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/>
                                <m:e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.)(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</m:acc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.)</m:t>
                                  </m:r>
                                </m:e>
                              </m:nary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/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𝑖𝑗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en-US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acc>
                                          <m:r>
                                            <a:rPr lang="en-US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.</m:t>
                                          </m:r>
                                          <m:r>
                                            <a:rPr lang="en-US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.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nary>
                        </m:den>
                      </m:f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    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fPr>
                          <m:num>
                            <m:acc>
                              <m:accPr>
                                <m:chr m:val="̅"/>
                                <m:ctrlP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  <m:sSup>
                              <m:sSupPr>
                                <m:ctrlP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</m:e>
                              <m:sup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</m:ctrlPr>
                              </m:naryPr>
                              <m:sub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/>
                              <m:e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/>
                                  <m:e>
                                    <m:sSup>
                                      <m:sSupPr>
                                        <m:ctrlPr>
                                          <a:rPr lang="en-US" i="1">
                                            <a:solidFill>
                                              <a:srgbClr val="FF0000"/>
                                            </a:solidFill>
                                            <a:latin typeface="Cambria Math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i="1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i="1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i="1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  <m:r>
                                                  <a:rPr lang="en-US" b="0" i="1" smtClean="0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𝑗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acc>
                                              <m:accPr>
                                                <m:chr m:val="̅"/>
                                                <m:ctrlPr>
                                                  <a:rPr lang="en-US" i="1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i="1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</m:acc>
                                            <m:r>
                                              <a:rPr lang="en-US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.</m:t>
                                            </m:r>
                                            <m:r>
                                              <a:rPr lang="en-US" b="0" i="1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.</m:t>
                                            </m:r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nary>
                              </m:e>
                            </m:nary>
                          </m:den>
                        </m:f>
                      </m:e>
                    </m:d>
                  </m:oMath>
                </a14:m>
                <a:r>
                  <a:rPr lang="en-US" b="0" dirty="0">
                    <a:solidFill>
                      <a:srgbClr val="FF0000"/>
                    </a:solidFill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i="1" dirty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    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</m:ctrlPr>
                              </m:naryPr>
                              <m:sub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/>
                              <m:e>
                                <m:sSup>
                                  <m:sSupPr>
                                    <m:ctrlP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i="1">
                                            <a:solidFill>
                                              <a:srgbClr val="FF0000"/>
                                            </a:solidFill>
                                            <a:latin typeface="Cambria Math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en-US" b="0" i="1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  <m:r>
                                          <a:rPr lang="en-US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acc>
                                        <m:r>
                                          <a:rPr lang="en-US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.</m:t>
                                        </m:r>
                                        <m:r>
                                          <a:rPr lang="en-US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.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nary>
                          </m:e>
                        </m:nary>
                      </m:den>
                    </m:f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  <a:p>
                <a:endParaRPr lang="en-US" b="0" dirty="0">
                  <a:solidFill>
                    <a:srgbClr val="FF0000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b="0" dirty="0">
                    <a:solidFill>
                      <a:srgbClr val="FF0000"/>
                    </a:solidFill>
                  </a:rPr>
                  <a:t> </a:t>
                </a:r>
                <a:r>
                  <a:rPr lang="en-US" b="0" dirty="0"/>
                  <a:t>is the total number of observations</a:t>
                </a:r>
              </a:p>
              <a:p>
                <a:endParaRPr lang="en-US" dirty="0">
                  <a:solidFill>
                    <a:srgbClr val="FF0000"/>
                  </a:solidFill>
                </a:endParaRPr>
              </a:p>
              <a:p>
                <a:r>
                  <a:rPr lang="en-US" dirty="0">
                    <a:solidFill>
                      <a:srgbClr val="FF0000"/>
                    </a:solidFill>
                  </a:rPr>
                  <a:t>Design impact: </a:t>
                </a:r>
                <a:r>
                  <a:rPr lang="en-US" dirty="0">
                    <a:solidFill>
                      <a:schemeClr val="tx1"/>
                    </a:solidFill>
                  </a:rPr>
                  <a:t>if you increase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naryPr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/>
                          <m:e>
                            <m:sSup>
                              <m:sSup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nary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the variance decreases for BOTH parameters</a:t>
                </a: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0999" y="1719070"/>
                <a:ext cx="8407893" cy="4943039"/>
              </a:xfrm>
              <a:blipFill>
                <a:blip r:embed="rId2"/>
                <a:stretch>
                  <a:fillRect t="-4615" b="-82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Least-squares Estimators</a:t>
            </a:r>
            <a:br>
              <a:rPr lang="en-US" dirty="0"/>
            </a:br>
            <a:r>
              <a:rPr lang="en-US" dirty="0"/>
              <a:t>Simple Linear Regression</a:t>
            </a:r>
          </a:p>
        </p:txBody>
      </p:sp>
    </p:spTree>
    <p:extLst>
      <p:ext uri="{BB962C8B-B14F-4D97-AF65-F5344CB8AC3E}">
        <p14:creationId xmlns:p14="http://schemas.microsoft.com/office/powerpoint/2010/main" val="21989612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380999" y="1719070"/>
                <a:ext cx="8407893" cy="4943039"/>
              </a:xfrm>
            </p:spPr>
            <p:txBody>
              <a:bodyPr>
                <a:normAutofit/>
              </a:bodyPr>
              <a:lstStyle/>
              <a:p>
                <a:r>
                  <a:rPr lang="en-US" b="0" dirty="0"/>
                  <a:t>Remember that identifiability issue? Tells us that the individual </a:t>
                </a:r>
                <a:r>
                  <a:rPr lang="en-US" b="0" dirty="0">
                    <a:solidFill>
                      <a:srgbClr val="FF0000"/>
                    </a:solidFill>
                  </a:rPr>
                  <a:t>parameters may not be estimable</a:t>
                </a:r>
              </a:p>
              <a:p>
                <a:r>
                  <a:rPr lang="en-US" dirty="0"/>
                  <a:t>Every estimable function of the form</a:t>
                </a:r>
                <a:endParaRPr lang="en-US" b="0" dirty="0"/>
              </a:p>
              <a:p>
                <a:pPr marL="4572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/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𝜏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nary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to be estimable by itself we need to pick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so that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nary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for every possible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(does not exist)</a:t>
                </a:r>
              </a:p>
              <a:p>
                <a:pPr lvl="1"/>
                <a:r>
                  <a:rPr lang="en-US" dirty="0"/>
                  <a:t>Can’t estimate individual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either</a:t>
                </a:r>
              </a:p>
              <a:p>
                <a:endParaRPr lang="en-US" dirty="0">
                  <a:solidFill>
                    <a:srgbClr val="FF0000"/>
                  </a:solidFill>
                </a:endParaRPr>
              </a:p>
              <a:p>
                <a:r>
                  <a:rPr lang="en-US" dirty="0">
                    <a:solidFill>
                      <a:srgbClr val="FF0000"/>
                    </a:solidFill>
                  </a:rPr>
                  <a:t>What functions are estimable?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  <a:p>
                <a:pPr lvl="1"/>
                <a:r>
                  <a:rPr lang="en-US" b="0" dirty="0">
                    <a:solidFill>
                      <a:srgbClr val="FF0000"/>
                    </a:solidFill>
                  </a:rPr>
                  <a:t>Contrasts: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where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nary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(e.g.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0999" y="1719070"/>
                <a:ext cx="8407893" cy="4943039"/>
              </a:xfrm>
              <a:blipFill>
                <a:blip r:embed="rId2"/>
                <a:stretch>
                  <a:fillRect l="-302" t="-2558" r="-1810" b="-143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Least-squares Estimators</a:t>
            </a:r>
            <a:br>
              <a:rPr lang="en-US" dirty="0"/>
            </a:br>
            <a:r>
              <a:rPr lang="en-US" dirty="0"/>
              <a:t>Effects Model</a:t>
            </a:r>
          </a:p>
        </p:txBody>
      </p:sp>
    </p:spTree>
    <p:extLst>
      <p:ext uri="{BB962C8B-B14F-4D97-AF65-F5344CB8AC3E}">
        <p14:creationId xmlns:p14="http://schemas.microsoft.com/office/powerpoint/2010/main" val="213514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380999" y="1719070"/>
                <a:ext cx="8407893" cy="4943039"/>
              </a:xfrm>
            </p:spPr>
            <p:txBody>
              <a:bodyPr>
                <a:normAutofit/>
              </a:bodyPr>
              <a:lstStyle/>
              <a:p>
                <a:r>
                  <a:rPr lang="en-US" b="0" dirty="0"/>
                  <a:t>Even though parameters aren’t estimable we still have least-squares estimators for them</a:t>
                </a:r>
              </a:p>
              <a:p>
                <a:pPr lvl="1"/>
                <a:r>
                  <a:rPr lang="en-US" dirty="0"/>
                  <a:t>An infinite number of them and none of them are unbiased</a:t>
                </a:r>
              </a:p>
              <a:p>
                <a:pPr lvl="1"/>
                <a:r>
                  <a:rPr lang="en-US" dirty="0"/>
                  <a:t>Different software give different estimators</a:t>
                </a:r>
              </a:p>
              <a:p>
                <a:endParaRPr lang="en-US" dirty="0"/>
              </a:p>
              <a:p>
                <a:r>
                  <a:rPr lang="en-US" dirty="0"/>
                  <a:t>Still use these estimators for estimable functions</a:t>
                </a:r>
              </a:p>
              <a:p>
                <a:pPr lvl="1"/>
                <a:r>
                  <a:rPr lang="en-US" dirty="0"/>
                  <a:t>Say we have estimators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Least-squares estimators for estimable functions are then</a:t>
                </a:r>
              </a:p>
              <a:p>
                <a:pPr marL="365760" lvl="1" indent="0" algn="ctr">
                  <a:buNone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accPr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naryPr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acc>
                    <m:nary>
                      <m:naryPr>
                        <m:chr m:val="∑"/>
                        <m:grow m:val="on"/>
                        <m:supHide m:val="on"/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naryPr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    and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̂"/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dirty="0">
                  <a:solidFill>
                    <a:srgbClr val="FF0000"/>
                  </a:solidFill>
                </a:endParaRPr>
              </a:p>
              <a:p>
                <a:r>
                  <a:rPr lang="en-US" dirty="0">
                    <a:solidFill>
                      <a:srgbClr val="FF0000"/>
                    </a:solidFill>
                  </a:rPr>
                  <a:t>Important:</a:t>
                </a:r>
                <a:r>
                  <a:rPr lang="en-US" dirty="0"/>
                  <a:t> estimable function estimator same regardless of the chosen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0999" y="1719070"/>
                <a:ext cx="8407893" cy="4943039"/>
              </a:xfrm>
              <a:blipFill>
                <a:blip r:embed="rId2"/>
                <a:stretch>
                  <a:fillRect l="-302" t="-767" b="-2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Least-squares Estimators</a:t>
            </a:r>
            <a:br>
              <a:rPr lang="en-US" dirty="0"/>
            </a:br>
            <a:r>
              <a:rPr lang="en-US" dirty="0"/>
              <a:t>Effects Model</a:t>
            </a:r>
          </a:p>
        </p:txBody>
      </p:sp>
    </p:spTree>
    <p:extLst>
      <p:ext uri="{BB962C8B-B14F-4D97-AF65-F5344CB8AC3E}">
        <p14:creationId xmlns:p14="http://schemas.microsoft.com/office/powerpoint/2010/main" val="604138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380999" y="1719070"/>
                <a:ext cx="8407893" cy="4943039"/>
              </a:xfrm>
            </p:spPr>
            <p:txBody>
              <a:bodyPr>
                <a:normAutofit/>
              </a:bodyPr>
              <a:lstStyle/>
              <a:p>
                <a:r>
                  <a:rPr lang="en-US" b="0" dirty="0"/>
                  <a:t>Simplifications for this model, but not generally</a:t>
                </a:r>
              </a:p>
              <a:p>
                <a:endParaRPr lang="en-US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grow m:val="on"/>
                        <m:supHide m:val="on"/>
                        <m:ctrlPr>
                          <a:rPr lang="en-US" i="1">
                            <a:latin typeface="Cambria Math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b="0" i="1" smtClean="0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</m:acc>
                          </m:e>
                          <m:sub>
                            <m:r>
                              <m:rPr>
                                <m:aln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m:rPr>
                            <m:aln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.</m:t>
                        </m:r>
                      </m:e>
                    </m:nary>
                  </m:oMath>
                </a14:m>
                <a:r>
                  <a:rPr lang="en-US" b="0" dirty="0"/>
                  <a:t>       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US" b="0" i="1" dirty="0" smtClean="0">
                            <a:latin typeface="Cambria Math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i="1">
                                        <a:latin typeface="Cambria Math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m:rPr>
                                    <m:aln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m:rPr>
                                <m:aln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</m:nary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f>
                          <m:f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US" b="0" i="1" smtClean="0">
                                    <a:latin typeface="Cambria Math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num>
                          <m:den>
                            <m:sSub>
                              <m:sSubPr>
                                <m:ctrlPr>
                                  <a:rPr lang="en-US" b="0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</m:e>
                    </m:nary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acc>
                      </m:e>
                      <m:sub>
                        <m:r>
                          <m:rPr>
                            <m:aln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m:rPr>
                        <m:aln/>
                      </m:rPr>
                      <a:rPr lang="en-US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b="0" dirty="0"/>
                  <a:t>              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US" b="0" i="1" dirty="0" smtClean="0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</m:acc>
                          </m:e>
                          <m:sub>
                            <m:r>
                              <m:rPr>
                                <m:aln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m:rPr>
                            <m:aln/>
                          </m:rPr>
                          <a:rPr lang="en-US" i="1">
                            <a:latin typeface="Cambria Math" panose="02040503050406030204" pitchFamily="18" charset="0"/>
                          </a:rPr>
                          <m:t>.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endParaRPr lang="en-US" b="0" dirty="0"/>
              </a:p>
              <a:p>
                <a:endParaRPr lang="en-US" dirty="0"/>
              </a:p>
              <a:p>
                <a:r>
                  <a:rPr lang="en-US" dirty="0">
                    <a:solidFill>
                      <a:srgbClr val="FF0000"/>
                    </a:solidFill>
                  </a:rPr>
                  <a:t>Design impact:</a:t>
                </a:r>
                <a:r>
                  <a:rPr lang="en-US" dirty="0"/>
                  <a:t> increasing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b="0" dirty="0"/>
                  <a:t> </a:t>
                </a:r>
                <a:r>
                  <a:rPr lang="en-US" dirty="0"/>
                  <a:t>for all treatments in a given contrast decreases variance of that contrast</a:t>
                </a:r>
              </a:p>
              <a:p>
                <a:endParaRPr lang="en-US" b="0" dirty="0"/>
              </a:p>
              <a:p>
                <a:r>
                  <a:rPr lang="en-US" b="0" dirty="0"/>
                  <a:t>If equally interested in all contrasts then maximize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b="0" dirty="0"/>
              </a:p>
              <a:p>
                <a:pPr lvl="1"/>
                <a:r>
                  <a:rPr lang="en-US" b="0" dirty="0"/>
                  <a:t>Why equal replication is recommended!</a:t>
                </a: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0999" y="1719070"/>
                <a:ext cx="8407893" cy="4943039"/>
              </a:xfrm>
              <a:blipFill>
                <a:blip r:embed="rId2"/>
                <a:stretch>
                  <a:fillRect l="-2262" t="-767" b="-7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Least-squares Estimators</a:t>
            </a:r>
            <a:br>
              <a:rPr lang="en-US" dirty="0"/>
            </a:br>
            <a:r>
              <a:rPr lang="en-US" dirty="0"/>
              <a:t>Effects Model</a:t>
            </a:r>
          </a:p>
        </p:txBody>
      </p:sp>
    </p:spTree>
    <p:extLst>
      <p:ext uri="{BB962C8B-B14F-4D97-AF65-F5344CB8AC3E}">
        <p14:creationId xmlns:p14="http://schemas.microsoft.com/office/powerpoint/2010/main" val="423099479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0"/>
            <a:ext cx="8407893" cy="5138929"/>
          </a:xfrm>
        </p:spPr>
        <p:txBody>
          <a:bodyPr/>
          <a:lstStyle/>
          <a:p>
            <a:r>
              <a:rPr lang="en-US" dirty="0"/>
              <a:t>Explain </a:t>
            </a:r>
            <a:r>
              <a:rPr lang="en-US" dirty="0" smtClean="0"/>
              <a:t>a </a:t>
            </a:r>
            <a:r>
              <a:rPr lang="en-US"/>
              <a:t>conditional </a:t>
            </a:r>
            <a:r>
              <a:rPr lang="en-US" smtClean="0"/>
              <a:t>distribution</a:t>
            </a:r>
            <a:endParaRPr lang="en-US" dirty="0"/>
          </a:p>
          <a:p>
            <a:r>
              <a:rPr lang="en-US" dirty="0"/>
              <a:t>Write cell-means, effects, and polynomial regression models</a:t>
            </a:r>
          </a:p>
          <a:p>
            <a:r>
              <a:rPr lang="en-US" dirty="0"/>
              <a:t>Identify when which model is appropriate by identifying type of factor</a:t>
            </a:r>
          </a:p>
          <a:p>
            <a:r>
              <a:rPr lang="en-US" dirty="0"/>
              <a:t>Derive expected value and standard error of a linear estimator</a:t>
            </a:r>
          </a:p>
          <a:p>
            <a:r>
              <a:rPr lang="en-US" dirty="0"/>
              <a:t>Define </a:t>
            </a:r>
            <a:r>
              <a:rPr lang="en-US" dirty="0" err="1" smtClean="0"/>
              <a:t>estimability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  <a:br>
              <a:rPr lang="en-US" dirty="0"/>
            </a:br>
            <a:r>
              <a:rPr lang="en-US" dirty="0"/>
              <a:t>Review</a:t>
            </a:r>
          </a:p>
        </p:txBody>
      </p:sp>
    </p:spTree>
    <p:extLst>
      <p:ext uri="{BB962C8B-B14F-4D97-AF65-F5344CB8AC3E}">
        <p14:creationId xmlns:p14="http://schemas.microsoft.com/office/powerpoint/2010/main" val="87192502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380999" y="1719070"/>
                <a:ext cx="8407893" cy="5138929"/>
              </a:xfrm>
            </p:spPr>
            <p:txBody>
              <a:bodyPr/>
              <a:lstStyle/>
              <a:p>
                <a:r>
                  <a:rPr lang="en-US" dirty="0"/>
                  <a:t>Subscripts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=1,…,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are necessary tools for framework that applies to many analyses</a:t>
                </a:r>
              </a:p>
              <a:p>
                <a:r>
                  <a:rPr lang="en-US" dirty="0"/>
                  <a:t>Linear combinations involve real numbers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/>
                  <a:t> indexed by </a:t>
                </a:r>
                <a:r>
                  <a:rPr lang="en-US" i="1" dirty="0" err="1"/>
                  <a:t>i</a:t>
                </a:r>
                <a:r>
                  <a:rPr lang="en-US" i="1" dirty="0"/>
                  <a:t> </a:t>
                </a:r>
                <a:r>
                  <a:rPr lang="en-US" dirty="0"/>
                  <a:t>and </a:t>
                </a:r>
                <a:r>
                  <a:rPr lang="en-US" i="1" dirty="0"/>
                  <a:t>j</a:t>
                </a:r>
                <a:r>
                  <a:rPr lang="en-US" dirty="0"/>
                  <a:t> in table</a:t>
                </a:r>
              </a:p>
              <a:p>
                <a:r>
                  <a:rPr lang="en-US" dirty="0"/>
                  <a:t>Think of arranging these numbers in a table</a:t>
                </a:r>
              </a:p>
              <a:p>
                <a:pPr lvl="1"/>
                <a:r>
                  <a:rPr lang="en-US" dirty="0"/>
                  <a:t>Example: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=1,..,3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=5, 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=3, 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=9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0999" y="1719070"/>
                <a:ext cx="8407893" cy="5138929"/>
              </a:xfrm>
              <a:blipFill>
                <a:blip r:embed="rId2"/>
                <a:stretch>
                  <a:fillRect l="-301" t="-9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More on Notation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xmlns="" id="{7B0103C5-E129-E24E-BE7D-9F3E827E105C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1423930" y="4813309"/>
              <a:ext cx="6096000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09600">
                      <a:extLst>
                        <a:ext uri="{9D8B030D-6E8A-4147-A177-3AD203B41FA5}">
                          <a16:colId xmlns:a16="http://schemas.microsoft.com/office/drawing/2014/main" xmlns="" val="2618581229"/>
                        </a:ext>
                      </a:extLst>
                    </a:gridCol>
                    <a:gridCol w="609600">
                      <a:extLst>
                        <a:ext uri="{9D8B030D-6E8A-4147-A177-3AD203B41FA5}">
                          <a16:colId xmlns:a16="http://schemas.microsoft.com/office/drawing/2014/main" xmlns="" val="1429114696"/>
                        </a:ext>
                      </a:extLst>
                    </a:gridCol>
                    <a:gridCol w="609600">
                      <a:extLst>
                        <a:ext uri="{9D8B030D-6E8A-4147-A177-3AD203B41FA5}">
                          <a16:colId xmlns:a16="http://schemas.microsoft.com/office/drawing/2014/main" xmlns="" val="3625121970"/>
                        </a:ext>
                      </a:extLst>
                    </a:gridCol>
                    <a:gridCol w="609600">
                      <a:extLst>
                        <a:ext uri="{9D8B030D-6E8A-4147-A177-3AD203B41FA5}">
                          <a16:colId xmlns:a16="http://schemas.microsoft.com/office/drawing/2014/main" xmlns="" val="3865094026"/>
                        </a:ext>
                      </a:extLst>
                    </a:gridCol>
                    <a:gridCol w="609600">
                      <a:extLst>
                        <a:ext uri="{9D8B030D-6E8A-4147-A177-3AD203B41FA5}">
                          <a16:colId xmlns:a16="http://schemas.microsoft.com/office/drawing/2014/main" xmlns="" val="2522782075"/>
                        </a:ext>
                      </a:extLst>
                    </a:gridCol>
                    <a:gridCol w="609600">
                      <a:extLst>
                        <a:ext uri="{9D8B030D-6E8A-4147-A177-3AD203B41FA5}">
                          <a16:colId xmlns:a16="http://schemas.microsoft.com/office/drawing/2014/main" xmlns="" val="471117278"/>
                        </a:ext>
                      </a:extLst>
                    </a:gridCol>
                    <a:gridCol w="609600">
                      <a:extLst>
                        <a:ext uri="{9D8B030D-6E8A-4147-A177-3AD203B41FA5}">
                          <a16:colId xmlns:a16="http://schemas.microsoft.com/office/drawing/2014/main" xmlns="" val="3325695068"/>
                        </a:ext>
                      </a:extLst>
                    </a:gridCol>
                    <a:gridCol w="609600">
                      <a:extLst>
                        <a:ext uri="{9D8B030D-6E8A-4147-A177-3AD203B41FA5}">
                          <a16:colId xmlns:a16="http://schemas.microsoft.com/office/drawing/2014/main" xmlns="" val="2164930714"/>
                        </a:ext>
                      </a:extLst>
                    </a:gridCol>
                    <a:gridCol w="609600">
                      <a:extLst>
                        <a:ext uri="{9D8B030D-6E8A-4147-A177-3AD203B41FA5}">
                          <a16:colId xmlns:a16="http://schemas.microsoft.com/office/drawing/2014/main" xmlns="" val="1995201500"/>
                        </a:ext>
                      </a:extLst>
                    </a:gridCol>
                    <a:gridCol w="609600">
                      <a:extLst>
                        <a:ext uri="{9D8B030D-6E8A-4147-A177-3AD203B41FA5}">
                          <a16:colId xmlns:a16="http://schemas.microsoft.com/office/drawing/2014/main" xmlns="" val="207124177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4093001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25647985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33137100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38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39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1718592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7B0103C5-E129-E24E-BE7D-9F3E827E105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09959592"/>
                  </p:ext>
                </p:extLst>
              </p:nvPr>
            </p:nvGraphicFramePr>
            <p:xfrm>
              <a:off x="1423930" y="4813309"/>
              <a:ext cx="6096000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09600">
                      <a:extLst>
                        <a:ext uri="{9D8B030D-6E8A-4147-A177-3AD203B41FA5}">
                          <a16:colId xmlns:a16="http://schemas.microsoft.com/office/drawing/2014/main" val="2618581229"/>
                        </a:ext>
                      </a:extLst>
                    </a:gridCol>
                    <a:gridCol w="609600">
                      <a:extLst>
                        <a:ext uri="{9D8B030D-6E8A-4147-A177-3AD203B41FA5}">
                          <a16:colId xmlns:a16="http://schemas.microsoft.com/office/drawing/2014/main" val="1429114696"/>
                        </a:ext>
                      </a:extLst>
                    </a:gridCol>
                    <a:gridCol w="609600">
                      <a:extLst>
                        <a:ext uri="{9D8B030D-6E8A-4147-A177-3AD203B41FA5}">
                          <a16:colId xmlns:a16="http://schemas.microsoft.com/office/drawing/2014/main" val="3625121970"/>
                        </a:ext>
                      </a:extLst>
                    </a:gridCol>
                    <a:gridCol w="609600">
                      <a:extLst>
                        <a:ext uri="{9D8B030D-6E8A-4147-A177-3AD203B41FA5}">
                          <a16:colId xmlns:a16="http://schemas.microsoft.com/office/drawing/2014/main" val="3865094026"/>
                        </a:ext>
                      </a:extLst>
                    </a:gridCol>
                    <a:gridCol w="609600">
                      <a:extLst>
                        <a:ext uri="{9D8B030D-6E8A-4147-A177-3AD203B41FA5}">
                          <a16:colId xmlns:a16="http://schemas.microsoft.com/office/drawing/2014/main" val="2522782075"/>
                        </a:ext>
                      </a:extLst>
                    </a:gridCol>
                    <a:gridCol w="609600">
                      <a:extLst>
                        <a:ext uri="{9D8B030D-6E8A-4147-A177-3AD203B41FA5}">
                          <a16:colId xmlns:a16="http://schemas.microsoft.com/office/drawing/2014/main" val="471117278"/>
                        </a:ext>
                      </a:extLst>
                    </a:gridCol>
                    <a:gridCol w="609600">
                      <a:extLst>
                        <a:ext uri="{9D8B030D-6E8A-4147-A177-3AD203B41FA5}">
                          <a16:colId xmlns:a16="http://schemas.microsoft.com/office/drawing/2014/main" val="3325695068"/>
                        </a:ext>
                      </a:extLst>
                    </a:gridCol>
                    <a:gridCol w="609600">
                      <a:extLst>
                        <a:ext uri="{9D8B030D-6E8A-4147-A177-3AD203B41FA5}">
                          <a16:colId xmlns:a16="http://schemas.microsoft.com/office/drawing/2014/main" val="2164930714"/>
                        </a:ext>
                      </a:extLst>
                    </a:gridCol>
                    <a:gridCol w="609600">
                      <a:extLst>
                        <a:ext uri="{9D8B030D-6E8A-4147-A177-3AD203B41FA5}">
                          <a16:colId xmlns:a16="http://schemas.microsoft.com/office/drawing/2014/main" val="1995201500"/>
                        </a:ext>
                      </a:extLst>
                    </a:gridCol>
                    <a:gridCol w="609600">
                      <a:extLst>
                        <a:ext uri="{9D8B030D-6E8A-4147-A177-3AD203B41FA5}">
                          <a16:colId xmlns:a16="http://schemas.microsoft.com/office/drawing/2014/main" val="207124177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93001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2083" t="-106667" r="-804167" b="-21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2083" t="-106667" r="-704167" b="-21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02083" t="-106667" r="-604167" b="-21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93878" t="-106667" r="-491837" b="-21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04167" t="-106667" r="-402083" b="-21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647985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2083" t="-213793" r="-804167" b="-1241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2083" t="-213793" r="-704167" b="-1241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02083" t="-213793" r="-604167" b="-1241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137100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2083" t="-313793" r="-804167" b="-241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2083" t="-313793" r="-704167" b="-241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02083" t="-313793" r="-604167" b="-241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93878" t="-313793" r="-491837" b="-241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04167" t="-313793" r="-402083" b="-241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04167" t="-313793" r="-302083" b="-241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704167" t="-313793" r="-202083" b="-241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804167" t="-313793" r="-102083" b="-241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904167" t="-313793" r="-2083" b="-2413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7185920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B9D3D31C-C511-2642-AB0D-D45B319908CF}"/>
              </a:ext>
            </a:extLst>
          </p:cNvPr>
          <p:cNvSpPr txBox="1"/>
          <p:nvPr/>
        </p:nvSpPr>
        <p:spPr>
          <a:xfrm>
            <a:off x="965771" y="5554989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/>
              <a:t>i</a:t>
            </a:r>
            <a:endParaRPr lang="en-US" i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4E09963C-9378-6B47-AF06-9142F3BB7744}"/>
              </a:ext>
            </a:extLst>
          </p:cNvPr>
          <p:cNvSpPr txBox="1"/>
          <p:nvPr/>
        </p:nvSpPr>
        <p:spPr>
          <a:xfrm>
            <a:off x="4582274" y="4376790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160721946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380999" y="1719070"/>
                <a:ext cx="8407893" cy="5138929"/>
              </a:xfrm>
            </p:spPr>
            <p:txBody>
              <a:bodyPr/>
              <a:lstStyle/>
              <a:p>
                <a:r>
                  <a:rPr lang="en-US" dirty="0"/>
                  <a:t>The sums for each row are denoted by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.</m:t>
                        </m:r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Previous example: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.=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14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15</m:t>
                        </m:r>
                      </m:sub>
                    </m:sSub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.=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r>
                  <a:rPr lang="en-US" dirty="0"/>
                  <a:t>The sums for each column are denoted by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Previous example: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.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31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.=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14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34</m:t>
                        </m:r>
                      </m:sub>
                    </m:sSub>
                  </m:oMath>
                </a14:m>
                <a:r>
                  <a:rPr lang="en-US" dirty="0"/>
                  <a:t>  (why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24</m:t>
                        </m:r>
                      </m:sub>
                    </m:sSub>
                  </m:oMath>
                </a14:m>
                <a:r>
                  <a:rPr lang="en-US" dirty="0"/>
                  <a:t> missing from here?)</a:t>
                </a:r>
              </a:p>
              <a:p>
                <a:endParaRPr lang="en-US" dirty="0"/>
              </a:p>
              <a:p>
                <a:r>
                  <a:rPr lang="en-US" dirty="0"/>
                  <a:t>The overall sum is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naryPr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</m:e>
                        </m:nary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..</m:t>
                        </m:r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0999" y="1719070"/>
                <a:ext cx="8407893" cy="5138929"/>
              </a:xfrm>
              <a:blipFill>
                <a:blip r:embed="rId2"/>
                <a:stretch>
                  <a:fillRect l="-301" t="-11605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More on Notation</a:t>
            </a:r>
          </a:p>
        </p:txBody>
      </p:sp>
    </p:spTree>
    <p:extLst>
      <p:ext uri="{BB962C8B-B14F-4D97-AF65-F5344CB8AC3E}">
        <p14:creationId xmlns:p14="http://schemas.microsoft.com/office/powerpoint/2010/main" val="6075347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0"/>
            <a:ext cx="8407893" cy="4943039"/>
          </a:xfrm>
        </p:spPr>
        <p:txBody>
          <a:bodyPr>
            <a:normAutofit/>
          </a:bodyPr>
          <a:lstStyle/>
          <a:p>
            <a:r>
              <a:rPr lang="en-US" dirty="0"/>
              <a:t>Partition subjects based on extra variables and compare proportions within a group</a:t>
            </a:r>
          </a:p>
          <a:p>
            <a:pPr lvl="1"/>
            <a:r>
              <a:rPr lang="en-US" dirty="0"/>
              <a:t>Subjects in group influenced similarly by extra variables</a:t>
            </a:r>
          </a:p>
          <a:p>
            <a:pPr lvl="1"/>
            <a:r>
              <a:rPr lang="en-US" dirty="0"/>
              <a:t>Within-group differences more likely due to smoking alone</a:t>
            </a:r>
          </a:p>
          <a:p>
            <a:endParaRPr lang="en-US" dirty="0"/>
          </a:p>
          <a:p>
            <a:r>
              <a:rPr lang="en-US" dirty="0"/>
              <a:t>Issues: </a:t>
            </a:r>
          </a:p>
          <a:p>
            <a:pPr lvl="1"/>
            <a:r>
              <a:rPr lang="en-US" dirty="0"/>
              <a:t>Group sizes can vary and may be small for some cases</a:t>
            </a:r>
          </a:p>
          <a:p>
            <a:pPr lvl="1"/>
            <a:r>
              <a:rPr lang="en-US" dirty="0"/>
              <a:t>Accounted for every possible extra variable?</a:t>
            </a:r>
          </a:p>
          <a:p>
            <a:pPr lvl="1"/>
            <a:r>
              <a:rPr lang="en-US" dirty="0"/>
              <a:t>Works in theory but under a lot of assumptions</a:t>
            </a:r>
          </a:p>
          <a:p>
            <a:pPr lvl="1"/>
            <a:endParaRPr lang="en-US" dirty="0"/>
          </a:p>
          <a:p>
            <a:r>
              <a:rPr lang="en-US" dirty="0"/>
              <a:t>Upshot: need techniques to “adjust” for researcher’s lack of control over how subject becomes a smoker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Smoking Study Design 1:</a:t>
            </a:r>
            <a:br>
              <a:rPr lang="en-US" dirty="0"/>
            </a:br>
            <a:r>
              <a:rPr lang="en-US" dirty="0"/>
              <a:t>Regression Adjustment</a:t>
            </a:r>
          </a:p>
        </p:txBody>
      </p:sp>
    </p:spTree>
    <p:extLst>
      <p:ext uri="{BB962C8B-B14F-4D97-AF65-F5344CB8AC3E}">
        <p14:creationId xmlns:p14="http://schemas.microsoft.com/office/powerpoint/2010/main" val="3755684456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380999" y="1719070"/>
                <a:ext cx="8407893" cy="5138929"/>
              </a:xfrm>
            </p:spPr>
            <p:txBody>
              <a:bodyPr/>
              <a:lstStyle/>
              <a:p>
                <a:r>
                  <a:rPr lang="en-US" dirty="0"/>
                  <a:t>The overall sum can be expressed in two other ways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.. 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.</m:t>
                        </m:r>
                      </m:e>
                    </m:nary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..=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r>
                  <a:rPr lang="en-US" dirty="0"/>
                  <a:t>Practice notation with the following table</a:t>
                </a: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0999" y="1719070"/>
                <a:ext cx="8407893" cy="5138929"/>
              </a:xfrm>
              <a:blipFill>
                <a:blip r:embed="rId2"/>
                <a:stretch>
                  <a:fillRect l="-301" t="-9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More on Notation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xmlns="" id="{45C12A71-F748-B341-A964-5FA118ADDF6B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1524000" y="4186585"/>
              <a:ext cx="6096000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09600">
                      <a:extLst>
                        <a:ext uri="{9D8B030D-6E8A-4147-A177-3AD203B41FA5}">
                          <a16:colId xmlns:a16="http://schemas.microsoft.com/office/drawing/2014/main" xmlns="" val="2618581229"/>
                        </a:ext>
                      </a:extLst>
                    </a:gridCol>
                    <a:gridCol w="609600">
                      <a:extLst>
                        <a:ext uri="{9D8B030D-6E8A-4147-A177-3AD203B41FA5}">
                          <a16:colId xmlns:a16="http://schemas.microsoft.com/office/drawing/2014/main" xmlns="" val="1429114696"/>
                        </a:ext>
                      </a:extLst>
                    </a:gridCol>
                    <a:gridCol w="609600">
                      <a:extLst>
                        <a:ext uri="{9D8B030D-6E8A-4147-A177-3AD203B41FA5}">
                          <a16:colId xmlns:a16="http://schemas.microsoft.com/office/drawing/2014/main" xmlns="" val="3625121970"/>
                        </a:ext>
                      </a:extLst>
                    </a:gridCol>
                    <a:gridCol w="609600">
                      <a:extLst>
                        <a:ext uri="{9D8B030D-6E8A-4147-A177-3AD203B41FA5}">
                          <a16:colId xmlns:a16="http://schemas.microsoft.com/office/drawing/2014/main" xmlns="" val="3865094026"/>
                        </a:ext>
                      </a:extLst>
                    </a:gridCol>
                    <a:gridCol w="609600">
                      <a:extLst>
                        <a:ext uri="{9D8B030D-6E8A-4147-A177-3AD203B41FA5}">
                          <a16:colId xmlns:a16="http://schemas.microsoft.com/office/drawing/2014/main" xmlns="" val="2522782075"/>
                        </a:ext>
                      </a:extLst>
                    </a:gridCol>
                    <a:gridCol w="609600">
                      <a:extLst>
                        <a:ext uri="{9D8B030D-6E8A-4147-A177-3AD203B41FA5}">
                          <a16:colId xmlns:a16="http://schemas.microsoft.com/office/drawing/2014/main" xmlns="" val="471117278"/>
                        </a:ext>
                      </a:extLst>
                    </a:gridCol>
                    <a:gridCol w="609600">
                      <a:extLst>
                        <a:ext uri="{9D8B030D-6E8A-4147-A177-3AD203B41FA5}">
                          <a16:colId xmlns:a16="http://schemas.microsoft.com/office/drawing/2014/main" xmlns="" val="3325695068"/>
                        </a:ext>
                      </a:extLst>
                    </a:gridCol>
                    <a:gridCol w="609600">
                      <a:extLst>
                        <a:ext uri="{9D8B030D-6E8A-4147-A177-3AD203B41FA5}">
                          <a16:colId xmlns:a16="http://schemas.microsoft.com/office/drawing/2014/main" xmlns="" val="2164930714"/>
                        </a:ext>
                      </a:extLst>
                    </a:gridCol>
                    <a:gridCol w="609600">
                      <a:extLst>
                        <a:ext uri="{9D8B030D-6E8A-4147-A177-3AD203B41FA5}">
                          <a16:colId xmlns:a16="http://schemas.microsoft.com/office/drawing/2014/main" xmlns="" val="1995201500"/>
                        </a:ext>
                      </a:extLst>
                    </a:gridCol>
                    <a:gridCol w="609600">
                      <a:extLst>
                        <a:ext uri="{9D8B030D-6E8A-4147-A177-3AD203B41FA5}">
                          <a16:colId xmlns:a16="http://schemas.microsoft.com/office/drawing/2014/main" xmlns="" val="207124177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4093001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25647985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0.5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−0.5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33137100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1718592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45C12A71-F748-B341-A964-5FA118ADDF6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47376884"/>
                  </p:ext>
                </p:extLst>
              </p:nvPr>
            </p:nvGraphicFramePr>
            <p:xfrm>
              <a:off x="1524000" y="4186585"/>
              <a:ext cx="6096000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09600">
                      <a:extLst>
                        <a:ext uri="{9D8B030D-6E8A-4147-A177-3AD203B41FA5}">
                          <a16:colId xmlns:a16="http://schemas.microsoft.com/office/drawing/2014/main" val="2618581229"/>
                        </a:ext>
                      </a:extLst>
                    </a:gridCol>
                    <a:gridCol w="609600">
                      <a:extLst>
                        <a:ext uri="{9D8B030D-6E8A-4147-A177-3AD203B41FA5}">
                          <a16:colId xmlns:a16="http://schemas.microsoft.com/office/drawing/2014/main" val="1429114696"/>
                        </a:ext>
                      </a:extLst>
                    </a:gridCol>
                    <a:gridCol w="609600">
                      <a:extLst>
                        <a:ext uri="{9D8B030D-6E8A-4147-A177-3AD203B41FA5}">
                          <a16:colId xmlns:a16="http://schemas.microsoft.com/office/drawing/2014/main" val="3625121970"/>
                        </a:ext>
                      </a:extLst>
                    </a:gridCol>
                    <a:gridCol w="609600">
                      <a:extLst>
                        <a:ext uri="{9D8B030D-6E8A-4147-A177-3AD203B41FA5}">
                          <a16:colId xmlns:a16="http://schemas.microsoft.com/office/drawing/2014/main" val="3865094026"/>
                        </a:ext>
                      </a:extLst>
                    </a:gridCol>
                    <a:gridCol w="609600">
                      <a:extLst>
                        <a:ext uri="{9D8B030D-6E8A-4147-A177-3AD203B41FA5}">
                          <a16:colId xmlns:a16="http://schemas.microsoft.com/office/drawing/2014/main" val="2522782075"/>
                        </a:ext>
                      </a:extLst>
                    </a:gridCol>
                    <a:gridCol w="609600">
                      <a:extLst>
                        <a:ext uri="{9D8B030D-6E8A-4147-A177-3AD203B41FA5}">
                          <a16:colId xmlns:a16="http://schemas.microsoft.com/office/drawing/2014/main" val="471117278"/>
                        </a:ext>
                      </a:extLst>
                    </a:gridCol>
                    <a:gridCol w="609600">
                      <a:extLst>
                        <a:ext uri="{9D8B030D-6E8A-4147-A177-3AD203B41FA5}">
                          <a16:colId xmlns:a16="http://schemas.microsoft.com/office/drawing/2014/main" val="3325695068"/>
                        </a:ext>
                      </a:extLst>
                    </a:gridCol>
                    <a:gridCol w="609600">
                      <a:extLst>
                        <a:ext uri="{9D8B030D-6E8A-4147-A177-3AD203B41FA5}">
                          <a16:colId xmlns:a16="http://schemas.microsoft.com/office/drawing/2014/main" val="2164930714"/>
                        </a:ext>
                      </a:extLst>
                    </a:gridCol>
                    <a:gridCol w="609600">
                      <a:extLst>
                        <a:ext uri="{9D8B030D-6E8A-4147-A177-3AD203B41FA5}">
                          <a16:colId xmlns:a16="http://schemas.microsoft.com/office/drawing/2014/main" val="1995201500"/>
                        </a:ext>
                      </a:extLst>
                    </a:gridCol>
                    <a:gridCol w="609600">
                      <a:extLst>
                        <a:ext uri="{9D8B030D-6E8A-4147-A177-3AD203B41FA5}">
                          <a16:colId xmlns:a16="http://schemas.microsoft.com/office/drawing/2014/main" val="207124177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93001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2083" t="-110345" r="-804167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2083" t="-110345" r="-704167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02083" t="-110345" r="-604167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02083" t="-110345" r="-504167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02083" t="-110345" r="-404167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647985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2083" t="-203333" r="-804167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2083" t="-203333" r="-704167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02083" t="-203333" r="-604167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137100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2083" t="-313793" r="-804167" b="-241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2083" t="-313793" r="-704167" b="-241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02083" t="-313793" r="-604167" b="-241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02083" t="-313793" r="-504167" b="-241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02083" t="-313793" r="-404167" b="-241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02083" t="-313793" r="-304167" b="-241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702083" t="-313793" r="-204167" b="-241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802083" t="-313793" r="-104167" b="-241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902083" t="-313793" r="-4167" b="-2413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7185920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88390660-F464-7549-9451-AED645586680}"/>
              </a:ext>
            </a:extLst>
          </p:cNvPr>
          <p:cNvSpPr txBox="1"/>
          <p:nvPr/>
        </p:nvSpPr>
        <p:spPr>
          <a:xfrm>
            <a:off x="1065841" y="4928265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/>
              <a:t>i</a:t>
            </a:r>
            <a:endParaRPr lang="en-US" i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162F5B5C-DEBE-7E43-8856-1F30BE9E2FE6}"/>
              </a:ext>
            </a:extLst>
          </p:cNvPr>
          <p:cNvSpPr txBox="1"/>
          <p:nvPr/>
        </p:nvSpPr>
        <p:spPr>
          <a:xfrm>
            <a:off x="4682344" y="3750066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j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xmlns="" id="{EAAB9C18-23F5-6446-892C-5DB2E0B3A8A7}"/>
                  </a:ext>
                </a:extLst>
              </p:cNvPr>
              <p:cNvSpPr txBox="1"/>
              <p:nvPr/>
            </p:nvSpPr>
            <p:spPr>
              <a:xfrm>
                <a:off x="1524000" y="6079306"/>
                <a:ext cx="59779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.=16      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=2.5  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=9    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..=16+0+45=61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AAB9C18-23F5-6446-892C-5DB2E0B3A8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6079306"/>
                <a:ext cx="5977919" cy="369332"/>
              </a:xfrm>
              <a:prstGeom prst="rect">
                <a:avLst/>
              </a:prstGeom>
              <a:blipFill>
                <a:blip r:embed="rId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70299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0"/>
            <a:ext cx="8407893" cy="4943039"/>
          </a:xfrm>
        </p:spPr>
        <p:txBody>
          <a:bodyPr>
            <a:normAutofit/>
          </a:bodyPr>
          <a:lstStyle/>
          <a:p>
            <a:r>
              <a:rPr lang="en-US" dirty="0"/>
              <a:t>What if we could assign subject to be smoker?</a:t>
            </a:r>
          </a:p>
          <a:p>
            <a:pPr lvl="1"/>
            <a:r>
              <a:rPr lang="en-US" dirty="0"/>
              <a:t>Yeah…you can’t do that</a:t>
            </a:r>
          </a:p>
          <a:p>
            <a:pPr lvl="1"/>
            <a:r>
              <a:rPr lang="en-US" dirty="0"/>
              <a:t>Let’s just pretend we can for now</a:t>
            </a:r>
          </a:p>
          <a:p>
            <a:endParaRPr lang="en-US" dirty="0"/>
          </a:p>
          <a:p>
            <a:r>
              <a:rPr lang="en-US" dirty="0"/>
              <a:t>Best way to assign subjects?</a:t>
            </a:r>
          </a:p>
          <a:p>
            <a:pPr lvl="1"/>
            <a:r>
              <a:rPr lang="en-US" dirty="0"/>
              <a:t>Limit possibility proportion differences occur due to known or unknown external variables</a:t>
            </a:r>
          </a:p>
          <a:p>
            <a:pPr lvl="1"/>
            <a:endParaRPr lang="en-US" dirty="0"/>
          </a:p>
          <a:p>
            <a:r>
              <a:rPr lang="en-US" dirty="0"/>
              <a:t>How to guard against variables we don’t know about?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Does Smoking Cause Lung Cancer?</a:t>
            </a:r>
            <a:br>
              <a:rPr lang="en-US" dirty="0"/>
            </a:br>
            <a:r>
              <a:rPr lang="en-US" dirty="0"/>
              <a:t>Study Design 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BFFCFCD-74EF-0447-9C79-ADE93E657135}"/>
              </a:ext>
            </a:extLst>
          </p:cNvPr>
          <p:cNvSpPr txBox="1"/>
          <p:nvPr/>
        </p:nvSpPr>
        <p:spPr>
          <a:xfrm>
            <a:off x="2558098" y="5486400"/>
            <a:ext cx="40270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RANDOM ASSIGMENT</a:t>
            </a:r>
          </a:p>
        </p:txBody>
      </p:sp>
    </p:spTree>
    <p:extLst>
      <p:ext uri="{BB962C8B-B14F-4D97-AF65-F5344CB8AC3E}">
        <p14:creationId xmlns:p14="http://schemas.microsoft.com/office/powerpoint/2010/main" val="27671651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rid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Grid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Grid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Grid.thmx</Template>
  <TotalTime>5372</TotalTime>
  <Words>5877</Words>
  <Application>Microsoft Macintosh PowerPoint</Application>
  <PresentationFormat>On-screen Show (4:3)</PresentationFormat>
  <Paragraphs>842</Paragraphs>
  <Slides>80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80</vt:i4>
      </vt:variant>
    </vt:vector>
  </HeadingPairs>
  <TitlesOfParts>
    <vt:vector size="86" baseType="lpstr">
      <vt:lpstr>Calibri</vt:lpstr>
      <vt:lpstr>Cambria Math</vt:lpstr>
      <vt:lpstr>Franklin Gothic Medium</vt:lpstr>
      <vt:lpstr>Wingdings</vt:lpstr>
      <vt:lpstr>Wingdings 2</vt:lpstr>
      <vt:lpstr>Grid</vt:lpstr>
      <vt:lpstr>Designing studies</vt:lpstr>
      <vt:lpstr>Learning objectives</vt:lpstr>
      <vt:lpstr>Scientific method</vt:lpstr>
      <vt:lpstr>Experimentation Flow Diagram</vt:lpstr>
      <vt:lpstr>Defining objectives</vt:lpstr>
      <vt:lpstr>Does Smoking Cause Lung Cancer? Study Design 1</vt:lpstr>
      <vt:lpstr>Smoking Study Design 1: Two-Sample Proportion Test</vt:lpstr>
      <vt:lpstr>Smoking Study Design 1: Regression Adjustment</vt:lpstr>
      <vt:lpstr>Does Smoking Cause Lung Cancer? Study Design 2</vt:lpstr>
      <vt:lpstr>Smoking Study Design 2: Random Assignment</vt:lpstr>
      <vt:lpstr>Observational Studies and Randomized, Controlled Expts</vt:lpstr>
      <vt:lpstr>Sources of variation Independent and treatment factors</vt:lpstr>
      <vt:lpstr>Types of external variables and relationships between variables</vt:lpstr>
      <vt:lpstr>Smoking Study Design 2: Applying Definitions</vt:lpstr>
      <vt:lpstr>Treatment application process and experimental units</vt:lpstr>
      <vt:lpstr>Runs, Replicates, and Treatment application error</vt:lpstr>
      <vt:lpstr>Smoking Study Design 2: Applying Definitions</vt:lpstr>
      <vt:lpstr>Smoking Study Design 3</vt:lpstr>
      <vt:lpstr>Pseudo-replication: confusing Ous with EUs</vt:lpstr>
      <vt:lpstr>Learning objectives Review</vt:lpstr>
      <vt:lpstr>Planning Experiments</vt:lpstr>
      <vt:lpstr>Learning objectives</vt:lpstr>
      <vt:lpstr>Planning Checklist</vt:lpstr>
      <vt:lpstr>Defining objectives</vt:lpstr>
      <vt:lpstr>Defining Meaningful Response</vt:lpstr>
      <vt:lpstr>diagram Treatment application process</vt:lpstr>
      <vt:lpstr>Identify Experimental units</vt:lpstr>
      <vt:lpstr>List Sources of Variation</vt:lpstr>
      <vt:lpstr>Perform pilot runs</vt:lpstr>
      <vt:lpstr>Choose experimental design</vt:lpstr>
      <vt:lpstr>Determine number of replicates required</vt:lpstr>
      <vt:lpstr>Describe methods of analysis</vt:lpstr>
      <vt:lpstr>Time Table and Budget</vt:lpstr>
      <vt:lpstr>Paper Airplane experiment</vt:lpstr>
      <vt:lpstr>Key principles of design</vt:lpstr>
      <vt:lpstr>representativeness</vt:lpstr>
      <vt:lpstr>Replication</vt:lpstr>
      <vt:lpstr>randomization</vt:lpstr>
      <vt:lpstr>randomization</vt:lpstr>
      <vt:lpstr>Local Error control</vt:lpstr>
      <vt:lpstr>Local Error control Blocking</vt:lpstr>
      <vt:lpstr>Local Error control ANAlysis of Covariance</vt:lpstr>
      <vt:lpstr>Ethical considerations</vt:lpstr>
      <vt:lpstr>Learning objectives Review</vt:lpstr>
      <vt:lpstr>One-Factor Analysis Models and estimators</vt:lpstr>
      <vt:lpstr>Learning objectives</vt:lpstr>
      <vt:lpstr>Notation indices and variables</vt:lpstr>
      <vt:lpstr>Notation indices and variables</vt:lpstr>
      <vt:lpstr>Categorical and Numeric Variables</vt:lpstr>
      <vt:lpstr>Conditional Distributions</vt:lpstr>
      <vt:lpstr>Conditional Distributions Expected Value</vt:lpstr>
      <vt:lpstr>Practice Soap Experiment</vt:lpstr>
      <vt:lpstr>Cell-means Model Categorical Factors</vt:lpstr>
      <vt:lpstr>Cell-means and Effects Model Categorical Factors</vt:lpstr>
      <vt:lpstr>Visualizing Models Cell means</vt:lpstr>
      <vt:lpstr>Visualizing Models Cell means</vt:lpstr>
      <vt:lpstr>Visualizing Models Effects Model</vt:lpstr>
      <vt:lpstr>Visualizing Models Effects Model</vt:lpstr>
      <vt:lpstr>Overparameterized Models</vt:lpstr>
      <vt:lpstr>Simple Linear regression model Numeric Factors</vt:lpstr>
      <vt:lpstr>Visualizing Models Cell means for numeric</vt:lpstr>
      <vt:lpstr>Visualizing Models Simple linear regression</vt:lpstr>
      <vt:lpstr>Visualizing Models Simple Linear regression</vt:lpstr>
      <vt:lpstr>Polynomial regression model</vt:lpstr>
      <vt:lpstr>Visualizing Models Quadratic regression</vt:lpstr>
      <vt:lpstr>Cell-means versus Polynomials Numeric factors</vt:lpstr>
      <vt:lpstr>Statistical Inference</vt:lpstr>
      <vt:lpstr>Mean Squared Error</vt:lpstr>
      <vt:lpstr>Parameter Estimation using Least-squares</vt:lpstr>
      <vt:lpstr>Statistical properties of  linear estimators</vt:lpstr>
      <vt:lpstr>Statistical properties of  linear estimators</vt:lpstr>
      <vt:lpstr>Least-squares Estimators Cell-means Model</vt:lpstr>
      <vt:lpstr>Least-squares Estimators Simple Linear Regression</vt:lpstr>
      <vt:lpstr>Least-squares Estimators Effects Model</vt:lpstr>
      <vt:lpstr>Least-squares Estimators Effects Model</vt:lpstr>
      <vt:lpstr>Least-squares Estimators Effects Model</vt:lpstr>
      <vt:lpstr>Learning objectives Review</vt:lpstr>
      <vt:lpstr>Appendix: More on Notation</vt:lpstr>
      <vt:lpstr>Appendix: More on Notation</vt:lpstr>
      <vt:lpstr>Appendix: More on Notation</vt:lpstr>
    </vt:vector>
  </TitlesOfParts>
  <Company>NCSU Statistics</Company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Principles of Experimentation</dc:title>
  <dc:creator>Jon Stallings</dc:creator>
  <cp:lastModifiedBy>Andy Hoegh</cp:lastModifiedBy>
  <cp:revision>757</cp:revision>
  <cp:lastPrinted>2022-01-20T19:36:06Z</cp:lastPrinted>
  <dcterms:created xsi:type="dcterms:W3CDTF">2014-08-13T15:23:31Z</dcterms:created>
  <dcterms:modified xsi:type="dcterms:W3CDTF">2022-01-28T21:19:15Z</dcterms:modified>
</cp:coreProperties>
</file>