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4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38562" y="2967360"/>
            <a:ext cx="1981200" cy="1828800"/>
          </a:xfrm>
        </p:spPr>
        <p:txBody>
          <a:bodyPr/>
          <a:lstStyle/>
          <a:p>
            <a:r>
              <a:rPr lang="en-US" dirty="0" smtClean="0"/>
              <a:t>Chapters </a:t>
            </a:r>
            <a:r>
              <a:rPr lang="en-US" dirty="0"/>
              <a:t>1, 2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2052960"/>
            <a:ext cx="8143875" cy="1828800"/>
          </a:xfrm>
        </p:spPr>
        <p:txBody>
          <a:bodyPr/>
          <a:lstStyle/>
          <a:p>
            <a:r>
              <a:rPr lang="en-US" dirty="0"/>
              <a:t>Planning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111188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Consistent with objectives and prevents uncontrollable changes in lurking variables from biasing effects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Specifically states which treatment factor levels will be studied and how they are assigned to EUs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This course surveys many designs depending on objectives and identified nuisance factors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Each design has a proscribed randomization method of assigning treatment conditions to EUs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96872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How many replicates for each treatment condition?</a:t>
            </a:r>
          </a:p>
          <a:p>
            <a:endParaRPr lang="en-US" dirty="0"/>
          </a:p>
          <a:p>
            <a:r>
              <a:rPr lang="en-US" dirty="0"/>
              <a:t>Requires an expected variance and effect size of a practical difference</a:t>
            </a:r>
          </a:p>
          <a:p>
            <a:endParaRPr lang="en-US" dirty="0"/>
          </a:p>
          <a:p>
            <a:r>
              <a:rPr lang="en-US" dirty="0"/>
              <a:t>Aims to give researcher a high probability of detecting the desired effect size</a:t>
            </a:r>
          </a:p>
          <a:p>
            <a:endParaRPr lang="en-US" dirty="0"/>
          </a:p>
          <a:p>
            <a:r>
              <a:rPr lang="en-US" dirty="0" smtClean="0"/>
              <a:t>Based </a:t>
            </a:r>
            <a:r>
              <a:rPr lang="en-US" dirty="0"/>
              <a:t>on statistical model and analysis procedure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number of replicates required</a:t>
            </a:r>
          </a:p>
        </p:txBody>
      </p:sp>
    </p:spTree>
    <p:extLst>
      <p:ext uri="{BB962C8B-B14F-4D97-AF65-F5344CB8AC3E}">
        <p14:creationId xmlns:p14="http://schemas.microsoft.com/office/powerpoint/2010/main" val="57556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statistical model</a:t>
            </a:r>
            <a:r>
              <a:rPr lang="en-US" dirty="0"/>
              <a:t> and clearly explain what each parameter represents</a:t>
            </a:r>
          </a:p>
          <a:p>
            <a:pPr lvl="1"/>
            <a:r>
              <a:rPr lang="en-US" dirty="0"/>
              <a:t>One-way ANOVA</a:t>
            </a:r>
          </a:p>
          <a:p>
            <a:pPr lvl="1"/>
            <a:r>
              <a:rPr lang="en-US" dirty="0"/>
              <a:t>Multi-way ANOVA</a:t>
            </a:r>
          </a:p>
          <a:p>
            <a:pPr lvl="1"/>
            <a:r>
              <a:rPr lang="en-US" dirty="0"/>
              <a:t>Regression models</a:t>
            </a:r>
          </a:p>
          <a:p>
            <a:pPr lvl="1"/>
            <a:r>
              <a:rPr lang="en-US" dirty="0"/>
              <a:t>General linear model (both ANOVA and regression)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Inference methods: hypothesis testing? Confidence intervals? Post-hoc analysis?</a:t>
            </a:r>
          </a:p>
          <a:p>
            <a:pPr lvl="1"/>
            <a:r>
              <a:rPr lang="en-US" dirty="0"/>
              <a:t>Reference how these answer stated objectives </a:t>
            </a: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Anticipate difficulties and back-up analyses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methods of analysis</a:t>
            </a:r>
          </a:p>
        </p:txBody>
      </p:sp>
    </p:spTree>
    <p:extLst>
      <p:ext uri="{BB962C8B-B14F-4D97-AF65-F5344CB8AC3E}">
        <p14:creationId xmlns:p14="http://schemas.microsoft.com/office/powerpoint/2010/main" val="172169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Experiments take time and have a lot of moving parts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Having a schedule keeps the experiment moving forward and improves the chances of the research being completed on time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Outline budget for expenses and resources available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Make sure the proposed design is in line with the budget, otherwise revisit the design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Table and Budget</a:t>
            </a:r>
          </a:p>
        </p:txBody>
      </p:sp>
    </p:spTree>
    <p:extLst>
      <p:ext uri="{BB962C8B-B14F-4D97-AF65-F5344CB8AC3E}">
        <p14:creationId xmlns:p14="http://schemas.microsoft.com/office/powerpoint/2010/main" val="136033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Two competing paper airplane designs and you want to determine which design is best</a:t>
            </a:r>
          </a:p>
          <a:p>
            <a:r>
              <a:rPr lang="en-US" dirty="0">
                <a:solidFill>
                  <a:srgbClr val="000000"/>
                </a:solidFill>
              </a:rPr>
              <a:t>Recruit human subjects to build and throw airplanes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Define objectives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Define meaningful and measurable response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Diagram treatment application process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Identify experimental units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List sources of variation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Airplane experiment</a:t>
            </a:r>
          </a:p>
        </p:txBody>
      </p:sp>
    </p:spTree>
    <p:extLst>
      <p:ext uri="{BB962C8B-B14F-4D97-AF65-F5344CB8AC3E}">
        <p14:creationId xmlns:p14="http://schemas.microsoft.com/office/powerpoint/2010/main" val="30763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An experimental design specifies the assignment and application of treatments to a set of EUs</a:t>
            </a:r>
          </a:p>
          <a:p>
            <a:pPr lvl="1"/>
            <a:r>
              <a:rPr lang="en-US" dirty="0"/>
              <a:t>A “good” experimental design will reduce bias and minimize variance of the truth we want to estimate</a:t>
            </a:r>
          </a:p>
          <a:p>
            <a:endParaRPr lang="en-US" dirty="0"/>
          </a:p>
          <a:p>
            <a:r>
              <a:rPr lang="en-US" dirty="0"/>
              <a:t>The following four principles are basic requirements for a successful experiment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Representativeness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Replication of treatments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Randomization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Local error control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of design</a:t>
            </a:r>
          </a:p>
        </p:txBody>
      </p:sp>
    </p:spTree>
    <p:extLst>
      <p:ext uri="{BB962C8B-B14F-4D97-AF65-F5344CB8AC3E}">
        <p14:creationId xmlns:p14="http://schemas.microsoft.com/office/powerpoint/2010/main" val="85094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Applies to all studies, not just experiments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EUs should be representative of the population we want to make inferences from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Mouse smoking experiment: extend results to humans?</a:t>
            </a:r>
          </a:p>
          <a:p>
            <a:endParaRPr lang="en-US" dirty="0"/>
          </a:p>
          <a:p>
            <a:r>
              <a:rPr lang="en-US" dirty="0"/>
              <a:t>Reducing EU-to-EU variability reduces experimental error, but at the </a:t>
            </a:r>
            <a:r>
              <a:rPr lang="en-US" dirty="0">
                <a:solidFill>
                  <a:srgbClr val="FF0000"/>
                </a:solidFill>
              </a:rPr>
              <a:t>cost of representativeness</a:t>
            </a:r>
          </a:p>
          <a:p>
            <a:r>
              <a:rPr lang="en-US" dirty="0"/>
              <a:t>Design techniques exist that broaden pool of EU’s without increasing response variation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representativeness</a:t>
            </a:r>
          </a:p>
        </p:txBody>
      </p:sp>
    </p:spTree>
    <p:extLst>
      <p:ext uri="{BB962C8B-B14F-4D97-AF65-F5344CB8AC3E}">
        <p14:creationId xmlns:p14="http://schemas.microsoft.com/office/powerpoint/2010/main" val="178512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In order to be certain of a treatment’s effect, it must be </a:t>
            </a:r>
            <a:r>
              <a:rPr lang="en-US" dirty="0">
                <a:solidFill>
                  <a:srgbClr val="FF0000"/>
                </a:solidFill>
              </a:rPr>
              <a:t>observed repeatedly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independent applications across different EUs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Increasing replication </a:t>
            </a:r>
            <a:r>
              <a:rPr lang="en-US" dirty="0">
                <a:solidFill>
                  <a:srgbClr val="000000"/>
                </a:solidFill>
              </a:rPr>
              <a:t>can lead to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Better estimate of variation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Increased precision of treatment comparisons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Assurance against aberrant results due to random chance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Increase in cost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Replication does not decrease variation!</a:t>
            </a:r>
          </a:p>
          <a:p>
            <a:pPr lvl="1"/>
            <a:r>
              <a:rPr lang="en-US" dirty="0"/>
              <a:t>Including more EUs, which are less likely to be similar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59325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Given fixed number of replications for each treatment, </a:t>
            </a:r>
            <a:r>
              <a:rPr lang="en-US" dirty="0">
                <a:solidFill>
                  <a:srgbClr val="FF0000"/>
                </a:solidFill>
              </a:rPr>
              <a:t>determine allowable assignments of treatments to EUs </a:t>
            </a:r>
            <a:r>
              <a:rPr lang="en-US" dirty="0">
                <a:solidFill>
                  <a:srgbClr val="000000"/>
                </a:solidFill>
              </a:rPr>
              <a:t>(depends on design)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 design has been </a:t>
            </a:r>
            <a:r>
              <a:rPr lang="en-US" dirty="0">
                <a:solidFill>
                  <a:srgbClr val="FF0000"/>
                </a:solidFill>
              </a:rPr>
              <a:t>properly randomized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when all allowable assignments are equally likely to be used</a:t>
            </a:r>
          </a:p>
          <a:p>
            <a:r>
              <a:rPr lang="en-US" dirty="0">
                <a:solidFill>
                  <a:srgbClr val="000000"/>
                </a:solidFill>
              </a:rPr>
              <a:t>Haphazard assignment does not equal proper randomization!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Not enough to say that each treatment has the same chance of being assigned to any EU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7529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Foundation for causal inference, since we can actively reduce the possibility of bias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Randomization also generates its own statistical analysis with minimal assumptions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You will be asked to describe the randomization procedure for every design we learn about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 will grade the procedure as if I know little about statistics and am following your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2870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checklist for planning and conducting an experiment</a:t>
            </a:r>
          </a:p>
          <a:p>
            <a:endParaRPr lang="en-US" dirty="0"/>
          </a:p>
          <a:p>
            <a:r>
              <a:rPr lang="en-US" dirty="0"/>
              <a:t>Explain the purpose of each step in checklist</a:t>
            </a:r>
          </a:p>
          <a:p>
            <a:endParaRPr lang="en-US" dirty="0"/>
          </a:p>
          <a:p>
            <a:r>
              <a:rPr lang="en-US" dirty="0"/>
              <a:t>List the four principles of experimentation and their impact on the analysis of the design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638618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Techniques to minimize variation</a:t>
            </a:r>
          </a:p>
          <a:p>
            <a:pPr lvl="1"/>
            <a:r>
              <a:rPr lang="en-US" dirty="0"/>
              <a:t>“Local” because it is specific to the one experiment</a:t>
            </a:r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Controlling the experiment environment (done in labs)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Choosing experimental units to be as similar as possible</a:t>
            </a:r>
          </a:p>
          <a:p>
            <a:pPr lvl="1"/>
            <a:r>
              <a:rPr lang="en-US" dirty="0"/>
              <a:t>Minimize treatment replication error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Red-highlighted techniques </a:t>
            </a:r>
            <a:r>
              <a:rPr lang="en-US" dirty="0"/>
              <a:t>above could sacrifice representativeness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Employ design techniques to reduce variation without sacrificing representativeness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Error control</a:t>
            </a:r>
          </a:p>
        </p:txBody>
      </p:sp>
    </p:spTree>
    <p:extLst>
      <p:ext uri="{BB962C8B-B14F-4D97-AF65-F5344CB8AC3E}">
        <p14:creationId xmlns:p14="http://schemas.microsoft.com/office/powerpoint/2010/main" val="132391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EUs and identify nuisance factors that could influence response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Inherent property of EUs (e.g. sex, weight, manufacturer)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Environmental influences (e.g. operator, wind, time)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Block: </a:t>
            </a:r>
            <a:r>
              <a:rPr lang="en-US" dirty="0">
                <a:solidFill>
                  <a:srgbClr val="000000"/>
                </a:solidFill>
              </a:rPr>
              <a:t>group of EUs with similar nuisance levels</a:t>
            </a:r>
          </a:p>
          <a:p>
            <a:r>
              <a:rPr lang="en-US" dirty="0">
                <a:solidFill>
                  <a:srgbClr val="000000"/>
                </a:solidFill>
              </a:rPr>
              <a:t>Each block should receive all possible treatments when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Smoking study design 2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Comparing treatments within each block and “pooling” results reduces experimental error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Error control</a:t>
            </a:r>
            <a:br>
              <a:rPr lang="en-US" dirty="0"/>
            </a:br>
            <a:r>
              <a:rPr lang="en-US" dirty="0"/>
              <a:t>Blocking</a:t>
            </a:r>
          </a:p>
        </p:txBody>
      </p:sp>
    </p:spTree>
    <p:extLst>
      <p:ext uri="{BB962C8B-B14F-4D97-AF65-F5344CB8AC3E}">
        <p14:creationId xmlns:p14="http://schemas.microsoft.com/office/powerpoint/2010/main" val="98496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Can only block if we know about nuisance factors prior to randomization</a:t>
            </a:r>
          </a:p>
          <a:p>
            <a:pPr lvl="1"/>
            <a:r>
              <a:rPr lang="en-US" dirty="0"/>
              <a:t>What to do if we can only measure nuisance immediately before treatment application?</a:t>
            </a:r>
          </a:p>
          <a:p>
            <a:endParaRPr lang="en-US" dirty="0"/>
          </a:p>
          <a:p>
            <a:r>
              <a:rPr lang="en-US" dirty="0"/>
              <a:t>Propose statistical model to “adjust” for </a:t>
            </a:r>
            <a:r>
              <a:rPr lang="en-US" dirty="0">
                <a:solidFill>
                  <a:srgbClr val="FF0000"/>
                </a:solidFill>
              </a:rPr>
              <a:t>covarying effects</a:t>
            </a:r>
            <a:r>
              <a:rPr lang="en-US" dirty="0"/>
              <a:t> of the nuisance factors on response</a:t>
            </a:r>
          </a:p>
          <a:p>
            <a:pPr lvl="1"/>
            <a:r>
              <a:rPr lang="en-US" dirty="0"/>
              <a:t>Block designs require specific statistical models, too, but are different because they have their own randomization scheme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Success depends on accuracy of statistical model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Error control</a:t>
            </a:r>
            <a:br>
              <a:rPr lang="en-US" dirty="0"/>
            </a:br>
            <a:r>
              <a:rPr lang="en-US" dirty="0" err="1"/>
              <a:t>ANAlysis</a:t>
            </a:r>
            <a:r>
              <a:rPr lang="en-US" dirty="0"/>
              <a:t> of Covariance</a:t>
            </a:r>
          </a:p>
        </p:txBody>
      </p:sp>
    </p:spTree>
    <p:extLst>
      <p:ext uri="{BB962C8B-B14F-4D97-AF65-F5344CB8AC3E}">
        <p14:creationId xmlns:p14="http://schemas.microsoft.com/office/powerpoint/2010/main" val="1105783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Obviously, ethical considerations need to be considered when designing an experiment</a:t>
            </a:r>
          </a:p>
          <a:p>
            <a:r>
              <a:rPr lang="en-US" dirty="0"/>
              <a:t>If experimenting on living beings you need to first get </a:t>
            </a:r>
            <a:r>
              <a:rPr lang="en-US" dirty="0">
                <a:solidFill>
                  <a:srgbClr val="FF0000"/>
                </a:solidFill>
              </a:rPr>
              <a:t>Internal Review Board (IRB) </a:t>
            </a:r>
            <a:r>
              <a:rPr lang="en-US" dirty="0"/>
              <a:t>approval</a:t>
            </a:r>
          </a:p>
          <a:p>
            <a:r>
              <a:rPr lang="en-US" dirty="0">
                <a:solidFill>
                  <a:srgbClr val="000000"/>
                </a:solidFill>
              </a:rPr>
              <a:t>Clever experimental designs can </a:t>
            </a:r>
            <a:r>
              <a:rPr lang="en-US" dirty="0">
                <a:solidFill>
                  <a:srgbClr val="FF0000"/>
                </a:solidFill>
              </a:rPr>
              <a:t>maximize information using minimal resources </a:t>
            </a:r>
            <a:r>
              <a:rPr lang="en-US" dirty="0">
                <a:solidFill>
                  <a:srgbClr val="000000"/>
                </a:solidFill>
              </a:rPr>
              <a:t>and reduce impact on environment and animals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Ethical considerations/constraints can often lead to interesting design problems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Crossover designs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Clinical trials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57449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checklist for planning and conducting an experiment</a:t>
            </a:r>
          </a:p>
          <a:p>
            <a:endParaRPr lang="en-US" dirty="0"/>
          </a:p>
          <a:p>
            <a:r>
              <a:rPr lang="en-US" dirty="0"/>
              <a:t>Explain the purpose of each step in checklist</a:t>
            </a:r>
          </a:p>
          <a:p>
            <a:endParaRPr lang="en-US" dirty="0"/>
          </a:p>
          <a:p>
            <a:r>
              <a:rPr lang="en-US" dirty="0"/>
              <a:t>List the four principles of experimentation and their impact on the analysis of the design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r>
              <a:rPr lang="en-US"/>
              <a:t/>
            </a:r>
            <a:br>
              <a:rPr lang="en-US"/>
            </a:br>
            <a:r>
              <a:rPr lang="en-US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0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Define objectives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Define meaningful and measurable response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Diagram treatment application process for a single run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Identify experimental units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List sources of variation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Perform pilot runs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Choose experimental design (i.e. randomization)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Determine number of replicates required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Describe method(s) for data analysis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Timetable and budget for resources to complete experiment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Answers to one step may make you revisit previous steps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</a:p>
        </p:txBody>
      </p:sp>
    </p:spTree>
    <p:extLst>
      <p:ext uri="{BB962C8B-B14F-4D97-AF65-F5344CB8AC3E}">
        <p14:creationId xmlns:p14="http://schemas.microsoft.com/office/powerpoint/2010/main" val="16932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“What questions are you hoping to answer?”</a:t>
            </a:r>
            <a:endParaRPr lang="en-US" dirty="0"/>
          </a:p>
          <a:p>
            <a:pPr lvl="1"/>
            <a:r>
              <a:rPr lang="en-US" dirty="0"/>
              <a:t>Broader than the data-specific questions</a:t>
            </a:r>
          </a:p>
          <a:p>
            <a:r>
              <a:rPr lang="en-US" dirty="0"/>
              <a:t>What </a:t>
            </a:r>
            <a:r>
              <a:rPr lang="en-US" dirty="0">
                <a:solidFill>
                  <a:srgbClr val="FF0000"/>
                </a:solidFill>
              </a:rPr>
              <a:t>pairing</a:t>
            </a:r>
            <a:r>
              <a:rPr lang="en-US" dirty="0"/>
              <a:t> of data and analysis methodology can answer this question?</a:t>
            </a:r>
          </a:p>
          <a:p>
            <a:pPr lvl="1"/>
            <a:r>
              <a:rPr lang="en-US" dirty="0"/>
              <a:t>Argue how the pairing can answer broad questions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What will your analysis focus on?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Understand distribution of a single response?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Determine relationships between multiple variables?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Build a predictive model?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Determine causes of variation of a response?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Find conditions that optimize response?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00693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Characteristic of the EUs can be </a:t>
            </a:r>
            <a:r>
              <a:rPr lang="en-US" dirty="0">
                <a:solidFill>
                  <a:srgbClr val="FF0000"/>
                </a:solidFill>
              </a:rPr>
              <a:t>reliably measured</a:t>
            </a:r>
            <a:r>
              <a:rPr lang="en-US" dirty="0"/>
              <a:t> and recorded after each run</a:t>
            </a:r>
          </a:p>
          <a:p>
            <a:endParaRPr lang="en-US" dirty="0"/>
          </a:p>
          <a:p>
            <a:r>
              <a:rPr lang="en-US" dirty="0"/>
              <a:t>Represent changes caused by treatment application</a:t>
            </a: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Determine how large an effect should be for treatment differences to be practically meaningful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Single measurement or repeated measurements?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Measurement variability?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Meaningful Response</a:t>
            </a:r>
          </a:p>
        </p:txBody>
      </p:sp>
    </p:spTree>
    <p:extLst>
      <p:ext uri="{BB962C8B-B14F-4D97-AF65-F5344CB8AC3E}">
        <p14:creationId xmlns:p14="http://schemas.microsoft.com/office/powerpoint/2010/main" val="13021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List out thorough explanation about how a treatment will be applied for a given run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Leads to repeatable and reproducible experimental protocol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Anticipate potential difficulties or inconsistencies</a:t>
            </a: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Helps determine the EUs, but may not completely answer the question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Treatment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84032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What exactly are you applying each treatment factor level to?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Some possibilities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Animal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Human subject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Raw material for some processing operation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Conditions that exist at a point in time (most abstract)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May have multiple descriptions, pick the one that is mostly influenced by the treatment factors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Experimental units</a:t>
            </a:r>
          </a:p>
        </p:txBody>
      </p:sp>
    </p:spTree>
    <p:extLst>
      <p:ext uri="{BB962C8B-B14F-4D97-AF65-F5344CB8AC3E}">
        <p14:creationId xmlns:p14="http://schemas.microsoft.com/office/powerpoint/2010/main" val="102992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/>
          <a:lstStyle/>
          <a:p>
            <a:r>
              <a:rPr lang="en-US" dirty="0"/>
              <a:t>Consider variables that are known to or may </a:t>
            </a:r>
            <a:r>
              <a:rPr lang="en-US" dirty="0">
                <a:solidFill>
                  <a:srgbClr val="FF0000"/>
                </a:solidFill>
              </a:rPr>
              <a:t>significantly </a:t>
            </a:r>
            <a:r>
              <a:rPr lang="en-US" dirty="0"/>
              <a:t>influence the response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Response is measured from OUs taken from EUs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Which variables affect EUs?  Influence response?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are we measuring response?  Reliable?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Specify as quantitative or categorical</a:t>
            </a:r>
          </a:p>
          <a:p>
            <a:r>
              <a:rPr lang="en-US" dirty="0">
                <a:solidFill>
                  <a:srgbClr val="000000"/>
                </a:solidFill>
              </a:rPr>
              <a:t>Highlight the treatment factor(s)</a:t>
            </a:r>
          </a:p>
          <a:p>
            <a:r>
              <a:rPr lang="en-US" dirty="0">
                <a:solidFill>
                  <a:srgbClr val="000000"/>
                </a:solidFill>
              </a:rPr>
              <a:t>Variables that are influential but uncontrollable are lurking variables (can these be measured?)</a:t>
            </a:r>
          </a:p>
          <a:p>
            <a:r>
              <a:rPr lang="en-US" dirty="0">
                <a:solidFill>
                  <a:srgbClr val="FF0000"/>
                </a:solidFill>
              </a:rPr>
              <a:t>Are variables held constant?  What level and why?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Sources of Variation</a:t>
            </a:r>
          </a:p>
        </p:txBody>
      </p:sp>
    </p:spTree>
    <p:extLst>
      <p:ext uri="{BB962C8B-B14F-4D97-AF65-F5344CB8AC3E}">
        <p14:creationId xmlns:p14="http://schemas.microsoft.com/office/powerpoint/2010/main" val="207435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Try out the experimental protocol on a few EUs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Verify or determine the following: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Can control and vary factors selected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Response can be reliably measured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Treatment application process is repeatable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Rough estimate of variation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May need to revisit previous steps after this part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Not always possible but always beneficial when done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pilot runs</a:t>
            </a:r>
          </a:p>
        </p:txBody>
      </p:sp>
    </p:spTree>
    <p:extLst>
      <p:ext uri="{BB962C8B-B14F-4D97-AF65-F5344CB8AC3E}">
        <p14:creationId xmlns:p14="http://schemas.microsoft.com/office/powerpoint/2010/main" val="1504053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5362</TotalTime>
  <Words>1291</Words>
  <Application>Microsoft Macintosh PowerPoint</Application>
  <PresentationFormat>On-screen Show (4:3)</PresentationFormat>
  <Paragraphs>216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Franklin Gothic Medium</vt:lpstr>
      <vt:lpstr>Wingdings</vt:lpstr>
      <vt:lpstr>Wingdings 2</vt:lpstr>
      <vt:lpstr>Grid</vt:lpstr>
      <vt:lpstr>Planning Experiments</vt:lpstr>
      <vt:lpstr>Learning objectives</vt:lpstr>
      <vt:lpstr>Planning Checklist</vt:lpstr>
      <vt:lpstr>Defining objectives</vt:lpstr>
      <vt:lpstr>Defining Meaningful Response</vt:lpstr>
      <vt:lpstr>diagram Treatment application process</vt:lpstr>
      <vt:lpstr>Identify Experimental units</vt:lpstr>
      <vt:lpstr>List Sources of Variation</vt:lpstr>
      <vt:lpstr>Perform pilot runs</vt:lpstr>
      <vt:lpstr>Choose experimental design</vt:lpstr>
      <vt:lpstr>Determine number of replicates required</vt:lpstr>
      <vt:lpstr>Describe methods of analysis</vt:lpstr>
      <vt:lpstr>Time Table and Budget</vt:lpstr>
      <vt:lpstr>Paper Airplane experiment</vt:lpstr>
      <vt:lpstr>Key principles of design</vt:lpstr>
      <vt:lpstr>representativeness</vt:lpstr>
      <vt:lpstr>Replication</vt:lpstr>
      <vt:lpstr>randomization</vt:lpstr>
      <vt:lpstr>randomization</vt:lpstr>
      <vt:lpstr>Local Error control</vt:lpstr>
      <vt:lpstr>Local Error control Blocking</vt:lpstr>
      <vt:lpstr>Local Error control ANAlysis of Covariance</vt:lpstr>
      <vt:lpstr>Ethical considerations</vt:lpstr>
      <vt:lpstr>Learning objectives Review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Andrew Hoegh</cp:lastModifiedBy>
  <cp:revision>756</cp:revision>
  <cp:lastPrinted>2022-01-20T19:36:06Z</cp:lastPrinted>
  <dcterms:created xsi:type="dcterms:W3CDTF">2014-08-13T15:23:31Z</dcterms:created>
  <dcterms:modified xsi:type="dcterms:W3CDTF">2022-01-20T20:39:33Z</dcterms:modified>
</cp:coreProperties>
</file>