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559" r:id="rId2"/>
    <p:sldId id="560" r:id="rId3"/>
    <p:sldId id="561" r:id="rId4"/>
    <p:sldId id="562" r:id="rId5"/>
    <p:sldId id="563" r:id="rId6"/>
    <p:sldId id="564" r:id="rId7"/>
    <p:sldId id="565" r:id="rId8"/>
    <p:sldId id="566" r:id="rId9"/>
    <p:sldId id="567" r:id="rId10"/>
    <p:sldId id="568" r:id="rId11"/>
    <p:sldId id="569" r:id="rId12"/>
    <p:sldId id="570" r:id="rId13"/>
    <p:sldId id="572" r:id="rId14"/>
    <p:sldId id="573" r:id="rId15"/>
    <p:sldId id="574" r:id="rId16"/>
    <p:sldId id="575" r:id="rId17"/>
    <p:sldId id="576" r:id="rId18"/>
    <p:sldId id="577" r:id="rId19"/>
    <p:sldId id="5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4"/>
    <p:restoredTop sz="94704"/>
  </p:normalViewPr>
  <p:slideViewPr>
    <p:cSldViewPr snapToGrid="0" snapToObjects="1">
      <p:cViewPr varScale="1">
        <p:scale>
          <a:sx n="90" d="100"/>
          <a:sy n="90" d="100"/>
        </p:scale>
        <p:origin x="5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236EC-9707-CD4D-BD87-A954A07A5180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D043B-BBDE-B849-A763-13FC1E19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753" y="304800"/>
            <a:ext cx="6705600" cy="655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4/1/22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234680" y="6355080"/>
            <a:ext cx="582966" cy="2743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3923"/>
            <a:ext cx="1981200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4/1/22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4/1/22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4/1/22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4/1/22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463" y="301752"/>
            <a:ext cx="8831802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4/1/22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5240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64190" y="304800"/>
            <a:ext cx="1981200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6542C1-4E96-413B-B72E-6C4B39D85C9D}" type="datetime1">
              <a:rPr lang="en-US" smtClean="0"/>
              <a:pPr/>
              <a:t>4/1/22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542AA2-D442-471A-9D69-80392E1E581D}" type="datetime1">
              <a:rPr lang="en-US" smtClean="0"/>
              <a:pPr/>
              <a:t>4/1/22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rgbClr val="1500F0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288524"/>
            <a:ext cx="8814047" cy="1346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4/1/22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400" kern="1200" spc="150" baseline="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367212" y="3310260"/>
            <a:ext cx="1981200" cy="1828800"/>
          </a:xfrm>
        </p:spPr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951" y="2052960"/>
            <a:ext cx="8894461" cy="1828800"/>
          </a:xfrm>
        </p:spPr>
        <p:txBody>
          <a:bodyPr/>
          <a:lstStyle/>
          <a:p>
            <a:r>
              <a:rPr lang="en-US" dirty="0"/>
              <a:t>Randomized Complete Block Designs (RCBDs)</a:t>
            </a:r>
          </a:p>
        </p:txBody>
      </p:sp>
    </p:spTree>
    <p:extLst>
      <p:ext uri="{BB962C8B-B14F-4D97-AF65-F5344CB8AC3E}">
        <p14:creationId xmlns:p14="http://schemas.microsoft.com/office/powerpoint/2010/main" val="673804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Block size </a:t>
            </a:r>
            <a:r>
              <a:rPr lang="en-US" dirty="0"/>
              <a:t>= number of EU’s in a block</a:t>
            </a:r>
          </a:p>
          <a:p>
            <a:pPr lvl="1"/>
            <a:r>
              <a:rPr lang="en-US" dirty="0"/>
              <a:t>Dictates how many different treatments we can assign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Proper block design:</a:t>
            </a:r>
            <a:r>
              <a:rPr lang="en-US" dirty="0"/>
              <a:t> each block has the same size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Complete block design with </a:t>
            </a:r>
            <a:r>
              <a:rPr lang="en-US" i="1" dirty="0">
                <a:solidFill>
                  <a:srgbClr val="FF0000"/>
                </a:solidFill>
              </a:rPr>
              <a:t>t </a:t>
            </a:r>
            <a:r>
              <a:rPr lang="en-US" dirty="0">
                <a:solidFill>
                  <a:srgbClr val="FF0000"/>
                </a:solidFill>
              </a:rPr>
              <a:t>treatments </a:t>
            </a:r>
            <a:r>
              <a:rPr lang="en-US" dirty="0"/>
              <a:t>has</a:t>
            </a:r>
          </a:p>
          <a:p>
            <a:pPr lvl="1"/>
            <a:r>
              <a:rPr lang="en-US" i="1" dirty="0"/>
              <a:t>b</a:t>
            </a:r>
            <a:r>
              <a:rPr lang="en-US" dirty="0"/>
              <a:t> blocks each of size </a:t>
            </a:r>
            <a:r>
              <a:rPr lang="en-US" i="1" dirty="0"/>
              <a:t>t</a:t>
            </a:r>
            <a:endParaRPr lang="en-US" dirty="0"/>
          </a:p>
          <a:p>
            <a:pPr lvl="1"/>
            <a:r>
              <a:rPr lang="en-US" dirty="0"/>
              <a:t>Each treatment appears in each block </a:t>
            </a:r>
            <a:r>
              <a:rPr lang="en-US" dirty="0">
                <a:solidFill>
                  <a:srgbClr val="FF0000"/>
                </a:solidFill>
              </a:rPr>
              <a:t>once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Only call a group of EUs a block when </a:t>
            </a:r>
            <a:r>
              <a:rPr lang="en-US" dirty="0">
                <a:solidFill>
                  <a:srgbClr val="FF0000"/>
                </a:solidFill>
              </a:rPr>
              <a:t>we do separate randomization within each group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of Block designs</a:t>
            </a:r>
          </a:p>
        </p:txBody>
      </p:sp>
    </p:spTree>
    <p:extLst>
      <p:ext uri="{BB962C8B-B14F-4D97-AF65-F5344CB8AC3E}">
        <p14:creationId xmlns:p14="http://schemas.microsoft.com/office/powerpoint/2010/main" val="211543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5138930"/>
          </a:xfrm>
        </p:spPr>
        <p:txBody>
          <a:bodyPr>
            <a:normAutofit/>
          </a:bodyPr>
          <a:lstStyle/>
          <a:p>
            <a:r>
              <a:rPr lang="en-US" dirty="0"/>
              <a:t>Visualize a complete block design with </a:t>
            </a:r>
            <a:r>
              <a:rPr lang="en-US" i="1" dirty="0"/>
              <a:t>t</a:t>
            </a:r>
            <a:r>
              <a:rPr lang="en-US" dirty="0"/>
              <a:t>=4 treatments and </a:t>
            </a:r>
            <a:r>
              <a:rPr lang="en-US" i="1" dirty="0"/>
              <a:t>b</a:t>
            </a:r>
            <a:r>
              <a:rPr lang="en-US" dirty="0"/>
              <a:t>=5 blocks</a:t>
            </a:r>
          </a:p>
          <a:p>
            <a:r>
              <a:rPr lang="en-US" dirty="0"/>
              <a:t>Design plan shows which treatments go to which block (pre-randomization)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5 separate randomizations, one for each block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 of </a:t>
            </a:r>
            <a:br>
              <a:rPr lang="en-US" dirty="0"/>
            </a:br>
            <a:r>
              <a:rPr lang="en-US" dirty="0"/>
              <a:t>Complete Block Design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89686" y="3595939"/>
          <a:ext cx="851634" cy="228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6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913481" y="3595939"/>
          <a:ext cx="851634" cy="228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6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172458" y="3595939"/>
          <a:ext cx="851634" cy="228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6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496253" y="3595939"/>
          <a:ext cx="851634" cy="228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6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798153" y="3595939"/>
          <a:ext cx="851634" cy="228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6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842967" y="3842998"/>
            <a:ext cx="746719" cy="6459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4488972"/>
            <a:ext cx="92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 1 in</a:t>
            </a:r>
          </a:p>
          <a:p>
            <a:r>
              <a:rPr lang="en-US" dirty="0"/>
              <a:t>Block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21769" y="5736244"/>
            <a:ext cx="92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 4 in</a:t>
            </a:r>
          </a:p>
          <a:p>
            <a:r>
              <a:rPr lang="en-US"/>
              <a:t>Block 5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649787" y="5562592"/>
            <a:ext cx="714195" cy="1736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71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5138930"/>
          </a:xfrm>
        </p:spPr>
        <p:txBody>
          <a:bodyPr>
            <a:normAutofit/>
          </a:bodyPr>
          <a:lstStyle/>
          <a:p>
            <a:r>
              <a:rPr lang="en-US" dirty="0"/>
              <a:t>Visualize a complete block design with </a:t>
            </a:r>
            <a:r>
              <a:rPr lang="en-US" i="1" dirty="0"/>
              <a:t>t</a:t>
            </a:r>
            <a:r>
              <a:rPr lang="en-US" dirty="0"/>
              <a:t>=4 treatments and </a:t>
            </a:r>
            <a:r>
              <a:rPr lang="en-US" i="1" dirty="0"/>
              <a:t>b</a:t>
            </a:r>
            <a:r>
              <a:rPr lang="en-US" dirty="0"/>
              <a:t>=5 blocks</a:t>
            </a:r>
          </a:p>
          <a:p>
            <a:r>
              <a:rPr lang="en-US" dirty="0"/>
              <a:t>Randomized plan might look something like this</a:t>
            </a:r>
          </a:p>
          <a:p>
            <a:r>
              <a:rPr lang="en-US" dirty="0">
                <a:solidFill>
                  <a:srgbClr val="FF0000"/>
                </a:solidFill>
              </a:rPr>
              <a:t>Still have each treatment once in each block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Like 5 CRDs each with one replicate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 of </a:t>
            </a:r>
            <a:br>
              <a:rPr lang="en-US" dirty="0"/>
            </a:br>
            <a:r>
              <a:rPr lang="en-US" dirty="0"/>
              <a:t>Complete Block Design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89686" y="3595939"/>
          <a:ext cx="851634" cy="228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6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913481" y="3595939"/>
          <a:ext cx="851634" cy="228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6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172458" y="3595939"/>
          <a:ext cx="851634" cy="228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6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496253" y="3595939"/>
          <a:ext cx="851634" cy="228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6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798153" y="3595939"/>
          <a:ext cx="851634" cy="228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6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2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46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5138930"/>
          </a:xfrm>
        </p:spPr>
        <p:txBody>
          <a:bodyPr>
            <a:normAutofit/>
          </a:bodyPr>
          <a:lstStyle/>
          <a:p>
            <a:r>
              <a:rPr lang="en-US" dirty="0"/>
              <a:t>RCBD model is a main effect factorial model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No need for an index of </a:t>
            </a:r>
            <a:r>
              <a:rPr lang="en-US" dirty="0" smtClean="0"/>
              <a:t>replicates</a:t>
            </a:r>
          </a:p>
          <a:p>
            <a:endParaRPr lang="en-US" dirty="0"/>
          </a:p>
          <a:p>
            <a:r>
              <a:rPr lang="en-US" dirty="0"/>
              <a:t>Exactly like a </a:t>
            </a:r>
            <a:r>
              <a:rPr lang="en-US" dirty="0">
                <a:solidFill>
                  <a:srgbClr val="FF0000"/>
                </a:solidFill>
              </a:rPr>
              <a:t>main effect factorial model</a:t>
            </a:r>
            <a:r>
              <a:rPr lang="en-US" dirty="0"/>
              <a:t>!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Perform analysis just like before*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Interaction effects are the only way to estimate error!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block design</a:t>
            </a:r>
            <a:br>
              <a:rPr lang="en-US" dirty="0"/>
            </a:br>
            <a:r>
              <a:rPr lang="en-US" dirty="0"/>
              <a:t>Statistical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608" y="2575139"/>
            <a:ext cx="3594100" cy="27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419" y="2368550"/>
            <a:ext cx="1765300" cy="29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719" y="2794000"/>
            <a:ext cx="16510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7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Randomization-based models</a:t>
            </a:r>
            <a:r>
              <a:rPr lang="en-US" dirty="0"/>
              <a:t> explicitly use the randomization procedure to generate model</a:t>
            </a:r>
          </a:p>
          <a:p>
            <a:r>
              <a:rPr lang="en-US" dirty="0">
                <a:solidFill>
                  <a:srgbClr val="FF0000"/>
                </a:solidFill>
              </a:rPr>
              <a:t>Result:</a:t>
            </a:r>
            <a:r>
              <a:rPr lang="en-US" dirty="0"/>
              <a:t> Model looks exactly like the previous slide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Problem:</a:t>
            </a:r>
            <a:r>
              <a:rPr lang="en-US" dirty="0"/>
              <a:t> The usual F-ratio approach we would use to “test for block differences” is an invalid test</a:t>
            </a:r>
          </a:p>
          <a:p>
            <a:endParaRPr lang="en-US" dirty="0"/>
          </a:p>
          <a:p>
            <a:r>
              <a:rPr lang="en-US" dirty="0"/>
              <a:t>Ignore the p-values for testing for block, assess impact using </a:t>
            </a:r>
            <a:r>
              <a:rPr lang="en-US" dirty="0">
                <a:solidFill>
                  <a:srgbClr val="FF0000"/>
                </a:solidFill>
              </a:rPr>
              <a:t>relative efficiency</a:t>
            </a:r>
          </a:p>
          <a:p>
            <a:r>
              <a:rPr lang="en-US" dirty="0"/>
              <a:t>NEVER DROP BLOCK EFFECTS FROM MODEL</a:t>
            </a:r>
          </a:p>
          <a:p>
            <a:pPr lvl="1"/>
            <a:r>
              <a:rPr lang="en-US" dirty="0"/>
              <a:t>Those </a:t>
            </a:r>
            <a:r>
              <a:rPr lang="en-US" i="1" dirty="0"/>
              <a:t>b</a:t>
            </a:r>
            <a:r>
              <a:rPr lang="en-US" dirty="0"/>
              <a:t>-1 degrees of freedom can never be put back into error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Controversy of Testing for </a:t>
            </a:r>
            <a:br>
              <a:rPr lang="en-US" dirty="0"/>
            </a:br>
            <a:r>
              <a:rPr lang="en-US" dirty="0"/>
              <a:t>block effects</a:t>
            </a:r>
          </a:p>
        </p:txBody>
      </p:sp>
    </p:spTree>
    <p:extLst>
      <p:ext uri="{BB962C8B-B14F-4D97-AF65-F5344CB8AC3E}">
        <p14:creationId xmlns:p14="http://schemas.microsoft.com/office/powerpoint/2010/main" val="94270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/>
              <a:t>Remember, blocking is primarily considered to be a variance reduction tool</a:t>
            </a:r>
          </a:p>
          <a:p>
            <a:r>
              <a:rPr lang="en-US" dirty="0"/>
              <a:t>We care more about testing for treatment effects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Result:</a:t>
            </a:r>
            <a:r>
              <a:rPr lang="en-US" dirty="0"/>
              <a:t> the usual F-ratio approach for testing treatment effects is still valid!</a:t>
            </a:r>
          </a:p>
          <a:p>
            <a:endParaRPr lang="en-US" dirty="0"/>
          </a:p>
          <a:p>
            <a:r>
              <a:rPr lang="en-US" dirty="0"/>
              <a:t>Summary of analysis of RCBD </a:t>
            </a:r>
          </a:p>
          <a:p>
            <a:pPr lvl="1"/>
            <a:r>
              <a:rPr lang="en-US" dirty="0"/>
              <a:t>Always includes block effects</a:t>
            </a:r>
          </a:p>
          <a:p>
            <a:pPr lvl="1"/>
            <a:r>
              <a:rPr lang="en-US" dirty="0"/>
              <a:t>Focus analysis on treatment effects</a:t>
            </a:r>
          </a:p>
          <a:p>
            <a:pPr lvl="1"/>
            <a:r>
              <a:rPr lang="en-US" dirty="0"/>
              <a:t>Post-hoc analysis only done for treatment effects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</a:t>
            </a:r>
            <a:br>
              <a:rPr lang="en-US" dirty="0"/>
            </a:br>
            <a:r>
              <a:rPr lang="en-US" dirty="0"/>
              <a:t>Treatment effects</a:t>
            </a:r>
          </a:p>
        </p:txBody>
      </p:sp>
    </p:spTree>
    <p:extLst>
      <p:ext uri="{BB962C8B-B14F-4D97-AF65-F5344CB8AC3E}">
        <p14:creationId xmlns:p14="http://schemas.microsoft.com/office/powerpoint/2010/main" val="198356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/>
              <a:t>Informally assess how effective blocking was by comparing MSB and MSE (look at F-value)</a:t>
            </a:r>
          </a:p>
          <a:p>
            <a:pPr lvl="1"/>
            <a:r>
              <a:rPr lang="en-US" dirty="0"/>
              <a:t>If MSB &gt;&gt; MSE then blocking was worthwhile</a:t>
            </a:r>
          </a:p>
          <a:p>
            <a:pPr lvl="1"/>
            <a:r>
              <a:rPr lang="en-US" dirty="0"/>
              <a:t>If MSB &lt; MSE we reduced power</a:t>
            </a:r>
            <a:r>
              <a:rPr lang="mr-IN" dirty="0"/>
              <a:t>…</a:t>
            </a:r>
            <a:r>
              <a:rPr lang="en-US" dirty="0"/>
              <a:t>why?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Block impact assessed by the </a:t>
            </a:r>
            <a:r>
              <a:rPr lang="en-US" dirty="0">
                <a:solidFill>
                  <a:srgbClr val="FF0000"/>
                </a:solidFill>
              </a:rPr>
              <a:t>anticipated reduction in variance</a:t>
            </a:r>
            <a:r>
              <a:rPr lang="en-US" dirty="0"/>
              <a:t> if we had used a CRD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Motivated by the idea of a</a:t>
            </a:r>
            <a:r>
              <a:rPr lang="en-US" dirty="0">
                <a:solidFill>
                  <a:srgbClr val="FF0000"/>
                </a:solidFill>
              </a:rPr>
              <a:t> uniformity trial </a:t>
            </a:r>
            <a:r>
              <a:rPr lang="en-US" dirty="0">
                <a:solidFill>
                  <a:srgbClr val="000000"/>
                </a:solidFill>
              </a:rPr>
              <a:t>which is a design with pseudo-treatments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efficiency of RCBD</a:t>
            </a:r>
          </a:p>
        </p:txBody>
      </p:sp>
    </p:spTree>
    <p:extLst>
      <p:ext uri="{BB962C8B-B14F-4D97-AF65-F5344CB8AC3E}">
        <p14:creationId xmlns:p14="http://schemas.microsoft.com/office/powerpoint/2010/main" val="252298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Uniformity trial: </a:t>
            </a:r>
            <a:r>
              <a:rPr lang="en-US" dirty="0"/>
              <a:t>RCBD with dummy treatments would have an ANOVA table like this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Uniformity Trial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30249" y="3217975"/>
          <a:ext cx="4365628" cy="186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4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14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14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914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69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df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94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Block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b-1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ssB</a:t>
                      </a:r>
                      <a:r>
                        <a:rPr lang="en-US" sz="1600" dirty="0"/>
                        <a:t>(U)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msB</a:t>
                      </a:r>
                      <a:r>
                        <a:rPr lang="en-US" sz="1600" dirty="0"/>
                        <a:t>(U)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23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Within Blocks</a:t>
                      </a:r>
                      <a:r>
                        <a:rPr lang="en-US" sz="1600" baseline="0" dirty="0"/>
                        <a:t> (</a:t>
                      </a:r>
                      <a:r>
                        <a:rPr lang="en-US" sz="1600" dirty="0"/>
                        <a:t>Error)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b(t-1)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ssE</a:t>
                      </a:r>
                      <a:r>
                        <a:rPr lang="en-US" sz="1600" dirty="0"/>
                        <a:t>(U)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msE</a:t>
                      </a:r>
                      <a:r>
                        <a:rPr lang="en-US" sz="1600" dirty="0"/>
                        <a:t>(U)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bt-1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ssTot</a:t>
                      </a:r>
                      <a:r>
                        <a:rPr lang="en-US" sz="1600" dirty="0"/>
                        <a:t>(U)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7" y="5709601"/>
            <a:ext cx="2882900" cy="812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1389" y="5915024"/>
            <a:ext cx="408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Relative efficiency</a:t>
            </a:r>
            <a:r>
              <a:rPr lang="en-US" dirty="0"/>
              <a:t> compares variances: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00" y="3238500"/>
            <a:ext cx="2794000" cy="368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743" y="3938348"/>
            <a:ext cx="27940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3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/>
              <a:t>Rarely perform a uniformity trial, we actually apply real treatments</a:t>
            </a:r>
          </a:p>
          <a:p>
            <a:r>
              <a:rPr lang="en-US" dirty="0"/>
              <a:t>Use</a:t>
            </a:r>
          </a:p>
          <a:p>
            <a:endParaRPr lang="en-US" dirty="0"/>
          </a:p>
          <a:p>
            <a:r>
              <a:rPr lang="en-US" dirty="0"/>
              <a:t>Need estimates for </a:t>
            </a:r>
            <a:r>
              <a:rPr lang="en-US" dirty="0" err="1"/>
              <a:t>ssTot</a:t>
            </a:r>
            <a:r>
              <a:rPr lang="en-US" dirty="0"/>
              <a:t>(U) from our data</a:t>
            </a:r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Relative efficiency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86" y="3902869"/>
            <a:ext cx="5969000" cy="431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286" y="2423923"/>
            <a:ext cx="4851400" cy="749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560" y="4562424"/>
            <a:ext cx="5473700" cy="698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0367" y="5805325"/>
            <a:ext cx="5397500" cy="774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26643" y="4463143"/>
            <a:ext cx="1197428" cy="444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28972" y="4463143"/>
            <a:ext cx="1197428" cy="444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66971" y="4907643"/>
            <a:ext cx="1197428" cy="444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7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/>
          <a:lstStyle/>
          <a:p>
            <a:r>
              <a:rPr lang="en-US" dirty="0"/>
              <a:t>Identify blocking factor and explain how it is different from a treatment factor</a:t>
            </a:r>
          </a:p>
          <a:p>
            <a:r>
              <a:rPr lang="en-US" dirty="0"/>
              <a:t>Define a complete block design; explain how it should be randomized and perform it in </a:t>
            </a:r>
            <a:r>
              <a:rPr lang="en-US" dirty="0" smtClean="0"/>
              <a:t>R</a:t>
            </a:r>
            <a:endParaRPr lang="en-US" dirty="0"/>
          </a:p>
          <a:p>
            <a:r>
              <a:rPr lang="en-US" dirty="0"/>
              <a:t>Write statistical model for RCBD and explain where estimate of error comes from</a:t>
            </a:r>
          </a:p>
          <a:p>
            <a:r>
              <a:rPr lang="en-US" dirty="0"/>
              <a:t>Compare the model to main effect factorial model and explain the implicit difference between them</a:t>
            </a:r>
          </a:p>
          <a:p>
            <a:r>
              <a:rPr lang="en-US" dirty="0"/>
              <a:t>Define and calculate relative efficiency for determining impact of blocking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br>
              <a:rPr lang="en-US" dirty="0"/>
            </a:br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3821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/>
          <a:lstStyle/>
          <a:p>
            <a:r>
              <a:rPr lang="en-US" dirty="0"/>
              <a:t>Identify blocking factor and explain how it is different from a treatment factor</a:t>
            </a:r>
          </a:p>
          <a:p>
            <a:r>
              <a:rPr lang="en-US" dirty="0"/>
              <a:t>Define a complete block design; explain how it should be randomized and perform it in </a:t>
            </a:r>
            <a:r>
              <a:rPr lang="en-US" dirty="0" smtClean="0"/>
              <a:t>R</a:t>
            </a:r>
            <a:endParaRPr lang="en-US" dirty="0"/>
          </a:p>
          <a:p>
            <a:r>
              <a:rPr lang="en-US" dirty="0"/>
              <a:t>Write statistical model for RCBD and explain where estimate of error comes from</a:t>
            </a:r>
          </a:p>
          <a:p>
            <a:r>
              <a:rPr lang="en-US" dirty="0"/>
              <a:t>Compare model to main effect factorial model and ANCOVA model and explain their differences</a:t>
            </a:r>
          </a:p>
          <a:p>
            <a:r>
              <a:rPr lang="en-US" dirty="0"/>
              <a:t>Define and calculate relative efficiency for determining impact of blocking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63346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/>
              <a:t>Increasing replication only increases precision of treatment contrasts if </a:t>
            </a:r>
            <a:r>
              <a:rPr lang="en-US" dirty="0">
                <a:solidFill>
                  <a:srgbClr val="FF0000"/>
                </a:solidFill>
              </a:rPr>
              <a:t>experimental error stays same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As we increase the # of EUs in our design, more likely to observe </a:t>
            </a:r>
            <a:r>
              <a:rPr lang="en-US" dirty="0">
                <a:solidFill>
                  <a:srgbClr val="FF0000"/>
                </a:solidFill>
              </a:rPr>
              <a:t>greater experimental error</a:t>
            </a:r>
            <a:r>
              <a:rPr lang="mr-IN" dirty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mr-IN" dirty="0">
                <a:solidFill>
                  <a:srgbClr val="000000"/>
                </a:solidFill>
              </a:rPr>
              <a:t>…</a:t>
            </a:r>
            <a:r>
              <a:rPr lang="en-US" dirty="0">
                <a:solidFill>
                  <a:srgbClr val="000000"/>
                </a:solidFill>
              </a:rPr>
              <a:t>but the study becomes more representative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“Reduce” experimental error by </a:t>
            </a:r>
            <a:r>
              <a:rPr lang="en-US" dirty="0">
                <a:solidFill>
                  <a:srgbClr val="FF0000"/>
                </a:solidFill>
              </a:rPr>
              <a:t>identifying EU sources of variation</a:t>
            </a:r>
            <a:r>
              <a:rPr lang="en-US" dirty="0">
                <a:solidFill>
                  <a:srgbClr val="000000"/>
                </a:solidFill>
              </a:rPr>
              <a:t> and accounting for them in the (1) randomization procedure and (2) analysis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and </a:t>
            </a:r>
            <a:br>
              <a:rPr lang="en-US" dirty="0"/>
            </a:br>
            <a:r>
              <a:rPr lang="en-US" dirty="0"/>
              <a:t>experimental error</a:t>
            </a:r>
          </a:p>
        </p:txBody>
      </p:sp>
    </p:spTree>
    <p:extLst>
      <p:ext uri="{BB962C8B-B14F-4D97-AF65-F5344CB8AC3E}">
        <p14:creationId xmlns:p14="http://schemas.microsoft.com/office/powerpoint/2010/main" val="155652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/>
              <a:t>Investigate different watering techniques for extending the life of cut flowers put in a vase</a:t>
            </a:r>
          </a:p>
          <a:p>
            <a:r>
              <a:rPr lang="en-US" dirty="0">
                <a:solidFill>
                  <a:srgbClr val="FF0000"/>
                </a:solidFill>
              </a:rPr>
              <a:t>Treatment factor:</a:t>
            </a:r>
            <a:r>
              <a:rPr lang="en-US" dirty="0"/>
              <a:t> type of liquid put in vase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Tap water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Tap + spoonful sugar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Tap + cup of carbonated water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Tap + cup of 7-up</a:t>
            </a:r>
          </a:p>
          <a:p>
            <a:r>
              <a:rPr lang="en-US" dirty="0">
                <a:solidFill>
                  <a:srgbClr val="FF0000"/>
                </a:solidFill>
              </a:rPr>
              <a:t>EUs:</a:t>
            </a:r>
            <a:r>
              <a:rPr lang="en-US" dirty="0"/>
              <a:t> single flowers of comparable age</a:t>
            </a:r>
          </a:p>
          <a:p>
            <a:r>
              <a:rPr lang="en-US" dirty="0">
                <a:solidFill>
                  <a:srgbClr val="FF0000"/>
                </a:solidFill>
              </a:rPr>
              <a:t>Response:</a:t>
            </a:r>
            <a:r>
              <a:rPr lang="en-US" dirty="0"/>
              <a:t> Time in days until flower wilted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Group:</a:t>
            </a:r>
            <a:r>
              <a:rPr lang="en-US" dirty="0"/>
              <a:t> What are some sources of variation for EUs?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Flower Life Example</a:t>
            </a:r>
          </a:p>
        </p:txBody>
      </p:sp>
    </p:spTree>
    <p:extLst>
      <p:ext uri="{BB962C8B-B14F-4D97-AF65-F5344CB8AC3E}">
        <p14:creationId xmlns:p14="http://schemas.microsoft.com/office/powerpoint/2010/main" val="159014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/>
              <a:t>Focus on </a:t>
            </a:r>
            <a:r>
              <a:rPr lang="en-US" dirty="0">
                <a:solidFill>
                  <a:srgbClr val="FF0000"/>
                </a:solidFill>
              </a:rPr>
              <a:t>type of flower</a:t>
            </a:r>
            <a:r>
              <a:rPr lang="en-US" dirty="0"/>
              <a:t> as an important source of variation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Rose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Carnation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Daisy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Tulip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Groups:</a:t>
            </a:r>
            <a:r>
              <a:rPr lang="en-US" dirty="0"/>
              <a:t> critique the following experiments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Use 16 roses and completely randomize 4 treatments (4 reps)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Use 4 of each type of flower and completely randomize 4 treatments (4 reps)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Flower Life Example</a:t>
            </a:r>
          </a:p>
        </p:txBody>
      </p:sp>
    </p:spTree>
    <p:extLst>
      <p:ext uri="{BB962C8B-B14F-4D97-AF65-F5344CB8AC3E}">
        <p14:creationId xmlns:p14="http://schemas.microsoft.com/office/powerpoint/2010/main" val="134951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Complete randomization of treatments to EU’s reduces impact of bias caused by EU-to-EU variability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Example:</a:t>
            </a:r>
            <a:r>
              <a:rPr lang="en-US" dirty="0"/>
              <a:t> Unlikely we will confound treatments and flowers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Idea: </a:t>
            </a:r>
            <a:r>
              <a:rPr lang="en-US" dirty="0"/>
              <a:t>Group EUs into </a:t>
            </a:r>
            <a:r>
              <a:rPr lang="en-US" dirty="0">
                <a:solidFill>
                  <a:srgbClr val="FF0000"/>
                </a:solidFill>
              </a:rPr>
              <a:t>homogeneous sets</a:t>
            </a:r>
            <a:r>
              <a:rPr lang="en-US" dirty="0"/>
              <a:t> and perform separate CRD in each group (call a </a:t>
            </a:r>
            <a:r>
              <a:rPr lang="en-US" dirty="0">
                <a:solidFill>
                  <a:srgbClr val="FF0000"/>
                </a:solidFill>
              </a:rPr>
              <a:t>block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 design has been </a:t>
            </a:r>
            <a:r>
              <a:rPr lang="en-US" dirty="0">
                <a:solidFill>
                  <a:srgbClr val="FF0000"/>
                </a:solidFill>
              </a:rPr>
              <a:t>blocked</a:t>
            </a:r>
            <a:r>
              <a:rPr lang="en-US" dirty="0"/>
              <a:t> when:</a:t>
            </a:r>
          </a:p>
          <a:p>
            <a:pPr lvl="1"/>
            <a:r>
              <a:rPr lang="en-US" dirty="0"/>
              <a:t>EU’s divided into </a:t>
            </a:r>
            <a:r>
              <a:rPr lang="en-US" i="1" dirty="0"/>
              <a:t>b</a:t>
            </a:r>
            <a:r>
              <a:rPr lang="en-US" dirty="0"/>
              <a:t> blocks of some size (≥ 2)</a:t>
            </a:r>
          </a:p>
          <a:p>
            <a:pPr lvl="1"/>
            <a:r>
              <a:rPr lang="en-US" dirty="0"/>
              <a:t>Different treatments assigned to EUs in each block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Separate randomization performed in each block</a:t>
            </a:r>
            <a:endParaRPr lang="en-US" dirty="0"/>
          </a:p>
          <a:p>
            <a:endParaRPr lang="en-US" dirty="0"/>
          </a:p>
          <a:p>
            <a:r>
              <a:rPr lang="en-US" dirty="0"/>
              <a:t>ANCOVA with categorical covariates does not randomize this way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what you can; </a:t>
            </a:r>
            <a:br>
              <a:rPr lang="en-US" dirty="0"/>
            </a:br>
            <a:r>
              <a:rPr lang="en-US" dirty="0"/>
              <a:t>randomize what you can’t</a:t>
            </a:r>
          </a:p>
        </p:txBody>
      </p:sp>
    </p:spTree>
    <p:extLst>
      <p:ext uri="{BB962C8B-B14F-4D97-AF65-F5344CB8AC3E}">
        <p14:creationId xmlns:p14="http://schemas.microsoft.com/office/powerpoint/2010/main" val="165486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/>
              <a:t>First identify EUs and their experimental conditions</a:t>
            </a:r>
          </a:p>
          <a:p>
            <a:r>
              <a:rPr lang="en-US" dirty="0">
                <a:solidFill>
                  <a:srgbClr val="FF0000"/>
                </a:solidFill>
              </a:rPr>
              <a:t>Blocking factor:</a:t>
            </a:r>
            <a:r>
              <a:rPr lang="en-US" dirty="0"/>
              <a:t> source of variation that potentially explains large amount of EU variation</a:t>
            </a:r>
          </a:p>
          <a:p>
            <a:pPr lvl="1"/>
            <a:r>
              <a:rPr lang="en-US" dirty="0"/>
              <a:t>Levels of this factor = EU groups/blocks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Choose levels so that </a:t>
            </a:r>
            <a:r>
              <a:rPr lang="en-US" dirty="0">
                <a:solidFill>
                  <a:srgbClr val="FF0000"/>
                </a:solidFill>
              </a:rPr>
              <a:t>EUs in each blocks are homogenous</a:t>
            </a:r>
            <a:r>
              <a:rPr lang="en-US" dirty="0"/>
              <a:t> but different from EUs in other blocks</a:t>
            </a:r>
          </a:p>
          <a:p>
            <a:endParaRPr lang="en-US" dirty="0"/>
          </a:p>
          <a:p>
            <a:r>
              <a:rPr lang="en-US" dirty="0"/>
              <a:t>Different from treatment factor because we </a:t>
            </a:r>
            <a:r>
              <a:rPr lang="en-US" dirty="0">
                <a:solidFill>
                  <a:srgbClr val="FF0000"/>
                </a:solidFill>
              </a:rPr>
              <a:t>do not randomly assign these levels to the EUs</a:t>
            </a:r>
          </a:p>
          <a:p>
            <a:pPr lvl="1"/>
            <a:r>
              <a:rPr lang="en-US" dirty="0"/>
              <a:t>Usually an inherent characteristic of the EU or conditions the EU is put under that we do not control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Example: </a:t>
            </a:r>
            <a:r>
              <a:rPr lang="en-US" dirty="0">
                <a:solidFill>
                  <a:srgbClr val="000000"/>
                </a:solidFill>
              </a:rPr>
              <a:t>Flower type is a blocking factor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factors and levels</a:t>
            </a:r>
          </a:p>
        </p:txBody>
      </p:sp>
    </p:spTree>
    <p:extLst>
      <p:ext uri="{BB962C8B-B14F-4D97-AF65-F5344CB8AC3E}">
        <p14:creationId xmlns:p14="http://schemas.microsoft.com/office/powerpoint/2010/main" val="128423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Reduce experimental error </a:t>
            </a:r>
            <a:r>
              <a:rPr lang="en-US" dirty="0"/>
              <a:t>by comparing treatments </a:t>
            </a:r>
            <a:r>
              <a:rPr lang="en-US" dirty="0">
                <a:solidFill>
                  <a:srgbClr val="FF0000"/>
                </a:solidFill>
              </a:rPr>
              <a:t>WITHIN each block,</a:t>
            </a:r>
            <a:r>
              <a:rPr lang="en-US" dirty="0"/>
              <a:t> then “pool” the effects</a:t>
            </a:r>
          </a:p>
          <a:p>
            <a:endParaRPr lang="en-US" dirty="0"/>
          </a:p>
          <a:p>
            <a:r>
              <a:rPr lang="en-US" dirty="0"/>
              <a:t>Able to use </a:t>
            </a:r>
            <a:r>
              <a:rPr lang="en-US" dirty="0" err="1"/>
              <a:t>heterogenous</a:t>
            </a:r>
            <a:r>
              <a:rPr lang="en-US" dirty="0"/>
              <a:t> EUs</a:t>
            </a:r>
          </a:p>
          <a:p>
            <a:endParaRPr lang="en-US" dirty="0"/>
          </a:p>
          <a:p>
            <a:r>
              <a:rPr lang="en-US" dirty="0"/>
              <a:t>Increase replication without increasing experimental error</a:t>
            </a:r>
          </a:p>
          <a:p>
            <a:pPr lvl="1"/>
            <a:endParaRPr lang="en-US" dirty="0"/>
          </a:p>
          <a:p>
            <a:r>
              <a:rPr lang="en-US" dirty="0"/>
              <a:t>Increase representativeness of treatment effects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blocking</a:t>
            </a:r>
          </a:p>
        </p:txBody>
      </p:sp>
    </p:spTree>
    <p:extLst>
      <p:ext uri="{BB962C8B-B14F-4D97-AF65-F5344CB8AC3E}">
        <p14:creationId xmlns:p14="http://schemas.microsoft.com/office/powerpoint/2010/main" val="190911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/>
              <a:t>Increases “complexity” of analysis (but no more than factorial experiments)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Complicated block designs more difficult to conduct, often done incorrectly</a:t>
            </a:r>
          </a:p>
          <a:p>
            <a:pPr lvl="1"/>
            <a:r>
              <a:rPr lang="en-US" dirty="0"/>
              <a:t>Critical you can explain how to randomize experiment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Reduces </a:t>
            </a:r>
            <a:r>
              <a:rPr lang="en-US" dirty="0" err="1"/>
              <a:t>df</a:t>
            </a:r>
            <a:r>
              <a:rPr lang="en-US" dirty="0"/>
              <a:t> for error </a:t>
            </a:r>
            <a:r>
              <a:rPr lang="en-US" dirty="0" smtClean="0"/>
              <a:t>more than </a:t>
            </a:r>
            <a:r>
              <a:rPr lang="en-US" dirty="0"/>
              <a:t>if we had done a CRD without blocking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Hope the reduction in </a:t>
            </a:r>
            <a:r>
              <a:rPr lang="en-US" dirty="0" err="1">
                <a:solidFill>
                  <a:srgbClr val="FF0000"/>
                </a:solidFill>
              </a:rPr>
              <a:t>df</a:t>
            </a:r>
            <a:r>
              <a:rPr lang="en-US" dirty="0">
                <a:solidFill>
                  <a:srgbClr val="FF0000"/>
                </a:solidFill>
              </a:rPr>
              <a:t> is accompanied by a significant reduction in </a:t>
            </a:r>
            <a:r>
              <a:rPr lang="en-US" dirty="0" err="1">
                <a:solidFill>
                  <a:srgbClr val="FF0000"/>
                </a:solidFill>
              </a:rPr>
              <a:t>ssE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blocking</a:t>
            </a:r>
          </a:p>
        </p:txBody>
      </p:sp>
    </p:spTree>
    <p:extLst>
      <p:ext uri="{BB962C8B-B14F-4D97-AF65-F5344CB8AC3E}">
        <p14:creationId xmlns:p14="http://schemas.microsoft.com/office/powerpoint/2010/main" val="85863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5442</TotalTime>
  <Words>1110</Words>
  <Application>Microsoft Macintosh PowerPoint</Application>
  <PresentationFormat>On-screen Show (4:3)</PresentationFormat>
  <Paragraphs>217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Franklin Gothic Medium</vt:lpstr>
      <vt:lpstr>Mangal</vt:lpstr>
      <vt:lpstr>Wingdings</vt:lpstr>
      <vt:lpstr>Wingdings 2</vt:lpstr>
      <vt:lpstr>Grid</vt:lpstr>
      <vt:lpstr>Randomized Complete Block Designs (RCBDs)</vt:lpstr>
      <vt:lpstr>Learning objectives</vt:lpstr>
      <vt:lpstr>Replication and  experimental error</vt:lpstr>
      <vt:lpstr>Flower Life Example</vt:lpstr>
      <vt:lpstr>Flower Life Example</vt:lpstr>
      <vt:lpstr>Block what you can;  randomize what you can’t</vt:lpstr>
      <vt:lpstr>Blocking factors and levels</vt:lpstr>
      <vt:lpstr>Advantages of blocking</vt:lpstr>
      <vt:lpstr>Disadvantages of blocking</vt:lpstr>
      <vt:lpstr>Terminology of Block designs</vt:lpstr>
      <vt:lpstr>Randomization of  Complete Block Design</vt:lpstr>
      <vt:lpstr>Randomization of  Complete Block Design</vt:lpstr>
      <vt:lpstr>Complete block design Statistical model</vt:lpstr>
      <vt:lpstr>Controversy of Testing for  block effects</vt:lpstr>
      <vt:lpstr>Testing for  Treatment effects</vt:lpstr>
      <vt:lpstr>Relative efficiency of RCBD</vt:lpstr>
      <vt:lpstr>Uniformity Trial</vt:lpstr>
      <vt:lpstr>Estimated Relative efficiency</vt:lpstr>
      <vt:lpstr>Learning objectives Review</vt:lpstr>
    </vt:vector>
  </TitlesOfParts>
  <Company>NCSU Statistics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Experimentation</dc:title>
  <dc:creator>Jon Stallings</dc:creator>
  <cp:lastModifiedBy>Andrew Hoegh</cp:lastModifiedBy>
  <cp:revision>766</cp:revision>
  <cp:lastPrinted>2022-01-20T19:36:06Z</cp:lastPrinted>
  <dcterms:created xsi:type="dcterms:W3CDTF">2014-08-13T15:23:31Z</dcterms:created>
  <dcterms:modified xsi:type="dcterms:W3CDTF">2022-04-01T17:42:25Z</dcterms:modified>
</cp:coreProperties>
</file>