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89" r:id="rId2"/>
    <p:sldId id="490" r:id="rId3"/>
    <p:sldId id="491" r:id="rId4"/>
    <p:sldId id="492" r:id="rId5"/>
    <p:sldId id="493" r:id="rId6"/>
    <p:sldId id="494" r:id="rId7"/>
    <p:sldId id="495" r:id="rId8"/>
    <p:sldId id="497" r:id="rId9"/>
    <p:sldId id="499" r:id="rId10"/>
    <p:sldId id="500" r:id="rId11"/>
    <p:sldId id="501" r:id="rId12"/>
    <p:sldId id="502" r:id="rId13"/>
    <p:sldId id="503" r:id="rId14"/>
    <p:sldId id="5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4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64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0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574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36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1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92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13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89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37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92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22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47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29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23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4038599" y="3410272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mtClean="0"/>
              <a:t>Chapter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title"/>
          </p:nvPr>
        </p:nvSpPr>
        <p:spPr>
          <a:xfrm>
            <a:off x="457199" y="2052960"/>
            <a:ext cx="844391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bre Franklin Medium"/>
              <a:buNone/>
            </a:pPr>
            <a:r>
              <a:rPr lang="en-US"/>
              <a:t>COMPLETELY RANDOMIZED DESIGNS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22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FF0000"/>
                </a:solidFill>
              </a:rPr>
              <a:t>Observational error: </a:t>
            </a:r>
            <a:r>
              <a:rPr lang="en-US"/>
              <a:t>response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variation between OUs within same EU</a:t>
            </a:r>
            <a:endParaRPr>
              <a:solidFill>
                <a:srgbClr val="FF0000"/>
              </a:solidFill>
            </a:endParaRPr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000000"/>
                </a:solidFill>
              </a:rPr>
              <a:t>Sources of observational error:</a:t>
            </a:r>
            <a:endParaRPr/>
          </a:p>
          <a:p>
            <a:pPr marL="548640" lvl="1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FF0000"/>
                </a:solidFill>
              </a:rPr>
              <a:t>OU variability </a:t>
            </a:r>
            <a:r>
              <a:rPr lang="en-US">
                <a:solidFill>
                  <a:srgbClr val="000000"/>
                </a:solidFill>
              </a:rPr>
              <a:t>(present independently of treatment)</a:t>
            </a:r>
            <a:endParaRPr/>
          </a:p>
          <a:p>
            <a:pPr marL="548640" lvl="1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FF0000"/>
                </a:solidFill>
              </a:rPr>
              <a:t>Measurement error </a:t>
            </a:r>
            <a:r>
              <a:rPr lang="en-US"/>
              <a:t>(inability to accurately measure a constant)</a:t>
            </a:r>
            <a:endParaRPr/>
          </a:p>
          <a:p>
            <a:pPr marL="548640" lvl="1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FF0000"/>
                </a:solidFill>
              </a:rPr>
              <a:t>Inconsistent within-EU treatment application </a:t>
            </a:r>
            <a:r>
              <a:rPr lang="en-US">
                <a:solidFill>
                  <a:srgbClr val="000000"/>
                </a:solidFill>
              </a:rPr>
              <a:t>(inability to apply a treatment uniformly across EU)</a:t>
            </a:r>
            <a:endParaRPr/>
          </a:p>
          <a:p>
            <a:pPr marL="548640" lvl="1" indent="-5588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0000"/>
              </a:solidFill>
            </a:endParaRPr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000000"/>
                </a:solidFill>
              </a:rPr>
              <a:t>Estimate experimental and observational variance </a:t>
            </a:r>
            <a:r>
              <a:rPr lang="en-US">
                <a:solidFill>
                  <a:srgbClr val="FF0000"/>
                </a:solidFill>
              </a:rPr>
              <a:t>separately</a:t>
            </a:r>
            <a:r>
              <a:rPr lang="en-US">
                <a:solidFill>
                  <a:srgbClr val="000000"/>
                </a:solidFill>
              </a:rPr>
              <a:t> only with multiple measurements per EU</a:t>
            </a:r>
            <a:endParaRPr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000000"/>
                </a:solidFill>
              </a:rPr>
              <a:t>Won’t consider these models right now, just </a:t>
            </a:r>
            <a:r>
              <a:rPr lang="en-US">
                <a:solidFill>
                  <a:srgbClr val="FF0000"/>
                </a:solidFill>
              </a:rPr>
              <a:t>average the multiple responses</a:t>
            </a:r>
            <a:r>
              <a:rPr lang="en-US">
                <a:solidFill>
                  <a:srgbClr val="000000"/>
                </a:solidFill>
              </a:rPr>
              <a:t> from same EU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OBSERVATIONAL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217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" t="-9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VISUALIZING OU VS EU VARIABILITY</a:t>
            </a:r>
            <a:endParaRPr/>
          </a:p>
        </p:txBody>
      </p:sp>
      <p:graphicFrame>
        <p:nvGraphicFramePr>
          <p:cNvPr id="195" name="Google Shape;195;p13"/>
          <p:cNvGraphicFramePr/>
          <p:nvPr/>
        </p:nvGraphicFramePr>
        <p:xfrm>
          <a:off x="123276" y="3146163"/>
          <a:ext cx="8665700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960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13"/>
          <p:cNvSpPr/>
          <p:nvPr/>
        </p:nvSpPr>
        <p:spPr>
          <a:xfrm rot="-5400000">
            <a:off x="827072" y="4357861"/>
            <a:ext cx="256854" cy="90412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7" name="Google Shape;197;p13"/>
          <p:cNvSpPr/>
          <p:nvPr/>
        </p:nvSpPr>
        <p:spPr>
          <a:xfrm rot="-5400000">
            <a:off x="1791131" y="4357861"/>
            <a:ext cx="256854" cy="90412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8" name="Google Shape;198;p13"/>
          <p:cNvSpPr/>
          <p:nvPr/>
        </p:nvSpPr>
        <p:spPr>
          <a:xfrm rot="-5400000">
            <a:off x="2715807" y="4357861"/>
            <a:ext cx="256854" cy="90412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9" name="Google Shape;199;p13"/>
          <p:cNvSpPr/>
          <p:nvPr/>
        </p:nvSpPr>
        <p:spPr>
          <a:xfrm rot="-5400000">
            <a:off x="3597680" y="4357861"/>
            <a:ext cx="256854" cy="90412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0" name="Google Shape;200;p13"/>
          <p:cNvSpPr/>
          <p:nvPr/>
        </p:nvSpPr>
        <p:spPr>
          <a:xfrm rot="-5400000">
            <a:off x="4561739" y="4357861"/>
            <a:ext cx="256854" cy="90412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1" name="Google Shape;201;p13"/>
          <p:cNvSpPr/>
          <p:nvPr/>
        </p:nvSpPr>
        <p:spPr>
          <a:xfrm rot="-5400000">
            <a:off x="5486415" y="4357861"/>
            <a:ext cx="256854" cy="90412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2" name="Google Shape;202;p13"/>
          <p:cNvSpPr/>
          <p:nvPr/>
        </p:nvSpPr>
        <p:spPr>
          <a:xfrm rot="-5400000">
            <a:off x="6387984" y="4357860"/>
            <a:ext cx="256854" cy="90412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3" name="Google Shape;203;p13"/>
          <p:cNvSpPr/>
          <p:nvPr/>
        </p:nvSpPr>
        <p:spPr>
          <a:xfrm rot="-5400000">
            <a:off x="7310947" y="4357860"/>
            <a:ext cx="256854" cy="90412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4" name="Google Shape;204;p13"/>
          <p:cNvSpPr/>
          <p:nvPr/>
        </p:nvSpPr>
        <p:spPr>
          <a:xfrm rot="-5400000">
            <a:off x="8245897" y="4357860"/>
            <a:ext cx="256854" cy="90412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871884" y="5247180"/>
            <a:ext cx="54003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OU variability between measurements from same EU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(variability for fixed values </a:t>
            </a:r>
            <a:r>
              <a:rPr lang="en-US" sz="1800" i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</a:t>
            </a: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and </a:t>
            </a:r>
            <a:r>
              <a:rPr lang="en-US" sz="1800" i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j)</a:t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744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" t="-9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VISUALIZING OU VS EU VARIABILITY</a:t>
            </a:r>
            <a:endParaRPr/>
          </a:p>
        </p:txBody>
      </p:sp>
      <p:graphicFrame>
        <p:nvGraphicFramePr>
          <p:cNvPr id="212" name="Google Shape;212;p14"/>
          <p:cNvGraphicFramePr/>
          <p:nvPr/>
        </p:nvGraphicFramePr>
        <p:xfrm>
          <a:off x="123276" y="3146163"/>
          <a:ext cx="8665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960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  <a:gridCol w="461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3" name="Google Shape;213;p14"/>
          <p:cNvSpPr txBox="1"/>
          <p:nvPr/>
        </p:nvSpPr>
        <p:spPr>
          <a:xfrm>
            <a:off x="615514" y="5606016"/>
            <a:ext cx="79122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EU variability between average measurements across EU with same treatment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(variability for fixed value </a:t>
            </a:r>
            <a:r>
              <a:rPr lang="en-US" sz="1800" i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i)</a:t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14" name="Google Shape;214;p14"/>
          <p:cNvSpPr/>
          <p:nvPr/>
        </p:nvSpPr>
        <p:spPr>
          <a:xfrm rot="-5400000">
            <a:off x="1741470" y="3798025"/>
            <a:ext cx="256854" cy="2753473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15" name="Google Shape;215;p14"/>
          <p:cNvSpPr/>
          <p:nvPr/>
        </p:nvSpPr>
        <p:spPr>
          <a:xfrm rot="-5400000">
            <a:off x="4515492" y="3789476"/>
            <a:ext cx="256854" cy="2753473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16" name="Google Shape;216;p14"/>
          <p:cNvSpPr/>
          <p:nvPr/>
        </p:nvSpPr>
        <p:spPr>
          <a:xfrm rot="-5400000">
            <a:off x="7289514" y="3789251"/>
            <a:ext cx="256854" cy="2753473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94390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dirty="0">
                <a:solidFill>
                  <a:srgbClr val="000000"/>
                </a:solidFill>
              </a:rPr>
              <a:t>Box et al (1978) describe experiment to determine whether a change in fertilizer mixture would change yield of tomato plants (# tomatoes from plant)</a:t>
            </a:r>
            <a:endParaRPr dirty="0"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 dirty="0">
                <a:solidFill>
                  <a:srgbClr val="000000"/>
                </a:solidFill>
              </a:rPr>
              <a:t>11 tomato plants were planted in a single row, fertilizer A or B was randomly assigned to each plant</a:t>
            </a:r>
            <a:endParaRPr dirty="0"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00000"/>
              </a:solidFill>
            </a:endParaRPr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FERTILIZER AND TOMATO PLANTS</a:t>
            </a:r>
            <a:endParaRPr/>
          </a:p>
        </p:txBody>
      </p:sp>
      <p:graphicFrame>
        <p:nvGraphicFramePr>
          <p:cNvPr id="223" name="Google Shape;223;p15"/>
          <p:cNvGraphicFramePr/>
          <p:nvPr/>
        </p:nvGraphicFramePr>
        <p:xfrm>
          <a:off x="380999" y="4381364"/>
          <a:ext cx="819625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470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Container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Fertilizer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80016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80016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80016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8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dirty="0"/>
              <a:t>Explain what complete randomization means</a:t>
            </a:r>
            <a:endParaRPr dirty="0"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 dirty="0"/>
              <a:t>Perform randomization in </a:t>
            </a:r>
            <a:r>
              <a:rPr lang="en-US" dirty="0" smtClean="0"/>
              <a:t>R (lab 7)</a:t>
            </a:r>
            <a:endParaRPr dirty="0"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 dirty="0"/>
              <a:t>State assumptions that make this design appropriate</a:t>
            </a:r>
            <a:endParaRPr dirty="0"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 dirty="0" smtClean="0"/>
              <a:t>Define </a:t>
            </a:r>
            <a:r>
              <a:rPr lang="en-US" dirty="0"/>
              <a:t>experimental and observational error</a:t>
            </a:r>
            <a:endParaRPr dirty="0"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 dirty="0"/>
              <a:t>Give hypothetical examples for sources of variation contributing to the two types of error</a:t>
            </a:r>
            <a:endParaRPr dirty="0"/>
          </a:p>
        </p:txBody>
      </p: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LEARNING OBJECTIVES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3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dirty="0"/>
              <a:t>Explain what complete randomization means</a:t>
            </a:r>
            <a:endParaRPr dirty="0"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 dirty="0"/>
              <a:t>Perform randomization in </a:t>
            </a:r>
            <a:r>
              <a:rPr lang="en-US" dirty="0" smtClean="0"/>
              <a:t>R (lab 7)</a:t>
            </a:r>
            <a:endParaRPr dirty="0"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 dirty="0"/>
              <a:t>State assumptions that make this design appropriate</a:t>
            </a:r>
            <a:endParaRPr dirty="0"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 dirty="0" smtClean="0"/>
              <a:t>Define </a:t>
            </a:r>
            <a:r>
              <a:rPr lang="en-US" dirty="0"/>
              <a:t>experimental and observational error</a:t>
            </a:r>
            <a:endParaRPr dirty="0"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 dirty="0"/>
              <a:t>Give hypothetical examples for sources of variation contributing to the two types of error</a:t>
            </a:r>
            <a:endParaRPr dirty="0"/>
          </a:p>
        </p:txBody>
      </p: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LEARNING OBJECTIVES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075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Every experimental design starts with a pre-randomized </a:t>
            </a:r>
            <a:r>
              <a:rPr lang="en-US">
                <a:solidFill>
                  <a:srgbClr val="FF0000"/>
                </a:solidFill>
              </a:rPr>
              <a:t>design plan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CRD plan is most basic: </a:t>
            </a:r>
            <a:endParaRPr/>
          </a:p>
          <a:p>
            <a:pPr marL="822960" lvl="1" indent="-457200" algn="l" rtl="0">
              <a:spcBef>
                <a:spcPts val="400"/>
              </a:spcBef>
              <a:spcAft>
                <a:spcPts val="0"/>
              </a:spcAft>
              <a:buSzPts val="2000"/>
              <a:buFont typeface="Libre Franklin Medium"/>
              <a:buAutoNum type="arabicPeriod"/>
            </a:pPr>
            <a:r>
              <a:rPr lang="en-US"/>
              <a:t>List out all possible treatment levels (could come from one or more treatment factors)</a:t>
            </a:r>
            <a:endParaRPr/>
          </a:p>
          <a:p>
            <a:pPr marL="822960" lvl="1" indent="-457200" algn="l" rtl="0">
              <a:spcBef>
                <a:spcPts val="400"/>
              </a:spcBef>
              <a:spcAft>
                <a:spcPts val="0"/>
              </a:spcAft>
              <a:buSzPts val="2000"/>
              <a:buFont typeface="Libre Franklin Medium"/>
              <a:buAutoNum type="arabicPeriod"/>
            </a:pPr>
            <a:r>
              <a:rPr lang="en-US"/>
              <a:t>Decide number of replicates per treatment level</a:t>
            </a:r>
            <a:endParaRPr/>
          </a:p>
          <a:p>
            <a:pPr marL="4572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Given CRD plan, assignment of treatments to EUs is done </a:t>
            </a:r>
            <a:r>
              <a:rPr lang="en-US">
                <a:solidFill>
                  <a:srgbClr val="FF0000"/>
                </a:solidFill>
              </a:rPr>
              <a:t>completely at random</a:t>
            </a:r>
            <a:endParaRPr/>
          </a:p>
          <a:p>
            <a:pPr marL="548640" lvl="1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Randomization is valid if it preserves the desired replication</a:t>
            </a:r>
            <a:endParaRPr/>
          </a:p>
          <a:p>
            <a:pPr marL="4572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48640" lvl="1" indent="-5588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COMPLETELY RANDOMIZED DESIGNS (CRD)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89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FF0000"/>
                </a:solidFill>
              </a:rPr>
              <a:t>Treatment factor</a:t>
            </a:r>
            <a:r>
              <a:rPr lang="en-US"/>
              <a:t>: time to rise (3 levels)</a:t>
            </a:r>
            <a:endParaRPr/>
          </a:p>
          <a:p>
            <a:pPr marL="548640" lvl="1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Assign levels 1, 2, and 3 to 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 i="1"/>
              <a:t>, r</a:t>
            </a:r>
            <a:r>
              <a:rPr lang="en-US" i="1" baseline="-25000"/>
              <a:t>2</a:t>
            </a:r>
            <a:r>
              <a:rPr lang="en-US" i="1"/>
              <a:t>, </a:t>
            </a:r>
            <a:r>
              <a:rPr lang="en-US"/>
              <a:t>and </a:t>
            </a:r>
            <a:r>
              <a:rPr lang="en-US" i="1"/>
              <a:t>r</a:t>
            </a:r>
            <a:r>
              <a:rPr lang="en-US" baseline="-25000"/>
              <a:t>3</a:t>
            </a:r>
            <a:r>
              <a:rPr lang="en-US"/>
              <a:t> EUs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 i="1"/>
              <a:t>+r</a:t>
            </a:r>
            <a:r>
              <a:rPr lang="en-US" i="1" baseline="-25000"/>
              <a:t>2</a:t>
            </a:r>
            <a:r>
              <a:rPr lang="en-US" i="1"/>
              <a:t>+r</a:t>
            </a:r>
            <a:r>
              <a:rPr lang="en-US" i="1" baseline="-25000"/>
              <a:t>3</a:t>
            </a:r>
            <a:r>
              <a:rPr lang="en-US" i="1"/>
              <a:t>=N</a:t>
            </a:r>
            <a:r>
              <a:rPr lang="en-US"/>
              <a:t>)</a:t>
            </a:r>
            <a:endParaRPr/>
          </a:p>
          <a:p>
            <a:pPr marL="548640" lvl="1" indent="-5588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FF0000"/>
              </a:solidFill>
            </a:endParaRPr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FF0000"/>
                </a:solidFill>
              </a:rPr>
              <a:t>Example: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=12 loaf pans with </a:t>
            </a:r>
            <a:r>
              <a:rPr lang="en-US" i="1"/>
              <a:t>r</a:t>
            </a:r>
            <a:r>
              <a:rPr lang="en-US" i="1" baseline="-25000"/>
              <a:t>1 </a:t>
            </a:r>
            <a:r>
              <a:rPr lang="en-US"/>
              <a:t>=</a:t>
            </a:r>
            <a:r>
              <a:rPr lang="en-US" i="1"/>
              <a:t> r</a:t>
            </a:r>
            <a:r>
              <a:rPr lang="en-US" i="1" baseline="-25000"/>
              <a:t>2 </a:t>
            </a:r>
            <a:r>
              <a:rPr lang="en-US"/>
              <a:t>=</a:t>
            </a:r>
            <a:r>
              <a:rPr lang="en-US" i="1"/>
              <a:t> r</a:t>
            </a:r>
            <a:r>
              <a:rPr lang="en-US" i="1" baseline="-25000"/>
              <a:t>3 </a:t>
            </a:r>
            <a:r>
              <a:rPr lang="en-US"/>
              <a:t>=4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000000"/>
                </a:solidFill>
              </a:rPr>
              <a:t>Randomization procedure is valid is every permutation of treatment labels is equally likely</a:t>
            </a:r>
            <a:endParaRPr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FF0000"/>
                </a:solidFill>
              </a:rPr>
              <a:t>NOT THE SAME AS SAYING EVERY EU HAS SAME CHANCE TO BE ASSIGNED A GIVEN TREATMENT</a:t>
            </a:r>
            <a:endParaRPr/>
          </a:p>
          <a:p>
            <a:pPr marL="4572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BREAD RISING EXAMPLE</a:t>
            </a:r>
            <a:br>
              <a:rPr lang="en-US"/>
            </a:br>
            <a:r>
              <a:rPr lang="en-US"/>
              <a:t>RANDOMIZATION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243128" y="3492471"/>
          <a:ext cx="8690175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8475"/>
                <a:gridCol w="668475"/>
                <a:gridCol w="668475"/>
                <a:gridCol w="668475"/>
                <a:gridCol w="668475"/>
                <a:gridCol w="668475"/>
                <a:gridCol w="668475"/>
                <a:gridCol w="668475"/>
                <a:gridCol w="668475"/>
                <a:gridCol w="668475"/>
                <a:gridCol w="668475"/>
                <a:gridCol w="668475"/>
                <a:gridCol w="668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EU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000000"/>
                </a:solidFill>
              </a:rPr>
              <a:t>Examples of the wrong way to randomize:</a:t>
            </a:r>
            <a:endParaRPr/>
          </a:p>
          <a:p>
            <a:pPr marL="822960" lvl="1" indent="-457200" algn="l" rtl="0">
              <a:spcBef>
                <a:spcPts val="400"/>
              </a:spcBef>
              <a:spcAft>
                <a:spcPts val="0"/>
              </a:spcAft>
              <a:buSzPts val="2000"/>
              <a:buFont typeface="Libre Franklin Medium"/>
              <a:buAutoNum type="arabicPeriod"/>
            </a:pPr>
            <a:r>
              <a:rPr lang="en-US">
                <a:solidFill>
                  <a:srgbClr val="000000"/>
                </a:solidFill>
              </a:rPr>
              <a:t>For each EU, randomly generate number from {1,2,3}</a:t>
            </a:r>
            <a:endParaRPr/>
          </a:p>
          <a:p>
            <a:pPr marL="822960" lvl="1" indent="-457200" algn="l" rtl="0">
              <a:spcBef>
                <a:spcPts val="400"/>
              </a:spcBef>
              <a:spcAft>
                <a:spcPts val="0"/>
              </a:spcAft>
              <a:buSzPts val="2000"/>
              <a:buFont typeface="Libre Franklin Medium"/>
              <a:buAutoNum type="arabicPeriod"/>
            </a:pPr>
            <a:r>
              <a:rPr lang="en-US">
                <a:solidFill>
                  <a:srgbClr val="000000"/>
                </a:solidFill>
              </a:rPr>
              <a:t>Start with EU 1 and randomly generate number from {1,2,3}, continue to other EUs until desired replication is met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000000"/>
              </a:solidFill>
            </a:endParaRPr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000000"/>
                </a:solidFill>
              </a:rPr>
              <a:t>Possible designs under (1) and (2)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INCORRECT RANDOMIZATION SCHEMES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185660" y="4288534"/>
          <a:ext cx="8798550" cy="21234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3200"/>
                <a:gridCol w="608650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Randomize Scheme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EU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0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000000"/>
                </a:solidFill>
              </a:rPr>
              <a:t>Scheme 2 is invalid because the two assignments have different probabilities of occurring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INCORRECT RANDOMIZATION SCHEMES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172345" y="2694623"/>
          <a:ext cx="8798550" cy="10109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3200"/>
                <a:gridCol w="608650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Randomize Scheme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EU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6"/>
          <p:cNvGraphicFramePr/>
          <p:nvPr/>
        </p:nvGraphicFramePr>
        <p:xfrm>
          <a:off x="185660" y="5263991"/>
          <a:ext cx="8798550" cy="10109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3200"/>
                <a:gridCol w="608650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  <a:gridCol w="5597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Randomize Scheme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EU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6"/>
          <p:cNvSpPr/>
          <p:nvPr/>
        </p:nvSpPr>
        <p:spPr>
          <a:xfrm rot="-5400000">
            <a:off x="4912268" y="1205038"/>
            <a:ext cx="244743" cy="5373927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3966205" y="4078459"/>
            <a:ext cx="2136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Each have prob 1/3</a:t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 rot="-5400000">
            <a:off x="8049911" y="3649975"/>
            <a:ext cx="171432" cy="4107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7180301" y="4078459"/>
            <a:ext cx="1082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 1/2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 rot="-5400000">
            <a:off x="8613749" y="3657319"/>
            <a:ext cx="171432" cy="4107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8257085" y="4078459"/>
            <a:ext cx="837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 1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3689268" y="4447791"/>
            <a:ext cx="2505686" cy="9444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564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01" t="-7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CORRECT RANDOMIZATION SCHEME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1883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Treatments do not have to be equally replicated for a design to be called a CRD</a:t>
            </a:r>
            <a:endParaRPr/>
          </a:p>
          <a:p>
            <a:pPr marL="4572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FF0000"/>
                </a:solidFill>
              </a:rPr>
              <a:t>Called a CRD because of randomization procedure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Recommended when EUs are fairly homogenous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Nuisance factors are either</a:t>
            </a:r>
            <a:endParaRPr/>
          </a:p>
          <a:p>
            <a:pPr marL="822960" lvl="1" indent="-457200" algn="l" rtl="0">
              <a:spcBef>
                <a:spcPts val="400"/>
              </a:spcBef>
              <a:spcAft>
                <a:spcPts val="0"/>
              </a:spcAft>
              <a:buSzPts val="2000"/>
              <a:buFont typeface="Libre Franklin Medium"/>
              <a:buAutoNum type="arabicPeriod"/>
            </a:pPr>
            <a:r>
              <a:rPr lang="en-US"/>
              <a:t>Held constant</a:t>
            </a:r>
            <a:endParaRPr/>
          </a:p>
          <a:p>
            <a:pPr marL="822960" lvl="1" indent="-457200" algn="l" rtl="0">
              <a:spcBef>
                <a:spcPts val="400"/>
              </a:spcBef>
              <a:spcAft>
                <a:spcPts val="0"/>
              </a:spcAft>
              <a:buSzPts val="2000"/>
              <a:buFont typeface="Libre Franklin Medium"/>
              <a:buAutoNum type="arabicPeriod"/>
            </a:pPr>
            <a:r>
              <a:rPr lang="en-US"/>
              <a:t>Measured and adjusted for with </a:t>
            </a:r>
            <a:r>
              <a:rPr lang="en-US">
                <a:solidFill>
                  <a:srgbClr val="FF0000"/>
                </a:solidFill>
              </a:rPr>
              <a:t>analysis of covariance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COMMENTS ABOUT CRDS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4480134" y="21164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6178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380999" y="1719070"/>
            <a:ext cx="8407893" cy="51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FF0000"/>
                </a:solidFill>
              </a:rPr>
              <a:t>Experimental error: </a:t>
            </a:r>
            <a:r>
              <a:rPr lang="en-US">
                <a:solidFill>
                  <a:srgbClr val="000000"/>
                </a:solidFill>
              </a:rPr>
              <a:t>variation between responses subjected to the same treatment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FF0000"/>
              </a:solidFill>
            </a:endParaRPr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Sources of experimental error:</a:t>
            </a:r>
            <a:endParaRPr/>
          </a:p>
          <a:p>
            <a:pPr marL="548640" lvl="1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FF0000"/>
                </a:solidFill>
              </a:rPr>
              <a:t>EU variability</a:t>
            </a:r>
            <a:r>
              <a:rPr lang="en-US">
                <a:solidFill>
                  <a:srgbClr val="000000"/>
                </a:solidFill>
              </a:rPr>
              <a:t> (present independently of treatment)</a:t>
            </a:r>
            <a:endParaRPr/>
          </a:p>
          <a:p>
            <a:pPr marL="548640" lvl="1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FF0000"/>
                </a:solidFill>
              </a:rPr>
              <a:t>Treatment application error</a:t>
            </a:r>
            <a:r>
              <a:rPr lang="en-US">
                <a:solidFill>
                  <a:srgbClr val="000000"/>
                </a:solidFill>
              </a:rPr>
              <a:t> (inability to apply treatment exactly same)</a:t>
            </a:r>
            <a:endParaRPr/>
          </a:p>
          <a:p>
            <a:pPr marL="548640" lvl="1" indent="-18288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FF0000"/>
                </a:solidFill>
              </a:rPr>
              <a:t>EU state variability</a:t>
            </a:r>
            <a:r>
              <a:rPr lang="en-US">
                <a:solidFill>
                  <a:srgbClr val="000000"/>
                </a:solidFill>
              </a:rPr>
              <a:t> (changes in EU that occur during/after treatment separate from the treatment effect)</a:t>
            </a:r>
            <a:endParaRPr/>
          </a:p>
          <a:p>
            <a:pPr marL="822960" lvl="2" indent="-18288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>
                <a:solidFill>
                  <a:srgbClr val="000000"/>
                </a:solidFill>
              </a:rPr>
              <a:t>Environmental factors realized through state variability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000000"/>
              </a:solidFill>
            </a:endParaRPr>
          </a:p>
          <a:p>
            <a:pPr marL="27432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solidFill>
                  <a:srgbClr val="000000"/>
                </a:solidFill>
              </a:rPr>
              <a:t>Does not have OU variability = </a:t>
            </a:r>
            <a:r>
              <a:rPr lang="en-US">
                <a:solidFill>
                  <a:srgbClr val="FF0000"/>
                </a:solidFill>
              </a:rPr>
              <a:t>observational error</a:t>
            </a:r>
            <a:endParaRPr/>
          </a:p>
          <a:p>
            <a:pPr marL="27432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/>
              <a:t>EXPERIMENTAL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157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5398</TotalTime>
  <Words>863</Words>
  <Application>Microsoft Macintosh PowerPoint</Application>
  <PresentationFormat>On-screen Show (4:3)</PresentationFormat>
  <Paragraphs>361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Franklin Gothic Medium</vt:lpstr>
      <vt:lpstr>Wingdings</vt:lpstr>
      <vt:lpstr>Wingdings 2</vt:lpstr>
      <vt:lpstr>Libre Franklin Medium</vt:lpstr>
      <vt:lpstr>Grid</vt:lpstr>
      <vt:lpstr>COMPLETELY RANDOMIZED DESIGNS</vt:lpstr>
      <vt:lpstr>LEARNING OBJECTIVES</vt:lpstr>
      <vt:lpstr>COMPLETELY RANDOMIZED DESIGNS (CRD)</vt:lpstr>
      <vt:lpstr>BREAD RISING EXAMPLE RANDOMIZATION</vt:lpstr>
      <vt:lpstr>INCORRECT RANDOMIZATION SCHEMES</vt:lpstr>
      <vt:lpstr>INCORRECT RANDOMIZATION SCHEMES</vt:lpstr>
      <vt:lpstr>CORRECT RANDOMIZATION SCHEME</vt:lpstr>
      <vt:lpstr>COMMENTS ABOUT CRDS</vt:lpstr>
      <vt:lpstr>EXPERIMENTAL ERROR</vt:lpstr>
      <vt:lpstr>OBSERVATIONAL ERROR</vt:lpstr>
      <vt:lpstr>VISUALIZING OU VS EU VARIABILITY</vt:lpstr>
      <vt:lpstr>VISUALIZING OU VS EU VARIABILITY</vt:lpstr>
      <vt:lpstr>FERTILIZER AND TOMATO PLANTS</vt:lpstr>
      <vt:lpstr>LEARNING OBJECTIVES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761</cp:revision>
  <cp:lastPrinted>2022-01-20T19:36:06Z</cp:lastPrinted>
  <dcterms:created xsi:type="dcterms:W3CDTF">2014-08-13T15:23:31Z</dcterms:created>
  <dcterms:modified xsi:type="dcterms:W3CDTF">2022-03-13T19:34:50Z</dcterms:modified>
</cp:coreProperties>
</file>