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06" r:id="rId2"/>
    <p:sldId id="507" r:id="rId3"/>
    <p:sldId id="508" r:id="rId4"/>
    <p:sldId id="509" r:id="rId5"/>
    <p:sldId id="510" r:id="rId6"/>
    <p:sldId id="511" r:id="rId7"/>
    <p:sldId id="513" r:id="rId8"/>
    <p:sldId id="514" r:id="rId9"/>
    <p:sldId id="515" r:id="rId10"/>
    <p:sldId id="516" r:id="rId11"/>
    <p:sldId id="521" r:id="rId12"/>
    <p:sldId id="523" r:id="rId13"/>
    <p:sldId id="524" r:id="rId14"/>
    <p:sldId id="528" r:id="rId15"/>
    <p:sldId id="529" r:id="rId16"/>
    <p:sldId id="530" r:id="rId17"/>
    <p:sldId id="531" r:id="rId18"/>
    <p:sldId id="53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67149" y="2991495"/>
            <a:ext cx="1981200" cy="1828800"/>
          </a:xfrm>
        </p:spPr>
        <p:txBody>
          <a:bodyPr/>
          <a:lstStyle/>
          <a:p>
            <a:r>
              <a:rPr lang="en-US" smtClean="0"/>
              <a:t>Chapter </a:t>
            </a:r>
            <a:r>
              <a:rPr lang="en-US" dirty="0"/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8186738" cy="1828800"/>
          </a:xfrm>
        </p:spPr>
        <p:txBody>
          <a:bodyPr/>
          <a:lstStyle/>
          <a:p>
            <a:r>
              <a:rPr lang="en-US" dirty="0"/>
              <a:t>Analysis of Covariance</a:t>
            </a:r>
          </a:p>
        </p:txBody>
      </p:sp>
    </p:spTree>
    <p:extLst>
      <p:ext uri="{BB962C8B-B14F-4D97-AF65-F5344CB8AC3E}">
        <p14:creationId xmlns:p14="http://schemas.microsoft.com/office/powerpoint/2010/main" val="15121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Write model mathematically as: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9" y="355847"/>
            <a:ext cx="8568765" cy="1054394"/>
          </a:xfrm>
        </p:spPr>
        <p:txBody>
          <a:bodyPr/>
          <a:lstStyle/>
          <a:p>
            <a:r>
              <a:rPr lang="en-US" dirty="0"/>
              <a:t>ANCOVA with Quantitative Covariates</a:t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7" y="3075274"/>
            <a:ext cx="4682854" cy="35034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2570424-C2A6-2440-94B4-59EC02FCA962}"/>
              </a:ext>
            </a:extLst>
          </p:cNvPr>
          <p:cNvCxnSpPr>
            <a:cxnSpLocks/>
          </p:cNvCxnSpPr>
          <p:nvPr/>
        </p:nvCxnSpPr>
        <p:spPr>
          <a:xfrm flipH="1">
            <a:off x="3699935" y="3454400"/>
            <a:ext cx="216746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5D3CF939-715B-2349-A7E7-1B3AA65CEC36}"/>
                  </a:ext>
                </a:extLst>
              </p:cNvPr>
              <p:cNvSpPr txBox="1"/>
              <p:nvPr/>
            </p:nvSpPr>
            <p:spPr>
              <a:xfrm>
                <a:off x="5867400" y="3145571"/>
                <a:ext cx="165147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3CF939-715B-2349-A7E7-1B3AA65C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145571"/>
                <a:ext cx="1651478" cy="39164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9ABB5BD-1CA8-E143-B9AE-8255197EA0E2}"/>
              </a:ext>
            </a:extLst>
          </p:cNvPr>
          <p:cNvCxnSpPr>
            <a:cxnSpLocks/>
          </p:cNvCxnSpPr>
          <p:nvPr/>
        </p:nvCxnSpPr>
        <p:spPr>
          <a:xfrm flipH="1">
            <a:off x="3826969" y="3911600"/>
            <a:ext cx="216746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3CF3B94D-4556-E94C-A116-508B775F3F6A}"/>
                  </a:ext>
                </a:extLst>
              </p:cNvPr>
              <p:cNvSpPr txBox="1"/>
              <p:nvPr/>
            </p:nvSpPr>
            <p:spPr>
              <a:xfrm>
                <a:off x="5994434" y="3602771"/>
                <a:ext cx="165147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F3B94D-4556-E94C-A116-508B775F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34" y="3602771"/>
                <a:ext cx="1651478" cy="391646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DAC9AAE2-7099-E04C-B46C-8D25C134FF8E}"/>
                  </a:ext>
                </a:extLst>
              </p:cNvPr>
              <p:cNvSpPr txBox="1"/>
              <p:nvPr/>
            </p:nvSpPr>
            <p:spPr>
              <a:xfrm>
                <a:off x="5635514" y="4826000"/>
                <a:ext cx="2585131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C9AAE2-7099-E04C-B46C-8D25C134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14" y="4826000"/>
                <a:ext cx="2585131" cy="403893"/>
              </a:xfrm>
              <a:prstGeom prst="rect">
                <a:avLst/>
              </a:prstGeom>
              <a:blipFill>
                <a:blip r:embed="rId6"/>
                <a:stretch>
                  <a:fillRect l="-246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1E861D30-1044-5447-9A7C-7D2397785051}"/>
                  </a:ext>
                </a:extLst>
              </p:cNvPr>
              <p:cNvSpPr txBox="1"/>
              <p:nvPr/>
            </p:nvSpPr>
            <p:spPr>
              <a:xfrm>
                <a:off x="5635514" y="5481711"/>
                <a:ext cx="2315890" cy="377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61D30-1044-5447-9A7C-7D239778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14" y="5481711"/>
                <a:ext cx="2315890" cy="377667"/>
              </a:xfrm>
              <a:prstGeom prst="rect">
                <a:avLst/>
              </a:prstGeom>
              <a:blipFill>
                <a:blip r:embed="rId7"/>
                <a:stretch>
                  <a:fillRect l="-2747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0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ANCOVA model</a:t>
                </a:r>
              </a:p>
              <a:p>
                <a:pPr marL="4572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Treatment comparisons still assumed to be the same throughout the covariate values</a:t>
                </a:r>
              </a:p>
              <a:p>
                <a:endParaRPr lang="en-US" dirty="0"/>
              </a:p>
              <a:p>
                <a:r>
                  <a:rPr lang="en-US" dirty="0"/>
                  <a:t>Polynomial coefficients are estimable</a:t>
                </a:r>
              </a:p>
              <a:p>
                <a:r>
                  <a:rPr lang="en-US" dirty="0"/>
                  <a:t>Recommend backwards elimination</a:t>
                </a:r>
              </a:p>
              <a:p>
                <a:r>
                  <a:rPr lang="en-US" dirty="0"/>
                  <a:t>Lack-of-fit unlikely due to no control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so unlikely to have replicates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494" y="355847"/>
            <a:ext cx="8683378" cy="1054394"/>
          </a:xfrm>
        </p:spPr>
        <p:txBody>
          <a:bodyPr/>
          <a:lstStyle/>
          <a:p>
            <a:r>
              <a:rPr lang="en-US" dirty="0"/>
              <a:t>ANCOVA with Quantitative Covariates</a:t>
            </a:r>
            <a:br>
              <a:rPr lang="en-US" dirty="0"/>
            </a:br>
            <a:r>
              <a:rPr lang="en-US" dirty="0"/>
              <a:t>Polynomial Models</a:t>
            </a:r>
          </a:p>
        </p:txBody>
      </p:sp>
    </p:spTree>
    <p:extLst>
      <p:ext uri="{BB962C8B-B14F-4D97-AF65-F5344CB8AC3E}">
        <p14:creationId xmlns:p14="http://schemas.microsoft.com/office/powerpoint/2010/main" val="105644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5058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 find that the </a:t>
            </a:r>
            <a:r>
              <a:rPr lang="en-US" dirty="0">
                <a:solidFill>
                  <a:srgbClr val="FF0000"/>
                </a:solidFill>
              </a:rPr>
              <a:t>relationship between covariate and response changes with treatment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treatment had no effect on the covariate value, then we need to </a:t>
            </a:r>
            <a:r>
              <a:rPr lang="en-US" dirty="0">
                <a:solidFill>
                  <a:srgbClr val="FF0000"/>
                </a:solidFill>
              </a:rPr>
              <a:t>assign a unique slope</a:t>
            </a:r>
            <a:r>
              <a:rPr lang="en-US" dirty="0"/>
              <a:t> to each treatment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Treatment comparisons depend on covariate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Covariate-Treatment interaction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8" y="2568330"/>
            <a:ext cx="3057769" cy="2215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53" y="2568330"/>
            <a:ext cx="2850995" cy="22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 way to write the model is</a:t>
                </a:r>
              </a:p>
              <a:p>
                <a:endParaRPr lang="en-US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Notes about this model: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adjustments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Treatment comparisons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  <a:p>
                <a:pPr marL="4572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 rotWithShape="0">
                <a:blip r:embed="rId2"/>
                <a:stretch>
                  <a:fillRect l="-213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including </a:t>
            </a:r>
            <a:br>
              <a:rPr lang="en-US" dirty="0"/>
            </a:br>
            <a:r>
              <a:rPr lang="en-US" dirty="0"/>
              <a:t>Covariate-Treatment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90772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Suppose we don’t have piglet initial weight values but rather have 3 initial weight groups</a:t>
            </a:r>
          </a:p>
          <a:p>
            <a:pPr lvl="1"/>
            <a:r>
              <a:rPr lang="en-US" dirty="0"/>
              <a:t>Small (1), Medium (2), Large (3)</a:t>
            </a:r>
          </a:p>
          <a:p>
            <a:pPr lvl="1"/>
            <a:endParaRPr lang="en-US" dirty="0"/>
          </a:p>
          <a:p>
            <a:r>
              <a:rPr lang="en-US" dirty="0"/>
              <a:t>Distribution of categories: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small/medium/large assigned to each treatment group?</a:t>
            </a:r>
          </a:p>
          <a:p>
            <a:pPr lvl="1"/>
            <a:r>
              <a:rPr lang="en-US" dirty="0"/>
              <a:t>Random assignment means we EXPECT equal distribution</a:t>
            </a:r>
          </a:p>
          <a:p>
            <a:pPr lvl="1"/>
            <a:r>
              <a:rPr lang="en-US" dirty="0"/>
              <a:t>For a given experiment, the distribution will not be equal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with Categorical Covariates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2E03EFB-BAF4-B74E-B38B-007BE6840425}"/>
              </a:ext>
            </a:extLst>
          </p:cNvPr>
          <p:cNvGraphicFramePr>
            <a:graphicFrameLocks noGrp="1"/>
          </p:cNvGraphicFramePr>
          <p:nvPr/>
        </p:nvGraphicFramePr>
        <p:xfrm>
          <a:off x="1523630" y="392006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7772854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97473677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87987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244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359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2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Perform randomization and get following assignment</a:t>
                </a:r>
              </a:p>
              <a:p>
                <a:pPr lvl="1"/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effects for covariate group effect</a:t>
                </a:r>
              </a:p>
              <a:p>
                <a:pPr lvl="1"/>
                <a:r>
                  <a:rPr lang="en-US" dirty="0"/>
                  <a:t>Like treatment effects but we can’t randomize to EUs</a:t>
                </a:r>
              </a:p>
              <a:p>
                <a:endParaRPr lang="en-US" dirty="0"/>
              </a:p>
              <a:p>
                <a:r>
                  <a:rPr lang="en-US" dirty="0"/>
                  <a:t>What’s a useful model for this data?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with Categorical Covariates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2E03EFB-BAF4-B74E-B38B-007BE6840425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2489200"/>
          <a:ext cx="67983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6">
                  <a:extLst>
                    <a:ext uri="{9D8B030D-6E8A-4147-A177-3AD203B41FA5}">
                      <a16:colId xmlns="" xmlns:a16="http://schemas.microsoft.com/office/drawing/2014/main" val="4160667216"/>
                    </a:ext>
                  </a:extLst>
                </a:gridCol>
                <a:gridCol w="1013056">
                  <a:extLst>
                    <a:ext uri="{9D8B030D-6E8A-4147-A177-3AD203B41FA5}">
                      <a16:colId xmlns="" xmlns:a16="http://schemas.microsoft.com/office/drawing/2014/main" val="3258531596"/>
                    </a:ext>
                  </a:extLst>
                </a:gridCol>
                <a:gridCol w="1133061">
                  <a:extLst>
                    <a:ext uri="{9D8B030D-6E8A-4147-A177-3AD203B41FA5}">
                      <a16:colId xmlns="" xmlns:a16="http://schemas.microsoft.com/office/drawing/2014/main" val="277728542"/>
                    </a:ext>
                  </a:extLst>
                </a:gridCol>
                <a:gridCol w="1133061">
                  <a:extLst>
                    <a:ext uri="{9D8B030D-6E8A-4147-A177-3AD203B41FA5}">
                      <a16:colId xmlns="" xmlns:a16="http://schemas.microsoft.com/office/drawing/2014/main" val="2974736773"/>
                    </a:ext>
                  </a:extLst>
                </a:gridCol>
                <a:gridCol w="1133061">
                  <a:extLst>
                    <a:ext uri="{9D8B030D-6E8A-4147-A177-3AD203B41FA5}">
                      <a16:colId xmlns="" xmlns:a16="http://schemas.microsoft.com/office/drawing/2014/main" val="879879652"/>
                    </a:ext>
                  </a:extLst>
                </a:gridCol>
                <a:gridCol w="1133061">
                  <a:extLst>
                    <a:ext uri="{9D8B030D-6E8A-4147-A177-3AD203B41FA5}">
                      <a16:colId xmlns="" xmlns:a16="http://schemas.microsoft.com/office/drawing/2014/main" val="314656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24476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3592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54829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195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202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06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Want to combine two models together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Treatment model: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=1,2,3;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=1,…,10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Initial group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=1,2,3;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=9;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Index individual observations using 3 subscripts:</a:t>
                </a:r>
              </a:p>
              <a:p>
                <a:pPr lvl="1"/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treatment assigned</a:t>
                </a:r>
              </a:p>
              <a:p>
                <a:pPr lvl="1" algn="just"/>
                <a:r>
                  <a:rPr lang="en-US" i="1" dirty="0"/>
                  <a:t>j </a:t>
                </a:r>
                <a:r>
                  <a:rPr lang="en-US" dirty="0"/>
                  <a:t>= covariate group</a:t>
                </a:r>
              </a:p>
              <a:p>
                <a:pPr lvl="1" algn="just"/>
                <a:r>
                  <a:rPr lang="en-US" i="1" dirty="0"/>
                  <a:t>k</a:t>
                </a:r>
                <a:r>
                  <a:rPr lang="en-US" dirty="0"/>
                  <a:t> = replicate for paired (</a:t>
                </a:r>
                <a:r>
                  <a:rPr lang="en-US" i="1" dirty="0" err="1"/>
                  <a:t>i,j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Final model: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=1,2,3;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ijk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𝑖𝑖𝑑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Covariate Model 1:</a:t>
            </a:r>
            <a:br>
              <a:rPr lang="en-US" dirty="0"/>
            </a:br>
            <a:r>
              <a:rPr lang="en-US" dirty="0"/>
              <a:t>Two-Factor Main effect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9B2A9C6-7512-1B44-88CA-49DCD02A7CA4}"/>
              </a:ext>
            </a:extLst>
          </p:cNvPr>
          <p:cNvSpPr/>
          <p:nvPr/>
        </p:nvSpPr>
        <p:spPr>
          <a:xfrm>
            <a:off x="660400" y="5220407"/>
            <a:ext cx="8289365" cy="14565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Keep subscripts from one-way effects model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/>
                  <a:t>? subscript should: </a:t>
                </a:r>
              </a:p>
              <a:p>
                <a:pPr lvl="1"/>
                <a:r>
                  <a:rPr lang="en-US" dirty="0"/>
                  <a:t>Equal 1, 2, or 3 </a:t>
                </a:r>
              </a:p>
              <a:p>
                <a:pPr lvl="1"/>
                <a:r>
                  <a:rPr lang="en-US" dirty="0"/>
                  <a:t>Correspond to covariate group for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replicate of treatment </a:t>
                </a:r>
                <a:r>
                  <a:rPr lang="en-US" i="1" dirty="0"/>
                  <a:t>I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initial group for replicate j of treatment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:r>
                  <a:rPr lang="en-US" dirty="0"/>
                  <a:t>The “</a:t>
                </a:r>
                <a:r>
                  <a:rPr lang="en-US" i="1" dirty="0"/>
                  <a:t>d”</a:t>
                </a:r>
                <a:r>
                  <a:rPr lang="en-US" dirty="0"/>
                  <a:t> means it depends on the randomized design</a:t>
                </a:r>
              </a:p>
              <a:p>
                <a:r>
                  <a:rPr lang="en-US" dirty="0"/>
                  <a:t>Final model: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Covariate Model 2:</a:t>
            </a:r>
            <a:br>
              <a:rPr lang="en-US" dirty="0"/>
            </a:br>
            <a:r>
              <a:rPr lang="en-US" dirty="0"/>
              <a:t>Design-Dependent 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402F5934-EE3C-D843-8691-14F0E15675DA}"/>
                  </a:ext>
                </a:extLst>
              </p:cNvPr>
              <p:cNvSpPr/>
              <p:nvPr/>
            </p:nvSpPr>
            <p:spPr>
              <a:xfrm>
                <a:off x="2925051" y="2223208"/>
                <a:ext cx="3275769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2F5934-EE3C-D843-8691-14F0E156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51" y="2223208"/>
                <a:ext cx="3275769" cy="49789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7780C9D4-8047-FF41-94C6-C585ADF7FF6F}"/>
                  </a:ext>
                </a:extLst>
              </p:cNvPr>
              <p:cNvSpPr/>
              <p:nvPr/>
            </p:nvSpPr>
            <p:spPr>
              <a:xfrm>
                <a:off x="2933745" y="5389741"/>
                <a:ext cx="3622017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80C9D4-8047-FF41-94C6-C585ADF7F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45" y="5389741"/>
                <a:ext cx="3622017" cy="497893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33E9E0C-6601-7A49-B489-BEBD0D5117BD}"/>
                  </a:ext>
                </a:extLst>
              </p:cNvPr>
              <p:cNvSpPr/>
              <p:nvPr/>
            </p:nvSpPr>
            <p:spPr>
              <a:xfrm>
                <a:off x="1760075" y="5912966"/>
                <a:ext cx="6260881" cy="406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=1,2,3;   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=1,…,10;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3E9E0C-6601-7A49-B489-BEBD0D511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75" y="5912966"/>
                <a:ext cx="6260881" cy="406906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56D2AF-219C-6949-A3E0-4D7B0675EF15}"/>
              </a:ext>
            </a:extLst>
          </p:cNvPr>
          <p:cNvSpPr/>
          <p:nvPr/>
        </p:nvSpPr>
        <p:spPr>
          <a:xfrm>
            <a:off x="1574800" y="5389741"/>
            <a:ext cx="6620933" cy="109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9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Explain differences between treatment factors and covariates</a:t>
            </a:r>
          </a:p>
          <a:p>
            <a:r>
              <a:rPr lang="en-US" dirty="0"/>
              <a:t>Explain usual assumptions between covariates, treatments, and responses</a:t>
            </a:r>
          </a:p>
          <a:p>
            <a:r>
              <a:rPr lang="en-US" dirty="0" smtClean="0"/>
              <a:t>Write </a:t>
            </a:r>
            <a:r>
              <a:rPr lang="en-US" dirty="0"/>
              <a:t>ANCOVA models for a single covariate</a:t>
            </a:r>
          </a:p>
          <a:p>
            <a:r>
              <a:rPr lang="en-US" dirty="0"/>
              <a:t>Perform ANCOVA in </a:t>
            </a:r>
            <a:r>
              <a:rPr lang="en-US" dirty="0" smtClean="0"/>
              <a:t>R (upcoming Lab)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objectives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Explain differences between treatment factors and covariates</a:t>
            </a:r>
          </a:p>
          <a:p>
            <a:r>
              <a:rPr lang="en-US" dirty="0"/>
              <a:t>Explain usual assumptions between covariates, treatments, and responses</a:t>
            </a:r>
          </a:p>
          <a:p>
            <a:r>
              <a:rPr lang="en-US" dirty="0" smtClean="0"/>
              <a:t>Write </a:t>
            </a:r>
            <a:r>
              <a:rPr lang="en-US" dirty="0"/>
              <a:t>ANCOVA models for a single covariate</a:t>
            </a:r>
          </a:p>
          <a:p>
            <a:r>
              <a:rPr lang="en-US" dirty="0"/>
              <a:t>Perform ANCOVA in </a:t>
            </a:r>
            <a:r>
              <a:rPr lang="en-US" dirty="0" smtClean="0"/>
              <a:t>R (upcoming Lab)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9923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Goal:</a:t>
                </a:r>
                <a:r>
                  <a:rPr lang="en-US" dirty="0"/>
                  <a:t> compare effects of several diets on the weights of month-old piglets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Response: </a:t>
                </a:r>
                <a:r>
                  <a:rPr lang="en-US" dirty="0"/>
                  <a:t>weight after being on diet for one month</a:t>
                </a:r>
              </a:p>
              <a:p>
                <a:r>
                  <a:rPr lang="en-US" dirty="0"/>
                  <a:t>The initial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 is significantly correlated with the weight after one month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Prevent potential confounding and experimental error due to the variation in initial weight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22" y="3638574"/>
            <a:ext cx="2303757" cy="1975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38" y="3778110"/>
            <a:ext cx="2405803" cy="1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Nuisance factor: </a:t>
                </a:r>
                <a:r>
                  <a:rPr lang="en-US" dirty="0"/>
                  <a:t>potential major source of variation unrelated to treatments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Control: </a:t>
                </a:r>
                <a:r>
                  <a:rPr lang="en-US" dirty="0"/>
                  <a:t>set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similar level, no modeling</a:t>
                </a:r>
              </a:p>
              <a:p>
                <a:pPr lvl="1"/>
                <a:r>
                  <a:rPr lang="en-US" dirty="0"/>
                  <a:t>Not always possible</a:t>
                </a:r>
              </a:p>
              <a:p>
                <a:pPr lvl="1"/>
                <a:r>
                  <a:rPr lang="en-US" dirty="0"/>
                  <a:t>Could reduce representativeness of results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Blocking:</a:t>
                </a:r>
                <a:r>
                  <a:rPr lang="en-US" dirty="0"/>
                  <a:t> group EU’s having same/similar levels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Need to measure nuisance factor </a:t>
                </a:r>
                <a:r>
                  <a:rPr lang="en-US" dirty="0">
                    <a:solidFill>
                      <a:srgbClr val="FF0000"/>
                    </a:solidFill>
                  </a:rPr>
                  <a:t>prior to randomization</a:t>
                </a:r>
              </a:p>
              <a:p>
                <a:pPr lvl="1"/>
                <a:r>
                  <a:rPr lang="en-US" dirty="0"/>
                  <a:t>Separate randomizations for each level!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Analysis of covariance:</a:t>
                </a:r>
                <a:r>
                  <a:rPr lang="en-US" dirty="0"/>
                  <a:t>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prior to treatment application and include relationship in the model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 r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 and nuisance factors</a:t>
            </a:r>
          </a:p>
        </p:txBody>
      </p:sp>
    </p:spTree>
    <p:extLst>
      <p:ext uri="{BB962C8B-B14F-4D97-AF65-F5344CB8AC3E}">
        <p14:creationId xmlns:p14="http://schemas.microsoft.com/office/powerpoint/2010/main" val="48615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Before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denoted the treatment factor values we studied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ANCOVA,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denotes measurement of a nuisance factor for the </a:t>
                </a:r>
                <a:r>
                  <a:rPr lang="en-US" i="1" dirty="0"/>
                  <a:t>j-</a:t>
                </a:r>
                <a:r>
                  <a:rPr lang="en-US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replicate of treatment settings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Expect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be different for given </a:t>
                </a:r>
                <a:r>
                  <a:rPr lang="en-US" i="1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Comments</a:t>
            </a:r>
          </a:p>
        </p:txBody>
      </p:sp>
    </p:spTree>
    <p:extLst>
      <p:ext uri="{BB962C8B-B14F-4D97-AF65-F5344CB8AC3E}">
        <p14:creationId xmlns:p14="http://schemas.microsoft.com/office/powerpoint/2010/main" val="179781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51389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does randomization affect covariates?</a:t>
                </a:r>
              </a:p>
              <a:p>
                <a:pPr lvl="1"/>
                <a:r>
                  <a:rPr lang="en-US" dirty="0"/>
                  <a:t>Reduce possibility that treatment effects are confused with covariate effects….but how?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covariate value for EU </a:t>
                </a:r>
                <a:r>
                  <a:rPr lang="en-US" i="1" dirty="0"/>
                  <a:t>k </a:t>
                </a:r>
                <a:r>
                  <a:rPr lang="en-US" dirty="0"/>
                  <a:t>(hasn’t yet been assigned to a treatment)</a:t>
                </a:r>
              </a:p>
              <a:p>
                <a:r>
                  <a:rPr lang="en-US" dirty="0"/>
                  <a:t>Randomly </a:t>
                </a:r>
                <a:r>
                  <a:rPr lang="en-US" dirty="0">
                    <a:solidFill>
                      <a:srgbClr val="FF0000"/>
                    </a:solidFill>
                  </a:rPr>
                  <a:t>partitioning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into </a:t>
                </a:r>
                <a:r>
                  <a:rPr lang="en-US" i="1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 groups</a:t>
                </a:r>
                <a:endParaRPr lang="en-US" dirty="0"/>
              </a:p>
              <a:p>
                <a:pPr marL="4572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Key:</a:t>
                </a:r>
                <a:r>
                  <a:rPr lang="en-US" dirty="0"/>
                  <a:t> distribution of each group’s covariates,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similar to distribution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**</a:t>
                </a:r>
              </a:p>
              <a:p>
                <a:pPr lvl="1"/>
                <a:r>
                  <a:rPr lang="en-US" dirty="0"/>
                  <a:t>**less likely for small runs</a:t>
                </a:r>
              </a:p>
              <a:p>
                <a:endParaRPr lang="en-US" dirty="0"/>
              </a:p>
              <a:p>
                <a:r>
                  <a:rPr lang="en-US" dirty="0"/>
                  <a:t>Covariates affect treatment responses similarly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5138930"/>
              </a:xfrm>
              <a:blipFill>
                <a:blip r:embed="rId2"/>
                <a:stretch>
                  <a:fillRect l="-296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and Covariates</a:t>
            </a:r>
          </a:p>
        </p:txBody>
      </p:sp>
    </p:spTree>
    <p:extLst>
      <p:ext uri="{BB962C8B-B14F-4D97-AF65-F5344CB8AC3E}">
        <p14:creationId xmlns:p14="http://schemas.microsoft.com/office/powerpoint/2010/main" val="75029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Covariates explain EU/OU variation</a:t>
                </a:r>
              </a:p>
              <a:p>
                <a:pPr marL="365760" lvl="1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not influenced</a:t>
                </a:r>
                <a:r>
                  <a:rPr lang="en-US" dirty="0"/>
                  <a:t> by treatment</a:t>
                </a:r>
              </a:p>
              <a:p>
                <a:pPr lvl="1"/>
                <a:r>
                  <a:rPr lang="en-US" dirty="0"/>
                  <a:t>Measure covariate before treatment application</a:t>
                </a:r>
              </a:p>
              <a:p>
                <a:endParaRPr lang="en-US" dirty="0"/>
              </a:p>
              <a:p>
                <a:r>
                  <a:rPr lang="en-US" dirty="0"/>
                  <a:t>If false, then you introduce </a:t>
                </a:r>
                <a:r>
                  <a:rPr lang="en-US" dirty="0">
                    <a:solidFill>
                      <a:srgbClr val="FF0000"/>
                    </a:solidFill>
                  </a:rPr>
                  <a:t>potential confounding </a:t>
                </a:r>
                <a:r>
                  <a:rPr lang="en-US" dirty="0"/>
                  <a:t>between covariate effects and treatment effects</a:t>
                </a:r>
              </a:p>
              <a:p>
                <a:endParaRPr lang="en-US" dirty="0"/>
              </a:p>
              <a:p>
                <a:r>
                  <a:rPr lang="en-US" dirty="0"/>
                  <a:t>Won’t be able to distinguish which is important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Assumptions</a:t>
            </a:r>
          </a:p>
        </p:txBody>
      </p:sp>
    </p:spTree>
    <p:extLst>
      <p:ext uri="{BB962C8B-B14F-4D97-AF65-F5344CB8AC3E}">
        <p14:creationId xmlns:p14="http://schemas.microsoft.com/office/powerpoint/2010/main" val="68223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Randomization only reduces bias (potential confounding) due to covariate effect </a:t>
                </a:r>
                <a:r>
                  <a:rPr lang="en-US" dirty="0">
                    <a:solidFill>
                      <a:srgbClr val="FF0000"/>
                    </a:solidFill>
                  </a:rPr>
                  <a:t>on average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/>
                  <a:t>msE</a:t>
                </a:r>
                <a:r>
                  <a:rPr lang="en-US" dirty="0"/>
                  <a:t> will be inflated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we only fit the effects model </a:t>
                </a:r>
                <a:r>
                  <a:rPr lang="en-US" dirty="0">
                    <a:sym typeface="Wingdings" pitchFamily="2" charset="2"/>
                  </a:rPr>
                  <a:t> low power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include </a:t>
                </a:r>
                <a:r>
                  <a:rPr lang="en-US" dirty="0">
                    <a:solidFill>
                      <a:srgbClr val="FF0000"/>
                    </a:solidFill>
                  </a:rPr>
                  <a:t>covariate effect in model</a:t>
                </a:r>
              </a:p>
              <a:p>
                <a:endParaRPr lang="en-US" dirty="0"/>
              </a:p>
              <a:p>
                <a:r>
                  <a:rPr lang="en-US" dirty="0"/>
                  <a:t>What are some common models for covariates?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Add effects to the existing models we have already seen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568766" cy="4957893"/>
              </a:xfrm>
              <a:blipFill>
                <a:blip r:embed="rId2"/>
                <a:stretch>
                  <a:fillRect l="-29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include Covariates?</a:t>
            </a:r>
          </a:p>
        </p:txBody>
      </p:sp>
    </p:spTree>
    <p:extLst>
      <p:ext uri="{BB962C8B-B14F-4D97-AF65-F5344CB8AC3E}">
        <p14:creationId xmlns:p14="http://schemas.microsoft.com/office/powerpoint/2010/main" val="8882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68766" cy="4957893"/>
          </a:xfrm>
        </p:spPr>
        <p:txBody>
          <a:bodyPr>
            <a:normAutofit/>
          </a:bodyPr>
          <a:lstStyle/>
          <a:p>
            <a:r>
              <a:rPr lang="en-US" dirty="0"/>
              <a:t>Assume that covariate is quantitative and </a:t>
            </a:r>
            <a:r>
              <a:rPr lang="en-US" dirty="0">
                <a:solidFill>
                  <a:srgbClr val="FF0000"/>
                </a:solidFill>
              </a:rPr>
              <a:t>relationship with response is same for all treatments</a:t>
            </a:r>
          </a:p>
          <a:p>
            <a:r>
              <a:rPr lang="en-US" dirty="0"/>
              <a:t>SLR ANCOVA model visualized: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with Quantitative Covariates</a:t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7" y="3075274"/>
            <a:ext cx="4682854" cy="35034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A3E1E7C0-83C8-7E46-B57B-740D2E2E27E1}"/>
              </a:ext>
            </a:extLst>
          </p:cNvPr>
          <p:cNvCxnSpPr/>
          <p:nvPr/>
        </p:nvCxnSpPr>
        <p:spPr>
          <a:xfrm flipH="1">
            <a:off x="3699934" y="3776133"/>
            <a:ext cx="1972733" cy="135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A2E8985-8CDE-D748-99FB-CADFAA436EC2}"/>
              </a:ext>
            </a:extLst>
          </p:cNvPr>
          <p:cNvCxnSpPr>
            <a:cxnSpLocks/>
          </p:cNvCxnSpPr>
          <p:nvPr/>
        </p:nvCxnSpPr>
        <p:spPr>
          <a:xfrm flipH="1">
            <a:off x="3877735" y="3776133"/>
            <a:ext cx="1794932" cy="51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7776FC37-B9E6-1544-AEC2-D66DABECC2D9}"/>
                  </a:ext>
                </a:extLst>
              </p:cNvPr>
              <p:cNvSpPr txBox="1"/>
              <p:nvPr/>
            </p:nvSpPr>
            <p:spPr>
              <a:xfrm>
                <a:off x="5672667" y="3282638"/>
                <a:ext cx="2887922" cy="288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Different SLR model for each treatment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Same slope parameter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Different intercepts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Comparing treatments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value gives same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76FC37-B9E6-1544-AEC2-D66DABEC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7" y="3282638"/>
                <a:ext cx="2887922" cy="2884636"/>
              </a:xfrm>
              <a:prstGeom prst="rect">
                <a:avLst/>
              </a:prstGeom>
              <a:blipFill>
                <a:blip r:embed="rId3"/>
                <a:stretch>
                  <a:fillRect l="-1754" t="-437" b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75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5403</TotalTime>
  <Words>1159</Words>
  <Application>Microsoft Macintosh PowerPoint</Application>
  <PresentationFormat>On-screen Show (4:3)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Franklin Gothic Medium</vt:lpstr>
      <vt:lpstr>Wingdings</vt:lpstr>
      <vt:lpstr>Wingdings 2</vt:lpstr>
      <vt:lpstr>Grid</vt:lpstr>
      <vt:lpstr>Analysis of Covariance</vt:lpstr>
      <vt:lpstr>Learning objectives</vt:lpstr>
      <vt:lpstr>Motivating Example</vt:lpstr>
      <vt:lpstr>Covariates and nuisance factors</vt:lpstr>
      <vt:lpstr>Notation Comments</vt:lpstr>
      <vt:lpstr>Randomization and Covariates</vt:lpstr>
      <vt:lpstr>ANCOVA Assumptions</vt:lpstr>
      <vt:lpstr>Why include Covariates?</vt:lpstr>
      <vt:lpstr>ANCOVA with Quantitative Covariates Simple Linear Regression</vt:lpstr>
      <vt:lpstr>ANCOVA with Quantitative Covariates Simple Linear Regression</vt:lpstr>
      <vt:lpstr>ANCOVA with Quantitative Covariates Polynomial Models</vt:lpstr>
      <vt:lpstr>Covariate-Treatment interaction</vt:lpstr>
      <vt:lpstr>Model including  Covariate-Treatment interaction</vt:lpstr>
      <vt:lpstr>ANCOVA with Categorical Covariates</vt:lpstr>
      <vt:lpstr>ANCOVA with Categorical Covariates</vt:lpstr>
      <vt:lpstr>Categorical Covariate Model 1: Two-Factor Main effect Model</vt:lpstr>
      <vt:lpstr>Categorical Covariate Model 2: Design-Dependent Subscripts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762</cp:revision>
  <cp:lastPrinted>2022-03-13T19:43:25Z</cp:lastPrinted>
  <dcterms:created xsi:type="dcterms:W3CDTF">2014-08-13T15:23:31Z</dcterms:created>
  <dcterms:modified xsi:type="dcterms:W3CDTF">2022-03-13T19:43:38Z</dcterms:modified>
</cp:coreProperties>
</file>