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97" r:id="rId2"/>
    <p:sldId id="598" r:id="rId3"/>
    <p:sldId id="599" r:id="rId4"/>
    <p:sldId id="600" r:id="rId5"/>
    <p:sldId id="601" r:id="rId6"/>
    <p:sldId id="602" r:id="rId7"/>
    <p:sldId id="603" r:id="rId8"/>
    <p:sldId id="605" r:id="rId9"/>
    <p:sldId id="606" r:id="rId10"/>
    <p:sldId id="607" r:id="rId11"/>
    <p:sldId id="609" r:id="rId12"/>
    <p:sldId id="610" r:id="rId13"/>
    <p:sldId id="611" r:id="rId14"/>
    <p:sldId id="6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095750" y="2967360"/>
            <a:ext cx="1981200" cy="18288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Chapter </a:t>
            </a:r>
            <a:r>
              <a:rPr lang="en-US" dirty="0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952" y="2052960"/>
            <a:ext cx="8694436" cy="1828800"/>
          </a:xfrm>
        </p:spPr>
        <p:txBody>
          <a:bodyPr/>
          <a:lstStyle/>
          <a:p>
            <a:r>
              <a:rPr lang="en-US" dirty="0"/>
              <a:t>Generalized RCBDs and Factorial RCBDs</a:t>
            </a:r>
          </a:p>
        </p:txBody>
      </p:sp>
    </p:spTree>
    <p:extLst>
      <p:ext uri="{BB962C8B-B14F-4D97-AF65-F5344CB8AC3E}">
        <p14:creationId xmlns:p14="http://schemas.microsoft.com/office/powerpoint/2010/main" val="9786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If interaction effect insignificant, remove it from the model and </a:t>
            </a:r>
            <a:r>
              <a:rPr lang="en-US" dirty="0" err="1">
                <a:solidFill>
                  <a:srgbClr val="FF0000"/>
                </a:solidFill>
              </a:rPr>
              <a:t>ssBT</a:t>
            </a:r>
            <a:r>
              <a:rPr lang="en-US" dirty="0">
                <a:solidFill>
                  <a:srgbClr val="FF0000"/>
                </a:solidFill>
              </a:rPr>
              <a:t> and its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are pooled with error</a:t>
            </a:r>
          </a:p>
          <a:p>
            <a:endParaRPr lang="en-US" dirty="0"/>
          </a:p>
          <a:p>
            <a:r>
              <a:rPr lang="en-US" dirty="0"/>
              <a:t>General conclusions about treatment effects </a:t>
            </a:r>
            <a:r>
              <a:rPr lang="en-US" dirty="0">
                <a:solidFill>
                  <a:srgbClr val="FF0000"/>
                </a:solidFill>
              </a:rPr>
              <a:t>in the presence of interaction</a:t>
            </a:r>
            <a:r>
              <a:rPr lang="en-US" dirty="0"/>
              <a:t> uses </a:t>
            </a:r>
            <a:r>
              <a:rPr lang="en-US" dirty="0" err="1"/>
              <a:t>msBT</a:t>
            </a:r>
            <a:r>
              <a:rPr lang="en-US" dirty="0"/>
              <a:t> in </a:t>
            </a:r>
            <a:r>
              <a:rPr lang="en-US" i="1" dirty="0"/>
              <a:t>F</a:t>
            </a:r>
            <a:r>
              <a:rPr lang="en-US" dirty="0"/>
              <a:t> denominator</a:t>
            </a:r>
          </a:p>
          <a:p>
            <a:pPr lvl="1"/>
            <a:r>
              <a:rPr lang="en-US" dirty="0"/>
              <a:t>Strong overall treatment effects should </a:t>
            </a:r>
            <a:r>
              <a:rPr lang="en-US" b="1" dirty="0">
                <a:solidFill>
                  <a:srgbClr val="FF0000"/>
                </a:solidFill>
              </a:rPr>
              <a:t>overcome the block-to-block effect variability</a:t>
            </a:r>
          </a:p>
          <a:p>
            <a:pPr lvl="1"/>
            <a:r>
              <a:rPr lang="en-US" dirty="0"/>
              <a:t>Numerator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-1, Denominator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i="1" dirty="0"/>
              <a:t>(b-1)(t-1)</a:t>
            </a:r>
          </a:p>
          <a:p>
            <a:pPr lvl="1"/>
            <a:r>
              <a:rPr lang="en-US" dirty="0"/>
              <a:t>Mimics test from RCBD</a:t>
            </a:r>
          </a:p>
          <a:p>
            <a:pPr lvl="1"/>
            <a:endParaRPr lang="en-US" dirty="0"/>
          </a:p>
          <a:p>
            <a:r>
              <a:rPr lang="en-US" dirty="0"/>
              <a:t>Only recommended when the blocks are representative sample of a large population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Counter-example:</a:t>
            </a:r>
            <a:r>
              <a:rPr lang="en-US" dirty="0"/>
              <a:t> experiment with 2 blocks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RCBD</a:t>
            </a:r>
            <a:br>
              <a:rPr lang="en-US" dirty="0"/>
            </a:br>
            <a:r>
              <a:rPr lang="en-US" dirty="0"/>
              <a:t>General treatment effects</a:t>
            </a:r>
          </a:p>
        </p:txBody>
      </p:sp>
    </p:spTree>
    <p:extLst>
      <p:ext uri="{BB962C8B-B14F-4D97-AF65-F5344CB8AC3E}">
        <p14:creationId xmlns:p14="http://schemas.microsoft.com/office/powerpoint/2010/main" val="212418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Let’s revisit the RCBD scenario but with a twist</a:t>
            </a:r>
          </a:p>
          <a:p>
            <a:endParaRPr lang="en-US" dirty="0"/>
          </a:p>
          <a:p>
            <a:r>
              <a:rPr lang="en-US" dirty="0"/>
              <a:t>What if the treatments have a factorial structure?</a:t>
            </a:r>
          </a:p>
          <a:p>
            <a:pPr lvl="1"/>
            <a:r>
              <a:rPr lang="en-US" dirty="0"/>
              <a:t>Single blocking factor</a:t>
            </a:r>
          </a:p>
          <a:p>
            <a:pPr lvl="1"/>
            <a:r>
              <a:rPr lang="en-US" dirty="0"/>
              <a:t>Set of treatment factors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Called an </a:t>
            </a:r>
            <a:r>
              <a:rPr lang="en-US" dirty="0">
                <a:solidFill>
                  <a:srgbClr val="FF0000"/>
                </a:solidFill>
              </a:rPr>
              <a:t>RCBD factorial </a:t>
            </a:r>
            <a:r>
              <a:rPr lang="en-US" dirty="0"/>
              <a:t>experiment</a:t>
            </a:r>
          </a:p>
          <a:p>
            <a:endParaRPr lang="en-US" dirty="0"/>
          </a:p>
          <a:p>
            <a:r>
              <a:rPr lang="en-US" dirty="0"/>
              <a:t>Randomization is the same, the analysis approach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Treatments </a:t>
            </a:r>
            <a:br>
              <a:rPr lang="en-US" dirty="0"/>
            </a:br>
            <a:r>
              <a:rPr lang="en-US" dirty="0"/>
              <a:t>in RCBD</a:t>
            </a:r>
          </a:p>
        </p:txBody>
      </p:sp>
    </p:spTree>
    <p:extLst>
      <p:ext uri="{BB962C8B-B14F-4D97-AF65-F5344CB8AC3E}">
        <p14:creationId xmlns:p14="http://schemas.microsoft.com/office/powerpoint/2010/main" val="10816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Expand treatment effects just like we did before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3 factor model</a:t>
            </a:r>
            <a:r>
              <a:rPr lang="en-US" dirty="0"/>
              <a:t> that includes:</a:t>
            </a:r>
          </a:p>
          <a:p>
            <a:pPr lvl="1"/>
            <a:r>
              <a:rPr lang="en-US" dirty="0"/>
              <a:t>All main effects</a:t>
            </a:r>
          </a:p>
          <a:p>
            <a:pPr lvl="1"/>
            <a:r>
              <a:rPr lang="en-US" dirty="0"/>
              <a:t>One two-factor interaction between the last two factors</a:t>
            </a:r>
          </a:p>
          <a:p>
            <a:r>
              <a:rPr lang="en-US" dirty="0">
                <a:solidFill>
                  <a:srgbClr val="FF0000"/>
                </a:solidFill>
              </a:rPr>
              <a:t>We already know how to fit this model!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RCBD Factorial Analysis</a:t>
            </a:r>
            <a:br>
              <a:rPr lang="en-US" dirty="0"/>
            </a:br>
            <a:r>
              <a:rPr lang="en-US" dirty="0"/>
              <a:t>Standard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4" y="2759347"/>
            <a:ext cx="39497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43" y="3344594"/>
            <a:ext cx="2997200" cy="2921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6200000">
            <a:off x="4047838" y="1535256"/>
            <a:ext cx="276275" cy="3342400"/>
          </a:xfrm>
          <a:prstGeom prst="righ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51" y="3920800"/>
            <a:ext cx="5715000" cy="317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3748535"/>
            <a:ext cx="6066060" cy="6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74" y="2467247"/>
            <a:ext cx="17653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774" y="2930796"/>
            <a:ext cx="17272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674" y="3378802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For RCBD we cannot estimate the block/treatment interactions because we didn’t have enough DF</a:t>
            </a:r>
          </a:p>
          <a:p>
            <a:endParaRPr lang="en-US" dirty="0"/>
          </a:p>
          <a:p>
            <a:r>
              <a:rPr lang="en-US" dirty="0"/>
              <a:t>Only necessary if we want to consider </a:t>
            </a:r>
            <a:r>
              <a:rPr lang="en-US" dirty="0">
                <a:solidFill>
                  <a:srgbClr val="FF0000"/>
                </a:solidFill>
              </a:rPr>
              <a:t>any treatment contrast </a:t>
            </a:r>
            <a:r>
              <a:rPr lang="en-US" dirty="0">
                <a:solidFill>
                  <a:srgbClr val="000000"/>
                </a:solidFill>
              </a:rPr>
              <a:t>can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change depending on the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Necessary DF = (b-1)(ac-1)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remember ac=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, # treatments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Block/treatment interactions here expand to three different classes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Adding these DF gives total interaction DF (b-1)(ac-1)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RCBD Factorial Analysis</a:t>
            </a:r>
            <a:br>
              <a:rPr lang="en-US" dirty="0"/>
            </a:br>
            <a:r>
              <a:rPr lang="en-US" dirty="0"/>
              <a:t>Block/Treatment Interactions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71" y="5440755"/>
            <a:ext cx="6985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26" y="5415355"/>
            <a:ext cx="6604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80" y="5440755"/>
            <a:ext cx="990600" cy="31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994" y="5791678"/>
            <a:ext cx="110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DF 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8334" y="5810068"/>
            <a:ext cx="108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(b-1)(a-1)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8668" y="5810068"/>
            <a:ext cx="108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(b-1)(c-1)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3032" y="5791678"/>
            <a:ext cx="152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(b-1)(a-1)(c-1)</a:t>
            </a:r>
          </a:p>
        </p:txBody>
      </p:sp>
    </p:spTree>
    <p:extLst>
      <p:ext uri="{BB962C8B-B14F-4D97-AF65-F5344CB8AC3E}">
        <p14:creationId xmlns:p14="http://schemas.microsoft.com/office/powerpoint/2010/main" val="124045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Define generalized RCBD in terms of block size</a:t>
            </a: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randomization and perform in </a:t>
            </a:r>
            <a:r>
              <a:rPr lang="en-US" dirty="0" smtClean="0"/>
              <a:t>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statistical model and compare to RCBD model</a:t>
            </a:r>
          </a:p>
          <a:p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treatment factorial analysis in RCBD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how some block/treatment interactions could be estimated in this scenario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8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Define generalized RCBD in terms of block size</a:t>
            </a: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randomization and perform in </a:t>
            </a:r>
            <a:r>
              <a:rPr lang="en-US" dirty="0" smtClean="0"/>
              <a:t>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statistical model and compare to RCBD model</a:t>
            </a:r>
          </a:p>
          <a:p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treatment factorial analysis in RCBD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how some block/treatment interactions could be estimated in this scenario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823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i="1" dirty="0"/>
              <a:t>Golf Magazine</a:t>
            </a:r>
            <a:r>
              <a:rPr lang="en-US" dirty="0"/>
              <a:t> (2006, June) experimented to determine the </a:t>
            </a:r>
            <a:r>
              <a:rPr lang="en-US" dirty="0">
                <a:solidFill>
                  <a:srgbClr val="FF0000"/>
                </a:solidFill>
              </a:rPr>
              <a:t>ideal tee height</a:t>
            </a:r>
            <a:r>
              <a:rPr lang="en-US" dirty="0"/>
              <a:t> for driving a golf ball</a:t>
            </a:r>
          </a:p>
          <a:p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Purpose:</a:t>
            </a:r>
            <a:r>
              <a:rPr lang="en-US" dirty="0"/>
              <a:t> recommend tee height for any reader</a:t>
            </a:r>
          </a:p>
          <a:p>
            <a:endParaRPr lang="en-US" dirty="0"/>
          </a:p>
          <a:p>
            <a:r>
              <a:rPr lang="en-US" dirty="0"/>
              <a:t>Treatment levels: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Entire ball below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Half ball above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Bottom of ball at top of club-face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Nine golfers chosen that were representative sample of all readers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Tee Height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3143" y="3673929"/>
            <a:ext cx="489857" cy="11974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23000" y="4871357"/>
            <a:ext cx="444500" cy="2086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445250" y="4172857"/>
            <a:ext cx="131536" cy="698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3000" y="3843048"/>
            <a:ext cx="15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Crown of club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48929" y="4980214"/>
            <a:ext cx="0" cy="9978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6929" y="5080000"/>
            <a:ext cx="1342571" cy="0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99715" y="4871357"/>
            <a:ext cx="108857" cy="1088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i="1" dirty="0"/>
              <a:t>Golf Magazine</a:t>
            </a:r>
            <a:r>
              <a:rPr lang="en-US" dirty="0"/>
              <a:t> (2006, June) experimented to determine the </a:t>
            </a:r>
            <a:r>
              <a:rPr lang="en-US" dirty="0">
                <a:solidFill>
                  <a:srgbClr val="FF0000"/>
                </a:solidFill>
              </a:rPr>
              <a:t>ideal tee height</a:t>
            </a:r>
            <a:r>
              <a:rPr lang="en-US" dirty="0"/>
              <a:t> for driving a golf ball</a:t>
            </a:r>
          </a:p>
          <a:p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Purpose:</a:t>
            </a:r>
            <a:r>
              <a:rPr lang="en-US" dirty="0"/>
              <a:t> recommend tee height for any reader</a:t>
            </a:r>
          </a:p>
          <a:p>
            <a:endParaRPr lang="en-US" dirty="0"/>
          </a:p>
          <a:p>
            <a:r>
              <a:rPr lang="en-US" dirty="0"/>
              <a:t>Treatment levels: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Entire ball below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Half ball above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Bottom of ball at top of club-face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Nine golfers chosen that were representative sample of all readers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Tee Height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3143" y="3673929"/>
            <a:ext cx="489857" cy="11974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23000" y="4871357"/>
            <a:ext cx="444500" cy="2086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445250" y="4172857"/>
            <a:ext cx="131536" cy="698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3000" y="3843048"/>
            <a:ext cx="15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Crown of club</a:t>
            </a:r>
          </a:p>
        </p:txBody>
      </p:sp>
      <p:cxnSp>
        <p:nvCxnSpPr>
          <p:cNvPr id="11" name="Straight Connector 10"/>
          <p:cNvCxnSpPr>
            <a:stCxn id="15" idx="4"/>
          </p:cNvCxnSpPr>
          <p:nvPr/>
        </p:nvCxnSpPr>
        <p:spPr>
          <a:xfrm flipH="1">
            <a:off x="6848929" y="4925785"/>
            <a:ext cx="5215" cy="15421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6929" y="5080000"/>
            <a:ext cx="1342571" cy="0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99715" y="4816928"/>
            <a:ext cx="108857" cy="1088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i="1" dirty="0"/>
              <a:t>Golf Magazine</a:t>
            </a:r>
            <a:r>
              <a:rPr lang="en-US" dirty="0"/>
              <a:t> (2006, June) experimented to determine the </a:t>
            </a:r>
            <a:r>
              <a:rPr lang="en-US" dirty="0">
                <a:solidFill>
                  <a:srgbClr val="FF0000"/>
                </a:solidFill>
              </a:rPr>
              <a:t>ideal tee height</a:t>
            </a:r>
            <a:r>
              <a:rPr lang="en-US" dirty="0"/>
              <a:t> for driving a golf ball</a:t>
            </a:r>
          </a:p>
          <a:p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Purpose:</a:t>
            </a:r>
            <a:r>
              <a:rPr lang="en-US" dirty="0"/>
              <a:t> recommend tee height for any reader</a:t>
            </a:r>
          </a:p>
          <a:p>
            <a:endParaRPr lang="en-US" dirty="0"/>
          </a:p>
          <a:p>
            <a:r>
              <a:rPr lang="en-US" dirty="0"/>
              <a:t>Treatment levels: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Entire ball below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Half ball above crown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Bottom of ball at top of club-face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Nine golfers chosen that were representative sample of all readers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Tee Height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3143" y="3673929"/>
            <a:ext cx="489857" cy="11974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23000" y="4871357"/>
            <a:ext cx="444500" cy="2086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445250" y="4172857"/>
            <a:ext cx="131536" cy="698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3000" y="3843048"/>
            <a:ext cx="15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Crown of club</a:t>
            </a:r>
          </a:p>
        </p:txBody>
      </p:sp>
      <p:cxnSp>
        <p:nvCxnSpPr>
          <p:cNvPr id="11" name="Straight Connector 10"/>
          <p:cNvCxnSpPr>
            <a:stCxn id="15" idx="4"/>
          </p:cNvCxnSpPr>
          <p:nvPr/>
        </p:nvCxnSpPr>
        <p:spPr>
          <a:xfrm flipH="1">
            <a:off x="6848929" y="4871356"/>
            <a:ext cx="5215" cy="20864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6929" y="5080000"/>
            <a:ext cx="1342571" cy="0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99715" y="4762499"/>
            <a:ext cx="108857" cy="1088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For this to be an RCBD, each golfer would use each tee height exactly one time</a:t>
            </a:r>
          </a:p>
          <a:p>
            <a:endParaRPr lang="en-US" dirty="0"/>
          </a:p>
          <a:p>
            <a:r>
              <a:rPr lang="en-US" dirty="0"/>
              <a:t>Most of the experimental error variability comes from golfer-to-golfer variability</a:t>
            </a:r>
          </a:p>
          <a:p>
            <a:r>
              <a:rPr lang="en-US" dirty="0"/>
              <a:t>Do not anticipate much variability between drives from same golfer</a:t>
            </a:r>
          </a:p>
          <a:p>
            <a:endParaRPr lang="en-US" dirty="0"/>
          </a:p>
          <a:p>
            <a:r>
              <a:rPr lang="en-US" dirty="0"/>
              <a:t>Ask each golfer to </a:t>
            </a:r>
            <a:r>
              <a:rPr lang="en-US" dirty="0">
                <a:solidFill>
                  <a:srgbClr val="FF0000"/>
                </a:solidFill>
              </a:rPr>
              <a:t>replicate each treatment 5 times</a:t>
            </a:r>
            <a:r>
              <a:rPr lang="en-US" dirty="0"/>
              <a:t> in a randomized order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Each golfer experiment is a CRD with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=5,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=3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Tee Height</a:t>
            </a:r>
          </a:p>
        </p:txBody>
      </p:sp>
    </p:spTree>
    <p:extLst>
      <p:ext uri="{BB962C8B-B14F-4D97-AF65-F5344CB8AC3E}">
        <p14:creationId xmlns:p14="http://schemas.microsoft.com/office/powerpoint/2010/main" val="1361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/>
              <a:t>This is an example of a </a:t>
            </a:r>
            <a:r>
              <a:rPr lang="en-US" dirty="0">
                <a:solidFill>
                  <a:srgbClr val="FF0000"/>
                </a:solidFill>
              </a:rPr>
              <a:t>generalized RCBD</a:t>
            </a:r>
          </a:p>
          <a:p>
            <a:pPr lvl="1"/>
            <a:r>
              <a:rPr lang="en-US" dirty="0"/>
              <a:t>Each block is an </a:t>
            </a:r>
            <a:r>
              <a:rPr lang="en-US" dirty="0">
                <a:solidFill>
                  <a:srgbClr val="FF0000"/>
                </a:solidFill>
              </a:rPr>
              <a:t>equally-replicated CRD</a:t>
            </a:r>
            <a:r>
              <a:rPr lang="en-US" dirty="0"/>
              <a:t> with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lvl="1"/>
            <a:r>
              <a:rPr lang="en-US" dirty="0"/>
              <a:t>Block size is a multiple of </a:t>
            </a:r>
            <a:r>
              <a:rPr lang="en-US" i="1" dirty="0"/>
              <a:t>t</a:t>
            </a:r>
          </a:p>
          <a:p>
            <a:endParaRPr lang="en-US" i="1" dirty="0"/>
          </a:p>
          <a:p>
            <a:r>
              <a:rPr lang="en-US" dirty="0"/>
              <a:t>Randomize like RCBD, we just have more replicates</a:t>
            </a:r>
          </a:p>
          <a:p>
            <a:endParaRPr lang="en-US" dirty="0"/>
          </a:p>
          <a:p>
            <a:r>
              <a:rPr lang="en-US" dirty="0"/>
              <a:t>Only do this if within-block EU variability won’t significantly increase by including more EUs</a:t>
            </a:r>
          </a:p>
          <a:p>
            <a:pPr lvl="1"/>
            <a:r>
              <a:rPr lang="en-US" dirty="0"/>
              <a:t>Increasing EUs was why we blocked in the first place!</a:t>
            </a:r>
          </a:p>
          <a:p>
            <a:endParaRPr lang="en-US" dirty="0"/>
          </a:p>
          <a:p>
            <a:r>
              <a:rPr lang="en-US" dirty="0"/>
              <a:t>Gives estimate of pure error and we can separate out block/treatment interaction!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RCBD</a:t>
            </a:r>
          </a:p>
        </p:txBody>
      </p:sp>
    </p:spTree>
    <p:extLst>
      <p:ext uri="{BB962C8B-B14F-4D97-AF65-F5344CB8AC3E}">
        <p14:creationId xmlns:p14="http://schemas.microsoft.com/office/powerpoint/2010/main" val="173557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replicate treatments in each block we now have </a:t>
            </a:r>
            <a:r>
              <a:rPr lang="en-US" dirty="0" err="1"/>
              <a:t>df</a:t>
            </a:r>
            <a:r>
              <a:rPr lang="en-US" dirty="0"/>
              <a:t> for error after fitting block/</a:t>
            </a:r>
            <a:r>
              <a:rPr lang="en-US" dirty="0" err="1"/>
              <a:t>trt</a:t>
            </a:r>
            <a:r>
              <a:rPr lang="en-US" dirty="0"/>
              <a:t> interactions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Group:</a:t>
            </a:r>
            <a:r>
              <a:rPr lang="en-US" dirty="0"/>
              <a:t> write what the index ranges are for </a:t>
            </a:r>
            <a:r>
              <a:rPr lang="en-US" i="1" dirty="0"/>
              <a:t>h, </a:t>
            </a:r>
            <a:r>
              <a:rPr lang="en-US" i="1" dirty="0" err="1"/>
              <a:t>i</a:t>
            </a:r>
            <a:r>
              <a:rPr lang="en-US" dirty="0"/>
              <a:t>, and </a:t>
            </a:r>
            <a:r>
              <a:rPr lang="en-US" i="1" dirty="0"/>
              <a:t>j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Pure error estimate based on comparing each block/treatment replicate response to average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 error has </a:t>
            </a:r>
            <a:r>
              <a:rPr lang="en-US" dirty="0" err="1"/>
              <a:t>bt</a:t>
            </a:r>
            <a:r>
              <a:rPr lang="en-US" dirty="0"/>
              <a:t>(r-1) degrees of freedom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RCBD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92" y="2703346"/>
            <a:ext cx="48895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5454795"/>
            <a:ext cx="2527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/>
              <a:t>The F-ratio test for block effects is still invalid</a:t>
            </a:r>
          </a:p>
          <a:p>
            <a:endParaRPr lang="en-US" dirty="0"/>
          </a:p>
          <a:p>
            <a:r>
              <a:rPr lang="en-US" dirty="0"/>
              <a:t>The F-ratio test for block/treatment interaction though is </a:t>
            </a:r>
            <a:r>
              <a:rPr lang="en-US" dirty="0">
                <a:solidFill>
                  <a:srgbClr val="FF0000"/>
                </a:solidFill>
              </a:rPr>
              <a:t>valid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 = </a:t>
            </a:r>
            <a:r>
              <a:rPr lang="en-US" dirty="0" err="1"/>
              <a:t>msBT</a:t>
            </a:r>
            <a:r>
              <a:rPr lang="en-US" dirty="0"/>
              <a:t> / </a:t>
            </a:r>
            <a:r>
              <a:rPr lang="en-US" dirty="0" err="1"/>
              <a:t>msE</a:t>
            </a:r>
            <a:r>
              <a:rPr lang="en-US" dirty="0"/>
              <a:t> with (b-1)(t-1) numerator </a:t>
            </a:r>
            <a:r>
              <a:rPr lang="en-US" dirty="0" err="1"/>
              <a:t>df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significant interaction, then consider </a:t>
            </a:r>
            <a:r>
              <a:rPr lang="en-US" dirty="0">
                <a:solidFill>
                  <a:srgbClr val="FF0000"/>
                </a:solidFill>
              </a:rPr>
              <a:t>consistency of treatment contrasts</a:t>
            </a:r>
            <a:r>
              <a:rPr lang="en-US" dirty="0"/>
              <a:t> across blocks</a:t>
            </a:r>
          </a:p>
          <a:p>
            <a:pPr lvl="1"/>
            <a:r>
              <a:rPr lang="en-US" dirty="0"/>
              <a:t>Plots can help guide you on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RCBD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97073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5465</TotalTime>
  <Words>776</Words>
  <Application>Microsoft Macintosh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Medium</vt:lpstr>
      <vt:lpstr>Mangal</vt:lpstr>
      <vt:lpstr>Wingdings</vt:lpstr>
      <vt:lpstr>Wingdings 2</vt:lpstr>
      <vt:lpstr>Grid</vt:lpstr>
      <vt:lpstr>Generalized RCBDs and Factorial RCBDs</vt:lpstr>
      <vt:lpstr>Learning objectives</vt:lpstr>
      <vt:lpstr>Golf Tee Height</vt:lpstr>
      <vt:lpstr>Golf Tee Height</vt:lpstr>
      <vt:lpstr>Golf Tee Height</vt:lpstr>
      <vt:lpstr>Golf Tee Height</vt:lpstr>
      <vt:lpstr>Generalized RCBD</vt:lpstr>
      <vt:lpstr>Generalized RCBD Statistical model</vt:lpstr>
      <vt:lpstr>Generalized RCBD Statistical model</vt:lpstr>
      <vt:lpstr>Generalized RCBD General treatment effects</vt:lpstr>
      <vt:lpstr>Factorial Treatments  in RCBD</vt:lpstr>
      <vt:lpstr>RCBD Factorial Analysis Standard Model</vt:lpstr>
      <vt:lpstr>RCBD Factorial Analysis Block/Treatment Interactions</vt:lpstr>
      <vt:lpstr>Learning objectives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768</cp:revision>
  <cp:lastPrinted>2022-01-20T19:36:06Z</cp:lastPrinted>
  <dcterms:created xsi:type="dcterms:W3CDTF">2014-08-13T15:23:31Z</dcterms:created>
  <dcterms:modified xsi:type="dcterms:W3CDTF">2022-04-17T19:06:23Z</dcterms:modified>
</cp:coreProperties>
</file>