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14" r:id="rId2"/>
    <p:sldId id="615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4" r:id="rId11"/>
    <p:sldId id="625" r:id="rId12"/>
    <p:sldId id="626" r:id="rId13"/>
    <p:sldId id="631" r:id="rId14"/>
    <p:sldId id="632" r:id="rId15"/>
    <p:sldId id="63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4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38588" y="2967360"/>
            <a:ext cx="1981200" cy="18288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Chapter </a:t>
            </a:r>
            <a:r>
              <a:rPr lang="en-US" dirty="0"/>
              <a:t>11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8358188" cy="1828800"/>
          </a:xfrm>
        </p:spPr>
        <p:txBody>
          <a:bodyPr/>
          <a:lstStyle/>
          <a:p>
            <a:r>
              <a:rPr lang="en-US"/>
              <a:t>Intro to Incomplete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block designs</a:t>
            </a:r>
          </a:p>
        </p:txBody>
      </p:sp>
    </p:spTree>
    <p:extLst>
      <p:ext uri="{BB962C8B-B14F-4D97-AF65-F5344CB8AC3E}">
        <p14:creationId xmlns:p14="http://schemas.microsoft.com/office/powerpoint/2010/main" val="60489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Following model is used to analyze data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Remember the index issues we had with categorical ANCOVA?  The same issues come up here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do not observe every combination of </a:t>
            </a:r>
            <a:r>
              <a:rPr lang="en-US" i="1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Instead, let </a:t>
            </a:r>
            <a:r>
              <a:rPr lang="en-US" i="1" dirty="0"/>
              <a:t>u</a:t>
            </a:r>
            <a:r>
              <a:rPr lang="en-US" dirty="0"/>
              <a:t> = 1,</a:t>
            </a:r>
            <a:r>
              <a:rPr lang="mr-IN" dirty="0"/>
              <a:t>…</a:t>
            </a:r>
            <a:r>
              <a:rPr lang="en-US" dirty="0"/>
              <a:t>,</a:t>
            </a:r>
            <a:r>
              <a:rPr lang="en-US" i="1" dirty="0"/>
              <a:t>k</a:t>
            </a:r>
            <a:r>
              <a:rPr lang="en-US" dirty="0"/>
              <a:t> index the EU in block </a:t>
            </a:r>
            <a:r>
              <a:rPr lang="en-US" i="1" dirty="0"/>
              <a:t>h</a:t>
            </a:r>
          </a:p>
          <a:p>
            <a:r>
              <a:rPr lang="en-US" dirty="0"/>
              <a:t>Define                 </a:t>
            </a:r>
            <a:r>
              <a:rPr lang="en-US" dirty="0">
                <a:solidFill>
                  <a:srgbClr val="FF0000"/>
                </a:solidFill>
              </a:rPr>
              <a:t>treatment assigned to EU </a:t>
            </a:r>
            <a:r>
              <a:rPr lang="en-US" i="1" dirty="0">
                <a:solidFill>
                  <a:srgbClr val="FF0000"/>
                </a:solidFill>
              </a:rPr>
              <a:t>u</a:t>
            </a:r>
            <a:r>
              <a:rPr lang="en-US" dirty="0">
                <a:solidFill>
                  <a:srgbClr val="FF0000"/>
                </a:solidFill>
              </a:rPr>
              <a:t> in block </a:t>
            </a:r>
            <a:r>
              <a:rPr lang="en-US" i="1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(post randomization)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 – </a:t>
            </a:r>
            <a:r>
              <a:rPr lang="en-US" dirty="0" err="1"/>
              <a:t>ibd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Oversimplified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755" y="2361509"/>
            <a:ext cx="1765300" cy="29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05" y="2810763"/>
            <a:ext cx="1651000" cy="29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86" y="2531363"/>
            <a:ext cx="35941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960" y="5605347"/>
            <a:ext cx="12827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3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More explicit to write the model as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Again, </a:t>
            </a:r>
            <a:r>
              <a:rPr lang="en-US" dirty="0" err="1" smtClean="0"/>
              <a:t>Rwill</a:t>
            </a:r>
            <a:r>
              <a:rPr lang="en-US" dirty="0" smtClean="0"/>
              <a:t> </a:t>
            </a:r>
            <a:r>
              <a:rPr lang="en-US" dirty="0"/>
              <a:t>make the appropriate adjustments so nothing explicit needs to be done on your end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model does help to explicitly show that treatment contrasts are estimated differently than before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 – </a:t>
            </a:r>
            <a:r>
              <a:rPr lang="en-US" dirty="0" err="1"/>
              <a:t>ibd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Explicit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755" y="2361509"/>
            <a:ext cx="17653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80" y="2576098"/>
            <a:ext cx="4330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55" y="2818709"/>
            <a:ext cx="1803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Basic requirement when choosing an IBD is that we can </a:t>
            </a:r>
            <a:r>
              <a:rPr lang="en-US" dirty="0">
                <a:solidFill>
                  <a:srgbClr val="FF0000"/>
                </a:solidFill>
              </a:rPr>
              <a:t>estimate all treatment contrasts</a:t>
            </a:r>
          </a:p>
          <a:p>
            <a:r>
              <a:rPr lang="en-US" dirty="0">
                <a:solidFill>
                  <a:srgbClr val="000000"/>
                </a:solidFill>
              </a:rPr>
              <a:t>Such designs are said to be </a:t>
            </a:r>
            <a:r>
              <a:rPr lang="en-US" dirty="0">
                <a:solidFill>
                  <a:srgbClr val="FF0000"/>
                </a:solidFill>
              </a:rPr>
              <a:t>connected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Not every IBD is connected!  Be careful!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sufficient condition</a:t>
            </a:r>
            <a:r>
              <a:rPr lang="en-US" dirty="0"/>
              <a:t> is that every treatment pair occurs in some block but not always necessary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Checking for connectedness using          :</a:t>
            </a:r>
          </a:p>
          <a:p>
            <a:pPr lvl="1"/>
            <a:r>
              <a:rPr lang="en-US" dirty="0"/>
              <a:t>For treatment pair, find path between corresponding columns</a:t>
            </a:r>
          </a:p>
          <a:p>
            <a:pPr lvl="1"/>
            <a:r>
              <a:rPr lang="en-US" dirty="0"/>
              <a:t>Cannot move diagonally</a:t>
            </a:r>
          </a:p>
          <a:p>
            <a:pPr lvl="1"/>
            <a:r>
              <a:rPr lang="en-US" dirty="0"/>
              <a:t>Free to move across rows or columns only if the elements are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designs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29" y="5139632"/>
            <a:ext cx="723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Expected value of treatment means </a:t>
            </a:r>
            <a:r>
              <a:rPr lang="en-US" dirty="0">
                <a:solidFill>
                  <a:srgbClr val="FF0000"/>
                </a:solidFill>
              </a:rPr>
              <a:t>depends on set of blocks a treatment appears</a:t>
            </a:r>
            <a:r>
              <a:rPr lang="en-US" dirty="0"/>
              <a:t> in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When we ask JMP for </a:t>
            </a:r>
            <a:r>
              <a:rPr lang="en-US" dirty="0" err="1"/>
              <a:t>LSmeans</a:t>
            </a:r>
            <a:r>
              <a:rPr lang="en-US" dirty="0"/>
              <a:t>, it gives the BLUE for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Conclusion:</a:t>
            </a:r>
            <a:r>
              <a:rPr lang="en-US" dirty="0"/>
              <a:t> Treatment mean does not equal </a:t>
            </a:r>
            <a:r>
              <a:rPr lang="en-US" dirty="0" err="1"/>
              <a:t>Lsmean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Advice:</a:t>
            </a:r>
            <a:r>
              <a:rPr lang="en-US" dirty="0"/>
              <a:t> be careful when using treatment means to summarize data, they may be biased!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means and </a:t>
            </a:r>
            <a:br>
              <a:rPr lang="en-US" dirty="0"/>
            </a:br>
            <a:r>
              <a:rPr lang="en-US" dirty="0" err="1"/>
              <a:t>LSmeans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86760" y="2814548"/>
            <a:ext cx="1223889" cy="7441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62387" y="2921394"/>
            <a:ext cx="457513" cy="520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44676" y="291241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=Block average for</a:t>
            </a:r>
          </a:p>
          <a:p>
            <a:r>
              <a:rPr lang="en-US" dirty="0"/>
              <a:t>treatment </a:t>
            </a:r>
            <a:r>
              <a:rPr lang="en-US" i="1" dirty="0" err="1"/>
              <a:t>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2" y="2921394"/>
            <a:ext cx="6096000" cy="520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000" y="4515403"/>
            <a:ext cx="1600200" cy="342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810423" y="4436535"/>
            <a:ext cx="457513" cy="520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92712" y="4544496"/>
            <a:ext cx="243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=Overall block average</a:t>
            </a:r>
          </a:p>
        </p:txBody>
      </p:sp>
    </p:spTree>
    <p:extLst>
      <p:ext uri="{BB962C8B-B14F-4D97-AF65-F5344CB8AC3E}">
        <p14:creationId xmlns:p14="http://schemas.microsoft.com/office/powerpoint/2010/main" val="162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This bias carries over if we use the treatment means to estimate contrasts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For CRDs, RCBDs, and LSDs, BLUEs for any contrast was same contrast of the treatment means, but now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Unequal block means will potentially bias estimates</a:t>
            </a:r>
          </a:p>
          <a:p>
            <a:endParaRPr lang="en-US" dirty="0"/>
          </a:p>
          <a:p>
            <a:r>
              <a:rPr lang="en-US" dirty="0"/>
              <a:t>Unbiased estimates exist, let </a:t>
            </a:r>
            <a:r>
              <a:rPr lang="en-US" dirty="0" smtClean="0"/>
              <a:t>R calculate </a:t>
            </a:r>
            <a:r>
              <a:rPr lang="en-US" dirty="0"/>
              <a:t>BLUEs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means and </a:t>
            </a:r>
            <a:br>
              <a:rPr lang="en-US" dirty="0"/>
            </a:br>
            <a:r>
              <a:rPr lang="en-US" dirty="0"/>
              <a:t>Contrast BLUEs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22" y="3983012"/>
            <a:ext cx="4673600" cy="3683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07647" y="3853947"/>
            <a:ext cx="1139802" cy="6421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8627" y="3979056"/>
            <a:ext cx="67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Bias!</a:t>
            </a:r>
          </a:p>
        </p:txBody>
      </p:sp>
    </p:spTree>
    <p:extLst>
      <p:ext uri="{BB962C8B-B14F-4D97-AF65-F5344CB8AC3E}">
        <p14:creationId xmlns:p14="http://schemas.microsoft.com/office/powerpoint/2010/main" val="83919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Explain advantages and disadvantages of using an incomplete block design (IBD)</a:t>
            </a:r>
          </a:p>
          <a:p>
            <a:endParaRPr lang="en-US" dirty="0"/>
          </a:p>
          <a:p>
            <a:r>
              <a:rPr lang="en-US" dirty="0"/>
              <a:t>Describe how to properly randomize IBD’s</a:t>
            </a:r>
          </a:p>
          <a:p>
            <a:endParaRPr lang="en-US" dirty="0"/>
          </a:p>
          <a:p>
            <a:r>
              <a:rPr lang="en-US" dirty="0"/>
              <a:t>Define and check for connected-ness</a:t>
            </a:r>
          </a:p>
          <a:p>
            <a:endParaRPr lang="en-US" dirty="0"/>
          </a:p>
          <a:p>
            <a:r>
              <a:rPr lang="en-US" dirty="0"/>
              <a:t>Write the statistical model and explain why treatment means are not used for contrast estimators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018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Explain advantages and disadvantages of using an incomplete block design (IBD)</a:t>
            </a:r>
          </a:p>
          <a:p>
            <a:endParaRPr lang="en-US" dirty="0"/>
          </a:p>
          <a:p>
            <a:r>
              <a:rPr lang="en-US" dirty="0"/>
              <a:t>Describe how to properly randomize IBD’s</a:t>
            </a:r>
          </a:p>
          <a:p>
            <a:endParaRPr lang="en-US" dirty="0"/>
          </a:p>
          <a:p>
            <a:r>
              <a:rPr lang="en-US" dirty="0"/>
              <a:t>Define and check for connected-ness</a:t>
            </a:r>
          </a:p>
          <a:p>
            <a:endParaRPr lang="en-US" dirty="0"/>
          </a:p>
          <a:p>
            <a:r>
              <a:rPr lang="en-US" dirty="0"/>
              <a:t>Write the statistical model and explain why treatment means are not used for contrast </a:t>
            </a:r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2213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There are 4 eye drop medications to compare</a:t>
            </a:r>
          </a:p>
          <a:p>
            <a:r>
              <a:rPr lang="en-US" dirty="0"/>
              <a:t>Randomly select 12 subjects to test</a:t>
            </a:r>
          </a:p>
          <a:p>
            <a:r>
              <a:rPr lang="en-US" dirty="0"/>
              <a:t>Can only test a person once (can’t flush out eye and apply different treatment)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Q1:</a:t>
            </a:r>
            <a:r>
              <a:rPr lang="en-US" dirty="0"/>
              <a:t> How would you design this using a CRD?  How many reps per treatment?</a:t>
            </a:r>
          </a:p>
          <a:p>
            <a:r>
              <a:rPr lang="en-US" dirty="0">
                <a:solidFill>
                  <a:srgbClr val="FF0000"/>
                </a:solidFill>
              </a:rPr>
              <a:t>Q2: </a:t>
            </a:r>
            <a:r>
              <a:rPr lang="en-US" dirty="0"/>
              <a:t>Describe a design that could take into account person-to-person variability.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drop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52" y="4692580"/>
            <a:ext cx="1646086" cy="18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RCBD: apply and observe </a:t>
            </a:r>
            <a:r>
              <a:rPr lang="en-US" dirty="0">
                <a:solidFill>
                  <a:srgbClr val="FF0000"/>
                </a:solidFill>
              </a:rPr>
              <a:t>each treatment one time </a:t>
            </a:r>
            <a:r>
              <a:rPr lang="en-US" dirty="0"/>
              <a:t>in each block</a:t>
            </a:r>
          </a:p>
          <a:p>
            <a:r>
              <a:rPr lang="en-US" dirty="0"/>
              <a:t>Requires the block size (</a:t>
            </a:r>
            <a:r>
              <a:rPr lang="en-US" i="1" dirty="0"/>
              <a:t>k</a:t>
            </a:r>
            <a:r>
              <a:rPr lang="en-US" dirty="0"/>
              <a:t>) to equal # treatments 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EUs in block should be </a:t>
            </a:r>
            <a:r>
              <a:rPr lang="en-US" dirty="0">
                <a:solidFill>
                  <a:srgbClr val="FF0000"/>
                </a:solidFill>
              </a:rPr>
              <a:t>homogeneous</a:t>
            </a:r>
            <a:r>
              <a:rPr lang="en-US" dirty="0"/>
              <a:t>, otherwise blocking has minimal effect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Problem:</a:t>
            </a:r>
            <a:r>
              <a:rPr lang="en-US" dirty="0"/>
              <a:t> The more EUs we put in a block, the less likely this will be true</a:t>
            </a:r>
          </a:p>
          <a:p>
            <a:pPr lvl="1"/>
            <a:r>
              <a:rPr lang="en-US" dirty="0"/>
              <a:t>Brought up this concern when discussing GRCBD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Incomplete block designs (IBD) </a:t>
            </a:r>
            <a:r>
              <a:rPr lang="en-US" dirty="0"/>
              <a:t>used when the number of treatments is larger than block size (</a:t>
            </a:r>
            <a:r>
              <a:rPr lang="en-US" i="1" dirty="0"/>
              <a:t>k </a:t>
            </a:r>
            <a:r>
              <a:rPr lang="en-US" dirty="0"/>
              <a:t>&lt; 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incomplete blocks</a:t>
            </a:r>
          </a:p>
        </p:txBody>
      </p:sp>
    </p:spTree>
    <p:extLst>
      <p:ext uri="{BB962C8B-B14F-4D97-AF65-F5344CB8AC3E}">
        <p14:creationId xmlns:p14="http://schemas.microsoft.com/office/powerpoint/2010/main" val="144145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Reduces experimental error and increases representativeness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Better justification of homogeneity of EU’s for many treatments than RCBD or GRCBD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Accommodating when we can’t get large block sizes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Disadvantages: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IBDs are not equivalent in their analysis properties!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“best” IBD’s are difficult to construct or may not exist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Analysis becomes even trickier and need to make assumptions</a:t>
            </a:r>
          </a:p>
          <a:p>
            <a:pPr lvl="1"/>
            <a:endParaRPr lang="en-US" dirty="0">
              <a:solidFill>
                <a:srgbClr val="6F7B6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8252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Have </a:t>
                </a:r>
                <a:r>
                  <a:rPr lang="en-US" i="1" dirty="0"/>
                  <a:t>b</a:t>
                </a:r>
                <a:r>
                  <a:rPr lang="en-US" dirty="0"/>
                  <a:t> blocks, </a:t>
                </a:r>
                <a:r>
                  <a:rPr lang="en-US" i="1" dirty="0"/>
                  <a:t>t</a:t>
                </a:r>
                <a:r>
                  <a:rPr lang="en-US" dirty="0"/>
                  <a:t> treatments, </a:t>
                </a:r>
                <a:r>
                  <a:rPr lang="en-US" dirty="0">
                    <a:solidFill>
                      <a:srgbClr val="FF0000"/>
                    </a:solidFill>
                  </a:rPr>
                  <a:t>block sizes </a:t>
                </a:r>
                <a:r>
                  <a:rPr lang="en-US" i="1" dirty="0">
                    <a:solidFill>
                      <a:srgbClr val="FF0000"/>
                    </a:solidFill>
                  </a:rPr>
                  <a:t>k</a:t>
                </a:r>
                <a:r>
                  <a:rPr lang="en-US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i="1" dirty="0"/>
                  <a:t>&lt; t </a:t>
                </a:r>
                <a:endParaRPr lang="en-US" dirty="0"/>
              </a:p>
              <a:p>
                <a:r>
                  <a:rPr lang="en-US" dirty="0"/>
                  <a:t>IBD is </a:t>
                </a:r>
                <a:r>
                  <a:rPr lang="en-US" dirty="0">
                    <a:solidFill>
                      <a:srgbClr val="FF0000"/>
                    </a:solidFill>
                  </a:rPr>
                  <a:t>binary</a:t>
                </a:r>
                <a:r>
                  <a:rPr lang="en-US" dirty="0"/>
                  <a:t> if each treatment appears </a:t>
                </a:r>
                <a:r>
                  <a:rPr lang="en-US" dirty="0">
                    <a:solidFill>
                      <a:srgbClr val="FF0000"/>
                    </a:solidFill>
                  </a:rPr>
                  <a:t>at most one time for any block</a:t>
                </a:r>
                <a:r>
                  <a:rPr lang="en-US" dirty="0"/>
                  <a:t> (some will not appear)</a:t>
                </a:r>
              </a:p>
              <a:p>
                <a:r>
                  <a:rPr lang="en-US" dirty="0"/>
                  <a:t>Let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n</a:t>
                </a:r>
                <a:r>
                  <a:rPr lang="en-US" i="1" baseline="-25000" dirty="0" err="1">
                    <a:solidFill>
                      <a:srgbClr val="FF0000"/>
                    </a:solidFill>
                  </a:rPr>
                  <a:t>hi</a:t>
                </a:r>
                <a:r>
                  <a:rPr lang="en-US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= </a:t>
                </a:r>
                <a:r>
                  <a:rPr lang="en-US" dirty="0">
                    <a:solidFill>
                      <a:srgbClr val="FF0000"/>
                    </a:solidFill>
                  </a:rPr>
                  <a:t>1 if treatment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is in block </a:t>
                </a:r>
                <a:r>
                  <a:rPr lang="en-US" i="1" dirty="0">
                    <a:solidFill>
                      <a:srgbClr val="FF0000"/>
                    </a:solidFill>
                  </a:rPr>
                  <a:t>h</a:t>
                </a:r>
                <a:r>
                  <a:rPr lang="en-US" dirty="0"/>
                  <a:t>, otherwise 0</a:t>
                </a:r>
              </a:p>
              <a:p>
                <a:r>
                  <a:rPr lang="en-US" dirty="0"/>
                  <a:t>Describe IBD using </a:t>
                </a:r>
                <a:r>
                  <a:rPr lang="en-US" dirty="0">
                    <a:solidFill>
                      <a:srgbClr val="FF0000"/>
                    </a:solidFill>
                  </a:rPr>
                  <a:t>block-treatment incidence matrix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Columns correspond to treatments; row correspond to </a:t>
                </a:r>
                <a:r>
                  <a:rPr lang="en-US" dirty="0" smtClean="0"/>
                  <a:t>blocks</a:t>
                </a:r>
                <a:endParaRPr lang="en-US" dirty="0"/>
              </a:p>
              <a:p>
                <a:r>
                  <a:rPr lang="en-US" dirty="0" smtClean="0"/>
                  <a:t>For this matrix</a:t>
                </a:r>
                <a:endParaRPr lang="en-US" dirty="0"/>
              </a:p>
              <a:p>
                <a:pPr lvl="1"/>
                <a:r>
                  <a:rPr lang="en-US" dirty="0"/>
                  <a:t>RCBD: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GRCBD: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IBD: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5138930"/>
              </a:xfrm>
              <a:blipFill rotWithShape="0">
                <a:blip r:embed="rId2"/>
                <a:stretch>
                  <a:fillRect l="-213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IBD set up and </a:t>
            </a:r>
            <a:br>
              <a:rPr lang="en-US" dirty="0"/>
            </a:br>
            <a:r>
              <a:rPr lang="en-US" dirty="0"/>
              <a:t>Incidence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4130046"/>
            <a:ext cx="2908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Group:</a:t>
            </a:r>
            <a:r>
              <a:rPr lang="en-US" dirty="0"/>
              <a:t> For the following IBD plan, write out the block/treatment incidence matrix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IBD set up and </a:t>
            </a:r>
            <a:br>
              <a:rPr lang="en-US" dirty="0"/>
            </a:br>
            <a:r>
              <a:rPr lang="en-US" dirty="0"/>
              <a:t>Incidence matrix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4080" y="3188974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6097" y="326198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9814" y="3631315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814" y="4009129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6097" y="438760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7254" y="3193871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79271" y="326688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2988" y="3636212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2988" y="401402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9271" y="439250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8537" y="3198768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00554" y="3271777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4271" y="3641109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94271" y="401892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0554" y="439740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12108" y="3203665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34125" y="327667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7842" y="364600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27842" y="402382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34125" y="4402297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45679" y="3208562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67696" y="3281571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61413" y="365090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61413" y="4028717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67696" y="440719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1371" y="2819642"/>
            <a:ext cx="486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	    1	2          3           4          5</a:t>
            </a:r>
          </a:p>
        </p:txBody>
      </p:sp>
    </p:spTree>
    <p:extLst>
      <p:ext uri="{BB962C8B-B14F-4D97-AF65-F5344CB8AC3E}">
        <p14:creationId xmlns:p14="http://schemas.microsoft.com/office/powerpoint/2010/main" val="69990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IBD plan determines the </a:t>
            </a:r>
            <a:r>
              <a:rPr lang="en-US" dirty="0">
                <a:solidFill>
                  <a:srgbClr val="FF0000"/>
                </a:solidFill>
              </a:rPr>
              <a:t>treatment sets </a:t>
            </a:r>
            <a:r>
              <a:rPr lang="en-US" dirty="0"/>
              <a:t>that will be </a:t>
            </a:r>
            <a:r>
              <a:rPr lang="en-US" dirty="0">
                <a:solidFill>
                  <a:srgbClr val="FF0000"/>
                </a:solidFill>
              </a:rPr>
              <a:t>applied to EU’s in the blocks</a:t>
            </a:r>
          </a:p>
          <a:p>
            <a:r>
              <a:rPr lang="en-US" dirty="0"/>
              <a:t>Treatments obviously need to be </a:t>
            </a:r>
            <a:r>
              <a:rPr lang="en-US" dirty="0">
                <a:solidFill>
                  <a:srgbClr val="FF0000"/>
                </a:solidFill>
              </a:rPr>
              <a:t>randomly assigned to the EUs within the blocks</a:t>
            </a:r>
          </a:p>
          <a:p>
            <a:r>
              <a:rPr lang="en-US" dirty="0">
                <a:solidFill>
                  <a:srgbClr val="FF0000"/>
                </a:solidFill>
              </a:rPr>
              <a:t>Also randomize treatment sets to the blocks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Why didn’t we care about the treatment set randomization for RCBDs?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IBD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6748" y="4240051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48765" y="431306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2482" y="4682392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2482" y="506020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8765" y="543868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19922" y="4244948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1939" y="4317957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656" y="4687289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56" y="506510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41939" y="544358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41205" y="4249845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63222" y="432285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6939" y="469218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6939" y="507000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3222" y="5448477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4776" y="4254742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793" y="4327751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0510" y="469708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90510" y="5074897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96793" y="545337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08347" y="4259639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30364" y="4332648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24081" y="470198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24081" y="507979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0364" y="5458271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4039" y="3870719"/>
            <a:ext cx="486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	    1	2          3           4         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81872" y="4074973"/>
            <a:ext cx="2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 sets to blocks</a:t>
            </a:r>
          </a:p>
        </p:txBody>
      </p:sp>
    </p:spTree>
    <p:extLst>
      <p:ext uri="{BB962C8B-B14F-4D97-AF65-F5344CB8AC3E}">
        <p14:creationId xmlns:p14="http://schemas.microsoft.com/office/powerpoint/2010/main" val="2152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563 0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563 0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56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56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563 0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62 0 " pathEditMode="relative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62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62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62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62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593 0 " pathEditMode="relative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593 0 " pathEditMode="relative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593 0 " pathEditMode="relative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593 0 " pathEditMode="relative" ptsTypes="AA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593 0 " pathEditMode="relative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88 0 " pathEditMode="relative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88 0 " pathEditMode="relative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88 0 " pathEditMode="relative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88 0 " pathEditMode="relative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88 0 " pathEditMode="relative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IBD plan determines the </a:t>
            </a:r>
            <a:r>
              <a:rPr lang="en-US" dirty="0">
                <a:solidFill>
                  <a:srgbClr val="FF0000"/>
                </a:solidFill>
              </a:rPr>
              <a:t>treatment sets </a:t>
            </a:r>
            <a:r>
              <a:rPr lang="en-US" dirty="0"/>
              <a:t>that will be </a:t>
            </a:r>
            <a:r>
              <a:rPr lang="en-US" dirty="0">
                <a:solidFill>
                  <a:srgbClr val="FF0000"/>
                </a:solidFill>
              </a:rPr>
              <a:t>applied to EU’s in the blocks</a:t>
            </a:r>
          </a:p>
          <a:p>
            <a:r>
              <a:rPr lang="en-US" dirty="0"/>
              <a:t>Treatments obviously need to be </a:t>
            </a:r>
            <a:r>
              <a:rPr lang="en-US" dirty="0">
                <a:solidFill>
                  <a:srgbClr val="FF0000"/>
                </a:solidFill>
              </a:rPr>
              <a:t>randomly assigned to the EUs within the blocks</a:t>
            </a:r>
          </a:p>
          <a:p>
            <a:r>
              <a:rPr lang="en-US" dirty="0">
                <a:solidFill>
                  <a:srgbClr val="FF0000"/>
                </a:solidFill>
              </a:rPr>
              <a:t>Also randomize treatment sets to the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IBD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6748" y="4240051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48765" y="431306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2482" y="4682392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2482" y="506020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8765" y="543868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19922" y="4244948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1939" y="4317957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656" y="4687289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56" y="506510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41939" y="544358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41205" y="4249845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63222" y="432285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6939" y="469218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6939" y="507000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3222" y="5448477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4776" y="4254742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793" y="4327751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0510" y="4697083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90510" y="5074897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96793" y="545337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08347" y="4259639"/>
            <a:ext cx="540774" cy="16305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30364" y="4332648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24081" y="4701980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24081" y="507979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0364" y="5458271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4039" y="3870719"/>
            <a:ext cx="486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	    1	2          3           4         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81872" y="4074973"/>
            <a:ext cx="2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 sets to blocks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81872" y="4792829"/>
            <a:ext cx="26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 within blocks</a:t>
            </a:r>
          </a:p>
        </p:txBody>
      </p:sp>
    </p:spTree>
    <p:extLst>
      <p:ext uri="{BB962C8B-B14F-4D97-AF65-F5344CB8AC3E}">
        <p14:creationId xmlns:p14="http://schemas.microsoft.com/office/powerpoint/2010/main" val="146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00052 0.11255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E-6 -5.41918E-6 L -5.4888E-6 -0.11186 " pathEditMode="relative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394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394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093E-6 -6.5308E-7 L 1.35093E-6 -0.05581 " pathEditMode="relative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141E-6 2.99213E-6 L 0.00018 -0.1679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8251E-6 -2.24178E-6 L -7.28251E-6 -0.1679 " pathEditMode="relative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371E-6 -5.88698E-6 L 1.79371E-6 -0.05489 " pathEditMode="relative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5874E-6 2.52432E-6 L 6.35874E-6 0.05697 " pathEditMode="relative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126E-6 -0.0037 L -3.64126E-6 0.16119 " pathEditMode="relative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5473</TotalTime>
  <Words>883</Words>
  <Application>Microsoft Macintosh PowerPoint</Application>
  <PresentationFormat>On-screen Show (4:3)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Franklin Gothic Medium</vt:lpstr>
      <vt:lpstr>Mangal</vt:lpstr>
      <vt:lpstr>Wingdings</vt:lpstr>
      <vt:lpstr>Wingdings 2</vt:lpstr>
      <vt:lpstr>Grid</vt:lpstr>
      <vt:lpstr>Intro to Incomplete  block designs</vt:lpstr>
      <vt:lpstr>Learning objectives</vt:lpstr>
      <vt:lpstr>Eye drop Example</vt:lpstr>
      <vt:lpstr>Why use incomplete blocks</vt:lpstr>
      <vt:lpstr>Advantages and disadvantages</vt:lpstr>
      <vt:lpstr>IBD set up and  Incidence matrix</vt:lpstr>
      <vt:lpstr>IBD set up and  Incidence matrix</vt:lpstr>
      <vt:lpstr>Randomizing IBD</vt:lpstr>
      <vt:lpstr>Randomizing IBD</vt:lpstr>
      <vt:lpstr>Statistical model – ibd Oversimplified</vt:lpstr>
      <vt:lpstr>Statistical model – ibd Explicit</vt:lpstr>
      <vt:lpstr>Connected designs</vt:lpstr>
      <vt:lpstr>Treatment means and  LSmeans</vt:lpstr>
      <vt:lpstr>Treatment means and  Contrast BLUEs</vt:lpstr>
      <vt:lpstr>Learning objectives Review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769</cp:revision>
  <cp:lastPrinted>2022-01-20T19:36:06Z</cp:lastPrinted>
  <dcterms:created xsi:type="dcterms:W3CDTF">2014-08-13T15:23:31Z</dcterms:created>
  <dcterms:modified xsi:type="dcterms:W3CDTF">2022-04-17T19:16:09Z</dcterms:modified>
</cp:coreProperties>
</file>