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36" r:id="rId2"/>
    <p:sldId id="637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50" r:id="rId15"/>
    <p:sldId id="651" r:id="rId16"/>
    <p:sldId id="653" r:id="rId17"/>
    <p:sldId id="65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4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36EC-9707-CD4D-BD87-A954A07A5180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043B-BBDE-B849-A763-13FC1E19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753" y="304800"/>
            <a:ext cx="67056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3923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63" y="301752"/>
            <a:ext cx="8831802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4/17/22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4190" y="304800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6542C1-4E96-413B-B72E-6C4B39D85C9D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542AA2-D442-471A-9D69-80392E1E581D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rgbClr val="1500F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8524"/>
            <a:ext cx="8814047" cy="134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4/17/22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52925" y="3238823"/>
            <a:ext cx="1981200" cy="1828800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12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2052960"/>
            <a:ext cx="8201025" cy="1828800"/>
          </a:xfrm>
        </p:spPr>
        <p:txBody>
          <a:bodyPr/>
          <a:lstStyle/>
          <a:p>
            <a:r>
              <a:rPr lang="en-US" dirty="0"/>
              <a:t>Intro to multiple blocking factors</a:t>
            </a:r>
          </a:p>
        </p:txBody>
      </p:sp>
    </p:spTree>
    <p:extLst>
      <p:ext uri="{BB962C8B-B14F-4D97-AF65-F5344CB8AC3E}">
        <p14:creationId xmlns:p14="http://schemas.microsoft.com/office/powerpoint/2010/main" val="193230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</a:t>
            </a:r>
            <a:r>
              <a:rPr lang="en-US" dirty="0"/>
              <a:t> Randomly permute labels of </a:t>
            </a:r>
            <a:r>
              <a:rPr lang="en-US" i="1" dirty="0"/>
              <a:t>t</a:t>
            </a:r>
            <a:r>
              <a:rPr lang="en-US" dirty="0"/>
              <a:t> treatments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Step 2:</a:t>
            </a:r>
            <a:r>
              <a:rPr lang="en-US" dirty="0"/>
              <a:t> Randomly permute rows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Step 3:</a:t>
            </a:r>
            <a:r>
              <a:rPr lang="en-US" dirty="0"/>
              <a:t> Randomly permute columns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Randomizing LSD’s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60677" y="4670986"/>
          <a:ext cx="22267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77556" y="4329876"/>
            <a:ext cx="20191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Label Permutation</a:t>
            </a:r>
          </a:p>
          <a:p>
            <a:pPr algn="ctr"/>
            <a:endParaRPr lang="en-US" u="sng" dirty="0"/>
          </a:p>
          <a:p>
            <a:pPr algn="ctr"/>
            <a:r>
              <a:rPr lang="en-US" dirty="0"/>
              <a:t>1 </a:t>
            </a:r>
            <a:r>
              <a:rPr lang="en-US" dirty="0">
                <a:sym typeface="Wingdings"/>
              </a:rPr>
              <a:t> 2</a:t>
            </a:r>
          </a:p>
          <a:p>
            <a:pPr algn="ctr"/>
            <a:r>
              <a:rPr lang="en-US" dirty="0">
                <a:sym typeface="Wingdings"/>
              </a:rPr>
              <a:t>2  3</a:t>
            </a:r>
          </a:p>
          <a:p>
            <a:pPr algn="ctr"/>
            <a:r>
              <a:rPr lang="en-US" dirty="0">
                <a:sym typeface="Wingdings"/>
              </a:rPr>
              <a:t>3  1</a:t>
            </a:r>
          </a:p>
          <a:p>
            <a:pPr algn="ctr"/>
            <a:r>
              <a:rPr lang="en-US" dirty="0">
                <a:sym typeface="Wingdings"/>
              </a:rPr>
              <a:t>4 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0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</a:t>
            </a:r>
            <a:r>
              <a:rPr lang="en-US" dirty="0"/>
              <a:t> Randomly permute labels of </a:t>
            </a:r>
            <a:r>
              <a:rPr lang="en-US" i="1" dirty="0"/>
              <a:t>t</a:t>
            </a:r>
            <a:r>
              <a:rPr lang="en-US" dirty="0"/>
              <a:t> treatments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Step 2:</a:t>
            </a:r>
            <a:r>
              <a:rPr lang="en-US" dirty="0"/>
              <a:t> Randomly permute rows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Step 3:</a:t>
            </a:r>
            <a:r>
              <a:rPr lang="en-US" dirty="0"/>
              <a:t> Randomly permute columns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Randomizing LSD’s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60677" y="4670986"/>
          <a:ext cx="22267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5320" y="4329876"/>
            <a:ext cx="190362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Row Permutation</a:t>
            </a:r>
          </a:p>
          <a:p>
            <a:pPr algn="ctr"/>
            <a:endParaRPr lang="en-US" u="sng" dirty="0"/>
          </a:p>
          <a:p>
            <a:pPr algn="ctr"/>
            <a:r>
              <a:rPr lang="en-US" dirty="0"/>
              <a:t>1 </a:t>
            </a:r>
            <a:r>
              <a:rPr lang="en-US" dirty="0">
                <a:sym typeface="Wingdings"/>
              </a:rPr>
              <a:t> 1</a:t>
            </a:r>
          </a:p>
          <a:p>
            <a:pPr algn="ctr"/>
            <a:r>
              <a:rPr lang="en-US" dirty="0">
                <a:sym typeface="Wingdings"/>
              </a:rPr>
              <a:t>2  4</a:t>
            </a:r>
          </a:p>
          <a:p>
            <a:pPr algn="ctr"/>
            <a:r>
              <a:rPr lang="en-US" dirty="0">
                <a:sym typeface="Wingdings"/>
              </a:rPr>
              <a:t>3  2</a:t>
            </a:r>
          </a:p>
          <a:p>
            <a:pPr algn="ctr"/>
            <a:r>
              <a:rPr lang="en-US" dirty="0">
                <a:sym typeface="Wingdings"/>
              </a:rPr>
              <a:t>4 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9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</a:t>
            </a:r>
            <a:r>
              <a:rPr lang="en-US" dirty="0"/>
              <a:t> Randomly permute labels of </a:t>
            </a:r>
            <a:r>
              <a:rPr lang="en-US" i="1" dirty="0"/>
              <a:t>t</a:t>
            </a:r>
            <a:r>
              <a:rPr lang="en-US" dirty="0"/>
              <a:t> treatments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Step 2:</a:t>
            </a:r>
            <a:r>
              <a:rPr lang="en-US" dirty="0"/>
              <a:t> Randomly permute rows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Step 3:</a:t>
            </a:r>
            <a:r>
              <a:rPr lang="en-US" dirty="0"/>
              <a:t> Randomly permute columns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Randomizing LSD’s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60677" y="4670986"/>
          <a:ext cx="22267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67100" y="4329876"/>
            <a:ext cx="224006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Column Permutation</a:t>
            </a:r>
          </a:p>
          <a:p>
            <a:pPr algn="ctr"/>
            <a:endParaRPr lang="en-US" u="sng" dirty="0"/>
          </a:p>
          <a:p>
            <a:pPr algn="ctr"/>
            <a:r>
              <a:rPr lang="en-US" dirty="0"/>
              <a:t>1 </a:t>
            </a:r>
            <a:r>
              <a:rPr lang="en-US" dirty="0">
                <a:sym typeface="Wingdings"/>
              </a:rPr>
              <a:t> 4</a:t>
            </a:r>
          </a:p>
          <a:p>
            <a:pPr algn="ctr"/>
            <a:r>
              <a:rPr lang="en-US" dirty="0">
                <a:sym typeface="Wingdings"/>
              </a:rPr>
              <a:t>2  2</a:t>
            </a:r>
          </a:p>
          <a:p>
            <a:pPr algn="ctr"/>
            <a:r>
              <a:rPr lang="en-US" dirty="0">
                <a:sym typeface="Wingdings"/>
              </a:rPr>
              <a:t>3  3</a:t>
            </a:r>
          </a:p>
          <a:p>
            <a:pPr algn="ctr"/>
            <a:r>
              <a:rPr lang="en-US" dirty="0">
                <a:sym typeface="Wingdings"/>
              </a:rPr>
              <a:t>4 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</a:t>
            </a:r>
            <a:r>
              <a:rPr lang="en-US" dirty="0"/>
              <a:t> Randomly permute labels of </a:t>
            </a:r>
            <a:r>
              <a:rPr lang="en-US" i="1" dirty="0"/>
              <a:t>t</a:t>
            </a:r>
            <a:r>
              <a:rPr lang="en-US" dirty="0"/>
              <a:t> treatments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Step 2:</a:t>
            </a:r>
            <a:r>
              <a:rPr lang="en-US" dirty="0"/>
              <a:t> Randomly permute rows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Step 3:</a:t>
            </a:r>
            <a:r>
              <a:rPr lang="en-US" dirty="0"/>
              <a:t> Randomly permute columns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Randomizing LSD’s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60677" y="4670986"/>
          <a:ext cx="22267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16442" y="5181221"/>
            <a:ext cx="106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done!</a:t>
            </a:r>
          </a:p>
        </p:txBody>
      </p:sp>
    </p:spTree>
    <p:extLst>
      <p:ext uri="{BB962C8B-B14F-4D97-AF65-F5344CB8AC3E}">
        <p14:creationId xmlns:p14="http://schemas.microsoft.com/office/powerpoint/2010/main" val="209677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like with RCBD, we fit main effect model</a:t>
            </a:r>
          </a:p>
          <a:p>
            <a:r>
              <a:rPr lang="en-US" dirty="0"/>
              <a:t>Gives us the following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additive model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For a given (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/>
              <a:t>j) </a:t>
            </a:r>
            <a:r>
              <a:rPr lang="en-US" dirty="0">
                <a:solidFill>
                  <a:srgbClr val="FF0000"/>
                </a:solidFill>
              </a:rPr>
              <a:t>we only have a single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 can we write the model that reflects this dependency?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Latin Square Designs – </a:t>
            </a:r>
            <a:br>
              <a:rPr lang="en-US" dirty="0"/>
            </a:br>
            <a:r>
              <a:rPr lang="en-US" dirty="0"/>
              <a:t>Statistical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3367806"/>
            <a:ext cx="16510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3793961"/>
            <a:ext cx="1701800" cy="292100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3746500" y="3317711"/>
            <a:ext cx="472722" cy="122413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19222" y="3723079"/>
            <a:ext cx="25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Wait, there’s only </a:t>
            </a:r>
            <a:r>
              <a:rPr lang="en-US" i="1" dirty="0"/>
              <a:t>t</a:t>
            </a:r>
            <a:r>
              <a:rPr lang="en-US" i="1" baseline="30000" dirty="0"/>
              <a:t>2</a:t>
            </a:r>
            <a:r>
              <a:rPr lang="en-US" i="1" dirty="0"/>
              <a:t> </a:t>
            </a:r>
            <a:r>
              <a:rPr lang="en-US" dirty="0"/>
              <a:t>EUs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400" y="2755900"/>
            <a:ext cx="4508500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900" y="4249750"/>
            <a:ext cx="1714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0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rgbClr val="FF0000"/>
                </a:solidFill>
              </a:rPr>
              <a:t>           </a:t>
            </a:r>
            <a:r>
              <a:rPr lang="en-US" dirty="0">
                <a:solidFill>
                  <a:srgbClr val="000000"/>
                </a:solidFill>
              </a:rPr>
              <a:t>be a function 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that produces the </a:t>
            </a:r>
            <a:r>
              <a:rPr lang="en-US" dirty="0">
                <a:solidFill>
                  <a:srgbClr val="FF0000"/>
                </a:solidFill>
              </a:rPr>
              <a:t>treatment label assigned to that cell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model to only use indices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j</a:t>
            </a: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Fortunately, </a:t>
            </a:r>
            <a:r>
              <a:rPr lang="en-US" dirty="0" smtClean="0">
                <a:solidFill>
                  <a:srgbClr val="000000"/>
                </a:solidFill>
              </a:rPr>
              <a:t>R doesn’t </a:t>
            </a:r>
            <a:r>
              <a:rPr lang="en-US" dirty="0">
                <a:solidFill>
                  <a:srgbClr val="000000"/>
                </a:solidFill>
              </a:rPr>
              <a:t>care about this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Latin Square Designs – </a:t>
            </a:r>
            <a:br>
              <a:rPr lang="en-US" dirty="0"/>
            </a:br>
            <a:r>
              <a:rPr lang="en-US" dirty="0"/>
              <a:t>Statistical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838677"/>
            <a:ext cx="774700" cy="31750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473566" y="2977653"/>
          <a:ext cx="22267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11888" y="2977444"/>
            <a:ext cx="104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d[1,1]=4</a:t>
            </a:r>
          </a:p>
          <a:p>
            <a:r>
              <a:rPr lang="en-US" dirty="0"/>
              <a:t>d[1,4]=2</a:t>
            </a:r>
          </a:p>
          <a:p>
            <a:r>
              <a:rPr lang="en-US" dirty="0"/>
              <a:t>d[3,2]=2</a:t>
            </a:r>
          </a:p>
          <a:p>
            <a:r>
              <a:rPr lang="en-US" dirty="0"/>
              <a:t>d[4,2]=</a:t>
            </a:r>
          </a:p>
          <a:p>
            <a:r>
              <a:rPr lang="en-US" dirty="0"/>
              <a:t>d[4,4]=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5451122"/>
            <a:ext cx="46609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0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Advantages</a:t>
            </a:r>
          </a:p>
          <a:p>
            <a:pPr lvl="1"/>
            <a:r>
              <a:rPr lang="en-US" dirty="0"/>
              <a:t>Accounts for two sources of heterogeneity simultaneously (just like any multiple block factor design)</a:t>
            </a:r>
          </a:p>
          <a:p>
            <a:pPr lvl="1"/>
            <a:r>
              <a:rPr lang="en-US" dirty="0"/>
              <a:t>Minimal resources compared to usual crossed block design since only 1 EU per cell</a:t>
            </a:r>
          </a:p>
          <a:p>
            <a:pPr lvl="1"/>
            <a:r>
              <a:rPr lang="en-US" dirty="0"/>
              <a:t>Straightforward analysis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US" dirty="0"/>
              <a:t>Requires number of row and column blocks to equal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t</a:t>
            </a:r>
            <a:r>
              <a:rPr lang="en-US" dirty="0"/>
              <a:t> is small there aren’t many degrees-of-freedom left for error</a:t>
            </a:r>
          </a:p>
          <a:p>
            <a:pPr lvl="1"/>
            <a:r>
              <a:rPr lang="en-US" dirty="0"/>
              <a:t>For small </a:t>
            </a:r>
            <a:r>
              <a:rPr lang="en-US" i="1" dirty="0"/>
              <a:t>t</a:t>
            </a:r>
            <a:r>
              <a:rPr lang="en-US" dirty="0"/>
              <a:t> we’d rather have more EU’s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Latin Squares –</a:t>
            </a:r>
            <a:br>
              <a:rPr lang="en-US" dirty="0"/>
            </a:br>
            <a:r>
              <a:rPr lang="en-US" dirty="0"/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1404946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Identify crossed/nested blocking factors</a:t>
            </a:r>
          </a:p>
          <a:p>
            <a:endParaRPr lang="en-US" dirty="0"/>
          </a:p>
          <a:p>
            <a:r>
              <a:rPr lang="en-US" dirty="0"/>
              <a:t>Describe Latin square design and relate it to an RCBD</a:t>
            </a:r>
          </a:p>
          <a:p>
            <a:endParaRPr lang="en-US" dirty="0"/>
          </a:p>
          <a:p>
            <a:r>
              <a:rPr lang="en-US" dirty="0"/>
              <a:t>Describe how to properly randomize a LSD</a:t>
            </a:r>
          </a:p>
          <a:p>
            <a:endParaRPr lang="en-US" dirty="0"/>
          </a:p>
          <a:p>
            <a:r>
              <a:rPr lang="en-US" dirty="0"/>
              <a:t>Write and explain statistical model for a LSD and perform analysis </a:t>
            </a:r>
            <a:r>
              <a:rPr lang="en-US"/>
              <a:t>in </a:t>
            </a:r>
            <a:r>
              <a:rPr lang="en-US" smtClean="0"/>
              <a:t>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Review</a:t>
            </a:r>
          </a:p>
        </p:txBody>
      </p:sp>
    </p:spTree>
    <p:extLst>
      <p:ext uri="{BB962C8B-B14F-4D97-AF65-F5344CB8AC3E}">
        <p14:creationId xmlns:p14="http://schemas.microsoft.com/office/powerpoint/2010/main" val="134879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Identify crossed/nested blocking factors</a:t>
            </a:r>
          </a:p>
          <a:p>
            <a:endParaRPr lang="en-US" dirty="0"/>
          </a:p>
          <a:p>
            <a:r>
              <a:rPr lang="en-US" dirty="0"/>
              <a:t>Describe Latin square design and relate it to an RCBD</a:t>
            </a:r>
          </a:p>
          <a:p>
            <a:endParaRPr lang="en-US" dirty="0"/>
          </a:p>
          <a:p>
            <a:r>
              <a:rPr lang="en-US" dirty="0"/>
              <a:t>Describe how to properly randomize a LSD</a:t>
            </a:r>
          </a:p>
          <a:p>
            <a:endParaRPr lang="en-US" dirty="0"/>
          </a:p>
          <a:p>
            <a:r>
              <a:rPr lang="en-US" dirty="0"/>
              <a:t>Write and explain statistical model for a LSD and perform analysis in </a:t>
            </a:r>
            <a:r>
              <a:rPr lang="en-US" dirty="0" smtClean="0"/>
              <a:t>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03892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Compare different production methods for ceramic cookware</a:t>
            </a:r>
          </a:p>
          <a:p>
            <a:r>
              <a:rPr lang="en-US" dirty="0"/>
              <a:t>Anticipate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nuisance sources of variation:</a:t>
            </a:r>
          </a:p>
          <a:p>
            <a:pPr lvl="1"/>
            <a:r>
              <a:rPr lang="en-US" dirty="0"/>
              <a:t>Batch of raw material to make cookware</a:t>
            </a:r>
          </a:p>
          <a:p>
            <a:pPr lvl="1"/>
            <a:r>
              <a:rPr lang="en-US" dirty="0"/>
              <a:t>Different ovens used for baking cookware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make up two </a:t>
            </a:r>
            <a:r>
              <a:rPr lang="en-US" dirty="0">
                <a:solidFill>
                  <a:srgbClr val="FF0000"/>
                </a:solidFill>
              </a:rPr>
              <a:t>blocking factors</a:t>
            </a:r>
          </a:p>
          <a:p>
            <a:r>
              <a:rPr lang="en-US" dirty="0"/>
              <a:t>We have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 batches of material </a:t>
            </a:r>
            <a:r>
              <a:rPr lang="en-US" dirty="0">
                <a:solidFill>
                  <a:srgbClr val="000000"/>
                </a:solidFill>
              </a:rPr>
              <a:t>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different ovens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Every batch type is used with every oven type</a:t>
            </a:r>
          </a:p>
          <a:p>
            <a:r>
              <a:rPr lang="en-US" dirty="0">
                <a:solidFill>
                  <a:srgbClr val="FF0000"/>
                </a:solidFill>
              </a:rPr>
              <a:t>Idea: </a:t>
            </a:r>
            <a:r>
              <a:rPr lang="en-US" dirty="0">
                <a:solidFill>
                  <a:srgbClr val="000000"/>
                </a:solidFill>
              </a:rPr>
              <a:t>Think of this as block design with c*r blocks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of ceramic cookware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04" y="3810000"/>
            <a:ext cx="2574619" cy="1174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77" y="3783404"/>
            <a:ext cx="1916159" cy="1253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166" y="3810000"/>
            <a:ext cx="1671621" cy="12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6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Have enough raw material in a batch/oven combo to do </a:t>
            </a:r>
            <a:r>
              <a:rPr lang="en-US" dirty="0">
                <a:solidFill>
                  <a:srgbClr val="FF0000"/>
                </a:solidFill>
              </a:rPr>
              <a:t>each production method one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RCBD with </a:t>
            </a:r>
            <a:r>
              <a:rPr lang="en-US" i="1" dirty="0">
                <a:solidFill>
                  <a:srgbClr val="FF0000"/>
                </a:solidFill>
              </a:rPr>
              <a:t>b=</a:t>
            </a:r>
            <a:r>
              <a:rPr lang="en-US" i="1" dirty="0" err="1">
                <a:solidFill>
                  <a:srgbClr val="FF0000"/>
                </a:solidFill>
              </a:rPr>
              <a:t>cr</a:t>
            </a:r>
            <a:r>
              <a:rPr lang="en-US" dirty="0">
                <a:solidFill>
                  <a:srgbClr val="FF0000"/>
                </a:solidFill>
              </a:rPr>
              <a:t> blocks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treatments</a:t>
            </a:r>
          </a:p>
          <a:p>
            <a:r>
              <a:rPr lang="en-US" dirty="0">
                <a:solidFill>
                  <a:srgbClr val="FF0000"/>
                </a:solidFill>
              </a:rPr>
              <a:t>Group:</a:t>
            </a:r>
            <a:r>
              <a:rPr lang="en-US" dirty="0"/>
              <a:t> What are the EUs? How many EUs would this experiment have?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Crossed blocking factors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57586" y="2756983"/>
          <a:ext cx="40639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000000"/>
                          </a:solidFill>
                        </a:rPr>
                        <a:t>Batch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...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000000"/>
                          </a:solidFill>
                        </a:rPr>
                        <a:t>Oven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220139" y="3062111"/>
            <a:ext cx="691930" cy="634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12069" y="2756983"/>
            <a:ext cx="2838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Each cell represents a</a:t>
            </a:r>
          </a:p>
          <a:p>
            <a:r>
              <a:rPr lang="en-US" sz="2200" dirty="0"/>
              <a:t>block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62" y="4258442"/>
            <a:ext cx="38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9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Index blocking factors using 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=1,…,r and </a:t>
            </a:r>
            <a:r>
              <a:rPr lang="en-US" i="1" dirty="0">
                <a:solidFill>
                  <a:srgbClr val="000000"/>
                </a:solidFill>
              </a:rPr>
              <a:t>j</a:t>
            </a:r>
            <a:r>
              <a:rPr lang="en-US" dirty="0">
                <a:solidFill>
                  <a:srgbClr val="000000"/>
                </a:solidFill>
              </a:rPr>
              <a:t>=1,…,c</a:t>
            </a:r>
          </a:p>
          <a:p>
            <a:r>
              <a:rPr lang="en-US" dirty="0">
                <a:solidFill>
                  <a:srgbClr val="000000"/>
                </a:solidFill>
              </a:rPr>
              <a:t>Usual block model would be: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Some block/treatment interaction effects could also be considered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Crossed Blocking factors –</a:t>
            </a:r>
            <a:br>
              <a:rPr lang="en-US" dirty="0"/>
            </a:br>
            <a:r>
              <a:rPr lang="en-US" dirty="0"/>
              <a:t>Statistical model</a:t>
            </a:r>
          </a:p>
        </p:txBody>
      </p:sp>
      <p:sp>
        <p:nvSpPr>
          <p:cNvPr id="18" name="Right Brace 17"/>
          <p:cNvSpPr/>
          <p:nvPr/>
        </p:nvSpPr>
        <p:spPr>
          <a:xfrm rot="16200000">
            <a:off x="4460780" y="1812631"/>
            <a:ext cx="222446" cy="307339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66333" y="4049889"/>
            <a:ext cx="5863167" cy="7055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2755900"/>
            <a:ext cx="39243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3460554"/>
            <a:ext cx="29337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400" y="4237566"/>
            <a:ext cx="5537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2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Same label “Batch 1” across ovens but </a:t>
            </a:r>
            <a:r>
              <a:rPr lang="en-US" dirty="0">
                <a:solidFill>
                  <a:srgbClr val="FF0000"/>
                </a:solidFill>
              </a:rPr>
              <a:t>Batch 1 in Oven 1 </a:t>
            </a:r>
            <a:r>
              <a:rPr lang="en-US" dirty="0"/>
              <a:t>doesn’t equal </a:t>
            </a:r>
            <a:r>
              <a:rPr lang="en-US" dirty="0">
                <a:solidFill>
                  <a:srgbClr val="FF0000"/>
                </a:solidFill>
              </a:rPr>
              <a:t>Batch 1 in Oven 2</a:t>
            </a:r>
          </a:p>
          <a:p>
            <a:r>
              <a:rPr lang="en-US" dirty="0"/>
              <a:t>Batch “main effect” no longer makes sense, comparisons of Batch must be done Oven-by-oven</a:t>
            </a:r>
          </a:p>
          <a:p>
            <a:endParaRPr lang="en-US" dirty="0"/>
          </a:p>
          <a:p>
            <a:r>
              <a:rPr lang="en-US" dirty="0"/>
              <a:t>Call batch a </a:t>
            </a:r>
            <a:r>
              <a:rPr lang="en-US" dirty="0">
                <a:solidFill>
                  <a:srgbClr val="FF0000"/>
                </a:solidFill>
              </a:rPr>
              <a:t>nested blocking factor (within oven)</a:t>
            </a:r>
          </a:p>
          <a:p>
            <a:r>
              <a:rPr lang="en-US" dirty="0">
                <a:solidFill>
                  <a:srgbClr val="000000"/>
                </a:solidFill>
              </a:rPr>
              <a:t>Call oven a </a:t>
            </a:r>
            <a:r>
              <a:rPr lang="en-US" dirty="0">
                <a:solidFill>
                  <a:srgbClr val="FF0000"/>
                </a:solidFill>
              </a:rPr>
              <a:t>nesting blocking factor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Let 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=1,…,r be nesting factor; </a:t>
            </a:r>
            <a:r>
              <a:rPr lang="en-US" i="1" dirty="0">
                <a:solidFill>
                  <a:srgbClr val="000000"/>
                </a:solidFill>
              </a:rPr>
              <a:t>j</a:t>
            </a:r>
            <a:r>
              <a:rPr lang="en-US" dirty="0">
                <a:solidFill>
                  <a:srgbClr val="000000"/>
                </a:solidFill>
              </a:rPr>
              <a:t>=1,…,c be nested factor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Won’t worry about these examples in this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blocking factors –</a:t>
            </a:r>
            <a:br>
              <a:rPr lang="en-US" dirty="0"/>
            </a:br>
            <a:r>
              <a:rPr lang="en-US" dirty="0"/>
              <a:t>Statistical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5846234"/>
            <a:ext cx="2209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8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Designs shown earlier require too many EUs</a:t>
            </a:r>
          </a:p>
          <a:p>
            <a:r>
              <a:rPr lang="en-US" dirty="0">
                <a:solidFill>
                  <a:srgbClr val="FF0000"/>
                </a:solidFill>
              </a:rPr>
              <a:t>What if we have one EU per combination?</a:t>
            </a:r>
          </a:p>
          <a:p>
            <a:pPr lvl="1"/>
            <a:r>
              <a:rPr lang="en-US" dirty="0"/>
              <a:t>Another example of an </a:t>
            </a:r>
            <a:r>
              <a:rPr lang="en-US" dirty="0" err="1"/>
              <a:t>unreplicated</a:t>
            </a:r>
            <a:r>
              <a:rPr lang="en-US" dirty="0"/>
              <a:t> factorial experiment!</a:t>
            </a:r>
          </a:p>
          <a:p>
            <a:r>
              <a:rPr lang="en-US" dirty="0">
                <a:solidFill>
                  <a:srgbClr val="000000"/>
                </a:solidFill>
              </a:rPr>
              <a:t>Assume that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r=c=t</a:t>
            </a:r>
          </a:p>
          <a:p>
            <a:r>
              <a:rPr lang="en-US" dirty="0">
                <a:solidFill>
                  <a:srgbClr val="000000"/>
                </a:solidFill>
              </a:rPr>
              <a:t>If row or column factor dropped, </a:t>
            </a:r>
            <a:r>
              <a:rPr lang="en-US" dirty="0">
                <a:solidFill>
                  <a:srgbClr val="FF0000"/>
                </a:solidFill>
              </a:rPr>
              <a:t>we’d want a RCBD</a:t>
            </a:r>
          </a:p>
          <a:p>
            <a:r>
              <a:rPr lang="en-US" dirty="0">
                <a:solidFill>
                  <a:srgbClr val="FF0000"/>
                </a:solidFill>
              </a:rPr>
              <a:t>Goal: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Find design that is RCBD with respect to both rows and columns</a:t>
            </a:r>
          </a:p>
          <a:p>
            <a:pPr marL="4572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EU per combination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43071" y="5139263"/>
          <a:ext cx="22267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22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22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57641" y="4578717"/>
            <a:ext cx="655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t=</a:t>
            </a:r>
            <a:r>
              <a:rPr lang="en-US" sz="2400" dirty="0"/>
              <a:t>3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32566" y="4868541"/>
          <a:ext cx="22267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40588" y="4401403"/>
            <a:ext cx="655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t=</a:t>
            </a:r>
            <a:r>
              <a:rPr lang="en-US" sz="2400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27755" y="4872646"/>
            <a:ext cx="3076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can we randomize these </a:t>
            </a:r>
          </a:p>
          <a:p>
            <a:r>
              <a:rPr lang="en-US" dirty="0">
                <a:solidFill>
                  <a:schemeClr val="accent1"/>
                </a:solidFill>
              </a:rPr>
              <a:t>to maintain this structure?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7755" y="5605452"/>
            <a:ext cx="283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do we construct these</a:t>
            </a:r>
          </a:p>
          <a:p>
            <a:r>
              <a:rPr lang="en-US" dirty="0">
                <a:solidFill>
                  <a:schemeClr val="accent1"/>
                </a:solidFill>
              </a:rPr>
              <a:t>designs?</a:t>
            </a:r>
          </a:p>
        </p:txBody>
      </p:sp>
    </p:spTree>
    <p:extLst>
      <p:ext uri="{BB962C8B-B14F-4D97-AF65-F5344CB8AC3E}">
        <p14:creationId xmlns:p14="http://schemas.microsoft.com/office/powerpoint/2010/main" val="25137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Fortunately, these types of designs have been studied for a long time</a:t>
            </a:r>
          </a:p>
          <a:p>
            <a:r>
              <a:rPr lang="en-US" dirty="0"/>
              <a:t>Such designs are called </a:t>
            </a:r>
            <a:r>
              <a:rPr lang="en-US" dirty="0">
                <a:solidFill>
                  <a:srgbClr val="E4232B"/>
                </a:solidFill>
              </a:rPr>
              <a:t>Latin square designs (LSD)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t </a:t>
            </a:r>
            <a:r>
              <a:rPr lang="en-US" dirty="0"/>
              <a:t>x </a:t>
            </a:r>
            <a:r>
              <a:rPr lang="en-US" i="1" dirty="0"/>
              <a:t>t</a:t>
            </a:r>
            <a:r>
              <a:rPr lang="en-US" dirty="0"/>
              <a:t> array of </a:t>
            </a:r>
            <a:r>
              <a:rPr lang="en-US" i="1" dirty="0"/>
              <a:t>t</a:t>
            </a:r>
            <a:r>
              <a:rPr lang="en-US" dirty="0"/>
              <a:t> symbols such that </a:t>
            </a:r>
            <a:r>
              <a:rPr lang="en-US" dirty="0">
                <a:solidFill>
                  <a:srgbClr val="E4232B"/>
                </a:solidFill>
              </a:rPr>
              <a:t>each symbol appears exactly once in each row and column</a:t>
            </a:r>
          </a:p>
          <a:p>
            <a:r>
              <a:rPr lang="en-US" dirty="0"/>
              <a:t>Construct an LSD for any </a:t>
            </a:r>
            <a:r>
              <a:rPr lang="en-US" i="1" dirty="0"/>
              <a:t>t </a:t>
            </a: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cyclic</a:t>
            </a:r>
            <a:r>
              <a:rPr lang="en-US" dirty="0"/>
              <a:t> pattern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design plan, we still need to randomize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Latin Square Designs</a:t>
            </a:r>
            <a:br>
              <a:rPr lang="en-US" dirty="0"/>
            </a:br>
            <a:r>
              <a:rPr lang="en-US" dirty="0"/>
              <a:t>Cyclic Construction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420899" y="4431097"/>
          <a:ext cx="22267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66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20899" y="4797779"/>
            <a:ext cx="572545" cy="111667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6510" y="4431097"/>
            <a:ext cx="572545" cy="111667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81778" y="4642556"/>
            <a:ext cx="381000" cy="114300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7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Properly randomized when </a:t>
            </a:r>
            <a:r>
              <a:rPr lang="en-US" dirty="0">
                <a:solidFill>
                  <a:srgbClr val="FF0000"/>
                </a:solidFill>
              </a:rPr>
              <a:t>all possible LSD’s are equally likely to be chosen</a:t>
            </a:r>
          </a:p>
          <a:p>
            <a:r>
              <a:rPr lang="en-US" dirty="0"/>
              <a:t>Generally difficult to guarantee this property, requires concept of </a:t>
            </a:r>
            <a:r>
              <a:rPr lang="en-US" dirty="0">
                <a:solidFill>
                  <a:srgbClr val="FF0000"/>
                </a:solidFill>
              </a:rPr>
              <a:t>transformation sets</a:t>
            </a:r>
          </a:p>
          <a:p>
            <a:r>
              <a:rPr lang="en-US" dirty="0"/>
              <a:t>In practice, usually start with the cyclic design plan</a:t>
            </a:r>
          </a:p>
          <a:p>
            <a:endParaRPr lang="en-US" dirty="0">
              <a:solidFill>
                <a:srgbClr val="E4232B"/>
              </a:solidFill>
            </a:endParaRPr>
          </a:p>
          <a:p>
            <a:r>
              <a:rPr lang="en-US" dirty="0">
                <a:solidFill>
                  <a:srgbClr val="E4232B"/>
                </a:solidFill>
              </a:rPr>
              <a:t>Fact 1: </a:t>
            </a:r>
            <a:r>
              <a:rPr lang="en-US" dirty="0"/>
              <a:t>If we </a:t>
            </a:r>
            <a:r>
              <a:rPr lang="en-US" dirty="0">
                <a:solidFill>
                  <a:srgbClr val="E4232B"/>
                </a:solidFill>
              </a:rPr>
              <a:t>permute the rows </a:t>
            </a:r>
            <a:r>
              <a:rPr lang="en-US" dirty="0"/>
              <a:t>we will maintain this structure (same with </a:t>
            </a:r>
            <a:r>
              <a:rPr lang="en-US" dirty="0">
                <a:solidFill>
                  <a:srgbClr val="FF0000"/>
                </a:solidFill>
              </a:rPr>
              <a:t>columns</a:t>
            </a:r>
            <a:r>
              <a:rPr lang="en-US" dirty="0"/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Fact 2:</a:t>
            </a:r>
            <a:r>
              <a:rPr lang="en-US" dirty="0"/>
              <a:t> If we permute treatment labels we will also maintain this 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Randomizing LSD’s</a:t>
            </a:r>
          </a:p>
        </p:txBody>
      </p:sp>
    </p:spTree>
    <p:extLst>
      <p:ext uri="{BB962C8B-B14F-4D97-AF65-F5344CB8AC3E}">
        <p14:creationId xmlns:p14="http://schemas.microsoft.com/office/powerpoint/2010/main" val="47760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5479</TotalTime>
  <Words>945</Words>
  <Application>Microsoft Macintosh PowerPoint</Application>
  <PresentationFormat>On-screen Show (4:3)</PresentationFormat>
  <Paragraphs>311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Franklin Gothic Medium</vt:lpstr>
      <vt:lpstr>Wingdings</vt:lpstr>
      <vt:lpstr>Wingdings 2</vt:lpstr>
      <vt:lpstr>Grid</vt:lpstr>
      <vt:lpstr>Intro to multiple blocking factors</vt:lpstr>
      <vt:lpstr>Learning objectives</vt:lpstr>
      <vt:lpstr>Production of ceramic cookware</vt:lpstr>
      <vt:lpstr>Crossed blocking factors</vt:lpstr>
      <vt:lpstr>Crossed Blocking factors – Statistical model</vt:lpstr>
      <vt:lpstr>Nested blocking factors – Statistical model</vt:lpstr>
      <vt:lpstr>One EU per combination</vt:lpstr>
      <vt:lpstr>Latin Square Designs Cyclic Construction</vt:lpstr>
      <vt:lpstr>Randomizing LSD’s</vt:lpstr>
      <vt:lpstr>Randomizing LSD’s</vt:lpstr>
      <vt:lpstr>Randomizing LSD’s</vt:lpstr>
      <vt:lpstr>Randomizing LSD’s</vt:lpstr>
      <vt:lpstr>Randomizing LSD’s</vt:lpstr>
      <vt:lpstr>Latin Square Designs –  Statistical model</vt:lpstr>
      <vt:lpstr>Latin Square Designs –  Statistical model</vt:lpstr>
      <vt:lpstr>Latin Squares – Advantages and disadvantages</vt:lpstr>
      <vt:lpstr>Learning objectives Review</vt:lpstr>
    </vt:vector>
  </TitlesOfParts>
  <Company>NCSU Statistics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Experimentation</dc:title>
  <dc:creator>Jon Stallings</dc:creator>
  <cp:lastModifiedBy>Andrew Hoegh</cp:lastModifiedBy>
  <cp:revision>770</cp:revision>
  <cp:lastPrinted>2022-01-20T19:36:06Z</cp:lastPrinted>
  <dcterms:created xsi:type="dcterms:W3CDTF">2014-08-13T15:23:31Z</dcterms:created>
  <dcterms:modified xsi:type="dcterms:W3CDTF">2022-04-17T19:26:34Z</dcterms:modified>
</cp:coreProperties>
</file>