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36" r:id="rId2"/>
    <p:sldId id="637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50" r:id="rId11"/>
    <p:sldId id="651" r:id="rId12"/>
    <p:sldId id="654" r:id="rId13"/>
    <p:sldId id="655" r:id="rId14"/>
    <p:sldId id="6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8"/>
    <p:restoredTop sz="94704"/>
  </p:normalViewPr>
  <p:slideViewPr>
    <p:cSldViewPr snapToGrid="0" snapToObjects="1">
      <p:cViewPr varScale="1">
        <p:scale>
          <a:sx n="60" d="100"/>
          <a:sy n="60" d="100"/>
        </p:scale>
        <p:origin x="184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167187" y="2967360"/>
            <a:ext cx="1981200" cy="1828800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5863" y="2052960"/>
            <a:ext cx="7086600" cy="1828800"/>
          </a:xfrm>
        </p:spPr>
        <p:txBody>
          <a:bodyPr/>
          <a:lstStyle/>
          <a:p>
            <a:r>
              <a:rPr lang="en-US" dirty="0"/>
              <a:t>Designs with </a:t>
            </a:r>
            <a:br>
              <a:rPr lang="en-US" dirty="0"/>
            </a:br>
            <a:r>
              <a:rPr lang="en-US" dirty="0"/>
              <a:t>Random Effects</a:t>
            </a:r>
          </a:p>
        </p:txBody>
      </p:sp>
    </p:spTree>
    <p:extLst>
      <p:ext uri="{BB962C8B-B14F-4D97-AF65-F5344CB8AC3E}">
        <p14:creationId xmlns:p14="http://schemas.microsoft.com/office/powerpoint/2010/main" val="28068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Focus our time on introducing random factors into designs we have already seen</a:t>
            </a:r>
          </a:p>
          <a:p>
            <a:endParaRPr lang="en-US" dirty="0"/>
          </a:p>
          <a:p>
            <a:r>
              <a:rPr lang="en-US" dirty="0"/>
              <a:t>Introduces models with both fixed and random effects, call these </a:t>
            </a:r>
            <a:r>
              <a:rPr lang="en-US" dirty="0">
                <a:solidFill>
                  <a:srgbClr val="FF0000"/>
                </a:solidFill>
              </a:rPr>
              <a:t>mixed models</a:t>
            </a:r>
          </a:p>
          <a:p>
            <a:endParaRPr lang="en-US" dirty="0"/>
          </a:p>
          <a:p>
            <a:r>
              <a:rPr lang="en-US" dirty="0"/>
              <a:t>First introduction to this will be an </a:t>
            </a:r>
            <a:r>
              <a:rPr lang="en-US" dirty="0">
                <a:solidFill>
                  <a:srgbClr val="FF0000"/>
                </a:solidFill>
              </a:rPr>
              <a:t>analysis of a CRD with duplicate observations</a:t>
            </a:r>
            <a:r>
              <a:rPr lang="en-US" dirty="0"/>
              <a:t> per EU</a:t>
            </a:r>
          </a:p>
          <a:p>
            <a:endParaRPr lang="en-US" dirty="0"/>
          </a:p>
          <a:p>
            <a:r>
              <a:rPr lang="en-US" dirty="0"/>
              <a:t>Before we just averaged over the duplicates but this is throwing away valuable information!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Models</a:t>
            </a:r>
          </a:p>
        </p:txBody>
      </p:sp>
    </p:spTree>
    <p:extLst>
      <p:ext uri="{BB962C8B-B14F-4D97-AF65-F5344CB8AC3E}">
        <p14:creationId xmlns:p14="http://schemas.microsoft.com/office/powerpoint/2010/main" val="131731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 smtClean="0"/>
              <a:t>Replicate our classroom experiment to allow each person to throw paper airplane multiple times.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EU</a:t>
            </a:r>
            <a:r>
              <a:rPr lang="en-US" dirty="0"/>
              <a:t>: </a:t>
            </a:r>
            <a:r>
              <a:rPr lang="en-US" dirty="0" smtClean="0"/>
              <a:t>Paper which is constructed into airplane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</a:t>
            </a:r>
            <a:r>
              <a:rPr lang="en-US" dirty="0"/>
              <a:t>: </a:t>
            </a:r>
            <a:r>
              <a:rPr lang="en-US" dirty="0" smtClean="0"/>
              <a:t>Each throw of airplane.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Analyzing each throw as a replicated treatment would be </a:t>
            </a:r>
            <a:r>
              <a:rPr lang="en-US" dirty="0" err="1" smtClean="0"/>
              <a:t>pseudoreplication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with subsampling</a:t>
            </a:r>
            <a:br>
              <a:rPr lang="en-US" dirty="0"/>
            </a:br>
            <a:r>
              <a:rPr lang="en-US" dirty="0" smtClean="0"/>
              <a:t>Paper Airplanes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golfer example when we talked about GRCBDs</a:t>
            </a:r>
          </a:p>
          <a:p>
            <a:pPr lvl="1"/>
            <a:r>
              <a:rPr lang="en-US" dirty="0"/>
              <a:t>10 golfers, 3 tee heights, 5 replicates per tee height</a:t>
            </a:r>
          </a:p>
          <a:p>
            <a:endParaRPr lang="en-US" dirty="0"/>
          </a:p>
          <a:p>
            <a:r>
              <a:rPr lang="en-US" dirty="0"/>
              <a:t>Not interested in making comparisons between specific golfers so we could consider this to be a random effect</a:t>
            </a:r>
          </a:p>
          <a:p>
            <a:endParaRPr lang="en-US" dirty="0"/>
          </a:p>
          <a:p>
            <a:r>
              <a:rPr lang="en-US" dirty="0"/>
              <a:t>Golfer effect: </a:t>
            </a:r>
          </a:p>
          <a:p>
            <a:r>
              <a:rPr lang="en-US" dirty="0"/>
              <a:t>Treatment effect:</a:t>
            </a:r>
          </a:p>
          <a:p>
            <a:r>
              <a:rPr lang="en-US" dirty="0"/>
              <a:t>Golfer/treatment interaction:</a:t>
            </a:r>
          </a:p>
          <a:p>
            <a:endParaRPr lang="en-US" dirty="0"/>
          </a:p>
          <a:p>
            <a:r>
              <a:rPr lang="en-US" dirty="0"/>
              <a:t>Interaction effect random because it involves random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01" y="4336976"/>
            <a:ext cx="25908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2" y="4840517"/>
            <a:ext cx="2413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404" y="5170426"/>
            <a:ext cx="2971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Model looks similar as before, but now with random effects instead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The result is the </a:t>
            </a:r>
            <a:r>
              <a:rPr lang="en-US" dirty="0"/>
              <a:t>following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GRCBD Statistical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50292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05" y="4010857"/>
            <a:ext cx="25019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027" y="3972757"/>
            <a:ext cx="4216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Argue whether a factor should be fixed or random</a:t>
            </a:r>
          </a:p>
          <a:p>
            <a:endParaRPr lang="en-US" dirty="0"/>
          </a:p>
          <a:p>
            <a:r>
              <a:rPr lang="en-US" dirty="0"/>
              <a:t>Write statistical models and their new assumptions when including random effects</a:t>
            </a:r>
          </a:p>
          <a:p>
            <a:endParaRPr lang="en-US" dirty="0"/>
          </a:p>
          <a:p>
            <a:r>
              <a:rPr lang="en-US" dirty="0"/>
              <a:t>Write statistical model for CRD that includes analysis of subsampling and random block models</a:t>
            </a:r>
          </a:p>
          <a:p>
            <a:endParaRPr lang="en-US" dirty="0"/>
          </a:p>
          <a:p>
            <a:r>
              <a:rPr lang="en-US" dirty="0"/>
              <a:t>Perform analysis and interpret output in JMP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 err="1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1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Argue whether a factor should be fixed or random</a:t>
            </a:r>
          </a:p>
          <a:p>
            <a:endParaRPr lang="en-US" dirty="0"/>
          </a:p>
          <a:p>
            <a:r>
              <a:rPr lang="en-US" dirty="0"/>
              <a:t>Write statistical models and their new assumptions when including random effects</a:t>
            </a:r>
          </a:p>
          <a:p>
            <a:endParaRPr lang="en-US" dirty="0"/>
          </a:p>
          <a:p>
            <a:r>
              <a:rPr lang="en-US" dirty="0"/>
              <a:t>Write statistical model for CRD that includes analysis of subsampling and random block models</a:t>
            </a:r>
          </a:p>
          <a:p>
            <a:endParaRPr lang="en-US" dirty="0"/>
          </a:p>
          <a:p>
            <a:r>
              <a:rPr lang="en-US" dirty="0"/>
              <a:t>Perform analysis and interpret output in </a:t>
            </a:r>
            <a:r>
              <a:rPr lang="en-US" dirty="0" smtClean="0"/>
              <a:t>R (finals week Lab)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54275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Each treatment effect is said to be a </a:t>
            </a:r>
            <a:r>
              <a:rPr lang="en-US" dirty="0">
                <a:solidFill>
                  <a:srgbClr val="FF0000"/>
                </a:solidFill>
              </a:rPr>
              <a:t>fixed effect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Effect is repeatedly observable across different EUs</a:t>
            </a:r>
          </a:p>
          <a:p>
            <a:endParaRPr lang="en-US" dirty="0"/>
          </a:p>
          <a:p>
            <a:r>
              <a:rPr lang="en-US" dirty="0"/>
              <a:t>Responses also affected by uncontrollable variation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terms also affect response but in a much less predictable way</a:t>
            </a:r>
          </a:p>
          <a:p>
            <a:endParaRPr lang="en-US" dirty="0"/>
          </a:p>
          <a:p>
            <a:r>
              <a:rPr lang="en-US" dirty="0"/>
              <a:t>     ‘s are your first introduction to </a:t>
            </a:r>
            <a:r>
              <a:rPr lang="en-US" dirty="0">
                <a:solidFill>
                  <a:srgbClr val="FF0000"/>
                </a:solidFill>
              </a:rPr>
              <a:t>random effects</a:t>
            </a:r>
          </a:p>
          <a:p>
            <a:pPr lvl="1"/>
            <a:r>
              <a:rPr lang="en-US" dirty="0"/>
              <a:t>Observed effects generated from normal distribution (not repeatable by experimenter)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and Random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3606881"/>
            <a:ext cx="2692400" cy="30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4120" y="3458553"/>
            <a:ext cx="675582" cy="567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16" y="5667865"/>
            <a:ext cx="444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278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Fixed factor:</a:t>
            </a:r>
            <a:r>
              <a:rPr lang="en-US" dirty="0"/>
              <a:t> variable whose levels are pre-selected</a:t>
            </a:r>
          </a:p>
          <a:p>
            <a:pPr lvl="1"/>
            <a:r>
              <a:rPr lang="en-US" dirty="0"/>
              <a:t>Effect on the response is repeatable, call it a </a:t>
            </a:r>
            <a:r>
              <a:rPr lang="en-US" dirty="0">
                <a:solidFill>
                  <a:srgbClr val="FF0000"/>
                </a:solidFill>
              </a:rPr>
              <a:t>fixed effect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Random factor:</a:t>
            </a:r>
            <a:r>
              <a:rPr lang="en-US" dirty="0"/>
              <a:t> variable whose levels are a random sample of all possible levels</a:t>
            </a:r>
          </a:p>
          <a:p>
            <a:pPr lvl="1"/>
            <a:r>
              <a:rPr lang="en-US" dirty="0"/>
              <a:t>Effect on response not repeatable without knowledge of level, call these </a:t>
            </a:r>
            <a:r>
              <a:rPr lang="en-US" dirty="0">
                <a:solidFill>
                  <a:srgbClr val="FF0000"/>
                </a:solidFill>
              </a:rPr>
              <a:t>random effects</a:t>
            </a:r>
          </a:p>
          <a:p>
            <a:pPr lvl="1"/>
            <a:r>
              <a:rPr lang="en-US" dirty="0"/>
              <a:t>Determine whether the </a:t>
            </a:r>
            <a:r>
              <a:rPr lang="en-US" dirty="0">
                <a:solidFill>
                  <a:srgbClr val="FF0000"/>
                </a:solidFill>
              </a:rPr>
              <a:t>variability of the levels </a:t>
            </a:r>
            <a:r>
              <a:rPr lang="en-US" dirty="0"/>
              <a:t>produces </a:t>
            </a:r>
            <a:r>
              <a:rPr lang="en-US" dirty="0">
                <a:solidFill>
                  <a:srgbClr val="FF0000"/>
                </a:solidFill>
              </a:rPr>
              <a:t>variability in the response</a:t>
            </a:r>
          </a:p>
          <a:p>
            <a:pPr lvl="1"/>
            <a:endParaRPr lang="en-US" dirty="0"/>
          </a:p>
          <a:p>
            <a:r>
              <a:rPr lang="en-US" dirty="0"/>
              <a:t>With CRD model, cared only about the </a:t>
            </a:r>
            <a:r>
              <a:rPr lang="en-US" dirty="0">
                <a:solidFill>
                  <a:srgbClr val="FF0000"/>
                </a:solidFill>
              </a:rPr>
              <a:t>variability of the EUs</a:t>
            </a:r>
            <a:r>
              <a:rPr lang="en-US" dirty="0"/>
              <a:t>, not estimating the individual EU effects</a:t>
            </a:r>
          </a:p>
          <a:p>
            <a:pPr lvl="1"/>
            <a:r>
              <a:rPr lang="en-US" dirty="0"/>
              <a:t>If we did the CRD again with new EUs we would expect new random effects, but their variance should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for random Factors</a:t>
            </a:r>
          </a:p>
        </p:txBody>
      </p:sp>
    </p:spTree>
    <p:extLst>
      <p:ext uri="{BB962C8B-B14F-4D97-AF65-F5344CB8AC3E}">
        <p14:creationId xmlns:p14="http://schemas.microsoft.com/office/powerpoint/2010/main" val="92909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Difficult to decide whether a factor is fixed or random</a:t>
            </a:r>
          </a:p>
          <a:p>
            <a:r>
              <a:rPr lang="en-US" dirty="0">
                <a:solidFill>
                  <a:srgbClr val="FF0000"/>
                </a:solidFill>
              </a:rPr>
              <a:t>Fixed factor tips:</a:t>
            </a:r>
          </a:p>
          <a:p>
            <a:pPr lvl="1"/>
            <a:r>
              <a:rPr lang="en-US" dirty="0"/>
              <a:t>Levels specifically chosen and only care about inference between these chosen levels</a:t>
            </a:r>
          </a:p>
          <a:p>
            <a:pPr lvl="1"/>
            <a:r>
              <a:rPr lang="en-US" dirty="0"/>
              <a:t>Level choices and their effects are repeatable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Random factor tips: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Levels represent </a:t>
            </a:r>
            <a:r>
              <a:rPr lang="en-US" dirty="0">
                <a:solidFill>
                  <a:srgbClr val="FF0000"/>
                </a:solidFill>
              </a:rPr>
              <a:t>random sample</a:t>
            </a:r>
            <a:r>
              <a:rPr lang="en-US" dirty="0">
                <a:solidFill>
                  <a:srgbClr val="000000"/>
                </a:solidFill>
              </a:rPr>
              <a:t> from larger population of possible levels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Have no control over the choice of levels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Observed a reasonable number of such levels***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Care only about estimating variability between effects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or Random?</a:t>
            </a:r>
          </a:p>
        </p:txBody>
      </p:sp>
    </p:spTree>
    <p:extLst>
      <p:ext uri="{BB962C8B-B14F-4D97-AF65-F5344CB8AC3E}">
        <p14:creationId xmlns:p14="http://schemas.microsoft.com/office/powerpoint/2010/main" val="96830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Remember the bread example from early on</a:t>
            </a:r>
          </a:p>
          <a:p>
            <a:pPr lvl="1"/>
            <a:r>
              <a:rPr lang="en-US" dirty="0"/>
              <a:t>3 treatments: rise time = 35, 40, 45</a:t>
            </a:r>
          </a:p>
          <a:p>
            <a:pPr lvl="1"/>
            <a:r>
              <a:rPr lang="en-US" dirty="0"/>
              <a:t>4 loaves of bread per rise time, all from larger batch</a:t>
            </a:r>
          </a:p>
          <a:p>
            <a:pPr lvl="1"/>
            <a:endParaRPr lang="en-US" dirty="0"/>
          </a:p>
          <a:p>
            <a:r>
              <a:rPr lang="en-US" dirty="0"/>
              <a:t>Rise time is a fixed factor because </a:t>
            </a:r>
            <a:r>
              <a:rPr lang="en-US" dirty="0">
                <a:solidFill>
                  <a:srgbClr val="FF0000"/>
                </a:solidFill>
              </a:rPr>
              <a:t>this is set by the experimenter</a:t>
            </a:r>
            <a:r>
              <a:rPr lang="en-US" dirty="0"/>
              <a:t>, even though there are a large number of possible rise times</a:t>
            </a:r>
          </a:p>
          <a:p>
            <a:pPr lvl="1"/>
            <a:r>
              <a:rPr lang="en-US" dirty="0"/>
              <a:t>In terms of this specific data collection procedure, the levels were not randomly generated, only randomly assigned</a:t>
            </a:r>
          </a:p>
          <a:p>
            <a:endParaRPr lang="en-US" dirty="0"/>
          </a:p>
          <a:p>
            <a:r>
              <a:rPr lang="en-US" dirty="0"/>
              <a:t>Even if we wanted to consider it as a random factor, we haven’t observed many of these levels</a:t>
            </a:r>
          </a:p>
          <a:p>
            <a:pPr lvl="1"/>
            <a:r>
              <a:rPr lang="en-US" dirty="0"/>
              <a:t>Our estimate for the rise time variance would be bad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 Example</a:t>
            </a:r>
          </a:p>
        </p:txBody>
      </p:sp>
    </p:spTree>
    <p:extLst>
      <p:ext uri="{BB962C8B-B14F-4D97-AF65-F5344CB8AC3E}">
        <p14:creationId xmlns:p14="http://schemas.microsoft.com/office/powerpoint/2010/main" val="64288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 err="1"/>
              <a:t>Apolipoproteins</a:t>
            </a:r>
            <a:r>
              <a:rPr lang="en-US" dirty="0"/>
              <a:t> (Apo A-I) known to clear cholesterol from arteries</a:t>
            </a:r>
          </a:p>
          <a:p>
            <a:r>
              <a:rPr lang="en-US" dirty="0"/>
              <a:t>Compare measured Apo A-I concentrations across laboratory on same reference material</a:t>
            </a:r>
          </a:p>
          <a:p>
            <a:r>
              <a:rPr lang="en-US" dirty="0"/>
              <a:t>All of their measurements should give the same value</a:t>
            </a:r>
          </a:p>
          <a:p>
            <a:endParaRPr lang="en-US" dirty="0"/>
          </a:p>
          <a:p>
            <a:r>
              <a:rPr lang="en-US" dirty="0"/>
              <a:t>Want to determine:</a:t>
            </a:r>
          </a:p>
          <a:p>
            <a:pPr lvl="1"/>
            <a:r>
              <a:rPr lang="en-US" dirty="0"/>
              <a:t>Measurement variability between labs (interlaboratory)</a:t>
            </a:r>
          </a:p>
          <a:p>
            <a:pPr lvl="1"/>
            <a:r>
              <a:rPr lang="en-US" dirty="0"/>
              <a:t>Measurement variability within lab (</a:t>
            </a:r>
            <a:r>
              <a:rPr lang="en-US" dirty="0" err="1"/>
              <a:t>intralaboratory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Had a total of 28 labs each with 7-10 measurements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Interlaboratory Testing</a:t>
            </a:r>
          </a:p>
        </p:txBody>
      </p:sp>
    </p:spTree>
    <p:extLst>
      <p:ext uri="{BB962C8B-B14F-4D97-AF65-F5344CB8AC3E}">
        <p14:creationId xmlns:p14="http://schemas.microsoft.com/office/powerpoint/2010/main" val="105363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 is now a factor with 28 levels (random because it is a random sample of all possible labs)</a:t>
            </a:r>
          </a:p>
          <a:p>
            <a:endParaRPr lang="en-US" dirty="0"/>
          </a:p>
          <a:p>
            <a:r>
              <a:rPr lang="en-US" dirty="0"/>
              <a:t>If we cared about inference for only the 28 labs we would treat it as a fixed factor</a:t>
            </a:r>
          </a:p>
          <a:p>
            <a:endParaRPr lang="en-US" dirty="0"/>
          </a:p>
          <a:p>
            <a:r>
              <a:rPr lang="en-US" dirty="0"/>
              <a:t>Statistical model has two random effects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Notation:</a:t>
            </a:r>
            <a:r>
              <a:rPr lang="en-US" dirty="0"/>
              <a:t> use </a:t>
            </a:r>
            <a:r>
              <a:rPr lang="en-US" dirty="0">
                <a:solidFill>
                  <a:srgbClr val="FF0000"/>
                </a:solidFill>
              </a:rPr>
              <a:t>capital Roman letters</a:t>
            </a:r>
            <a:r>
              <a:rPr lang="en-US" dirty="0"/>
              <a:t> for random factors, Greek letters for fixed factors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Interlaboratory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45" y="5008196"/>
            <a:ext cx="27305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55" y="4627196"/>
            <a:ext cx="24511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555" y="5279465"/>
            <a:ext cx="2628900" cy="3810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6653910" y="4757190"/>
            <a:ext cx="337791" cy="8723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67352" y="4954013"/>
            <a:ext cx="159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Mutually </a:t>
            </a:r>
            <a:r>
              <a:rPr lang="en-US" dirty="0" err="1"/>
              <a:t>indpt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This is not a randomized, comparative experiment because we are not applying any treatment</a:t>
            </a:r>
          </a:p>
          <a:p>
            <a:endParaRPr lang="en-US" dirty="0"/>
          </a:p>
          <a:p>
            <a:r>
              <a:rPr lang="en-US" dirty="0"/>
              <a:t>Goal: Determine whether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Analysis challenge:</a:t>
            </a:r>
            <a:r>
              <a:rPr lang="en-US" dirty="0"/>
              <a:t> measurements with the same lab will have the exact same             level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Result:</a:t>
            </a:r>
            <a:r>
              <a:rPr lang="en-US" dirty="0"/>
              <a:t> repeated measurements from same level of random factor are correlated with each </a:t>
            </a:r>
            <a:r>
              <a:rPr lang="en-US" dirty="0" smtClean="0"/>
              <a:t>other</a:t>
            </a:r>
          </a:p>
          <a:p>
            <a:endParaRPr lang="en-US" dirty="0"/>
          </a:p>
          <a:p>
            <a:r>
              <a:rPr lang="en-US" dirty="0"/>
              <a:t>How can we estimate the two variances       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Interlaboratory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30" y="3008630"/>
            <a:ext cx="10414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B0883C-8245-A24B-B16A-E1C759A5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34" y="4332545"/>
            <a:ext cx="9906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423" y="6348221"/>
            <a:ext cx="393700" cy="36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894" y="6348221"/>
            <a:ext cx="393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5500</TotalTime>
  <Words>804</Words>
  <Application>Microsoft Macintosh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Medium</vt:lpstr>
      <vt:lpstr>Wingdings</vt:lpstr>
      <vt:lpstr>Wingdings 2</vt:lpstr>
      <vt:lpstr>Grid</vt:lpstr>
      <vt:lpstr>Designs with  Random Effects</vt:lpstr>
      <vt:lpstr>Learning objectives</vt:lpstr>
      <vt:lpstr>Fixed and Random Effects</vt:lpstr>
      <vt:lpstr>Inference for random Factors</vt:lpstr>
      <vt:lpstr>Fixed or Random?</vt:lpstr>
      <vt:lpstr>Bread Example</vt:lpstr>
      <vt:lpstr>Interlaboratory Testing</vt:lpstr>
      <vt:lpstr>Interlaboratory Testing</vt:lpstr>
      <vt:lpstr>Interlaboratory Testing</vt:lpstr>
      <vt:lpstr>Mixed Models</vt:lpstr>
      <vt:lpstr>CRD with subsampling Paper Airplanes</vt:lpstr>
      <vt:lpstr>Golf Example</vt:lpstr>
      <vt:lpstr>GRCBD Statistical Model</vt:lpstr>
      <vt:lpstr>Learning objectives REview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772</cp:revision>
  <cp:lastPrinted>2022-01-20T19:36:06Z</cp:lastPrinted>
  <dcterms:created xsi:type="dcterms:W3CDTF">2014-08-13T15:23:31Z</dcterms:created>
  <dcterms:modified xsi:type="dcterms:W3CDTF">2022-04-27T18:04:01Z</dcterms:modified>
</cp:coreProperties>
</file>