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18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8" r:id="rId20"/>
    <p:sldId id="44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4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36EC-9707-CD4D-BD87-A954A07A518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043B-BBDE-B849-A763-13FC1E19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753" y="304800"/>
            <a:ext cx="67056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3923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2/17/22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63" y="301752"/>
            <a:ext cx="8831802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2/17/22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4190" y="304800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6542C1-4E96-413B-B72E-6C4B39D85C9D}" type="datetime1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542AA2-D442-471A-9D69-80392E1E581D}" type="datetime1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rgbClr val="1500F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8524"/>
            <a:ext cx="8814047" cy="134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90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emf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45694" y="2967360"/>
            <a:ext cx="1981200" cy="1828800"/>
          </a:xfrm>
        </p:spPr>
        <p:txBody>
          <a:bodyPr/>
          <a:lstStyle/>
          <a:p>
            <a:r>
              <a:rPr lang="en-US" smtClean="0"/>
              <a:t>Chapter </a:t>
            </a:r>
            <a:r>
              <a:rPr lang="en-US" dirty="0"/>
              <a:t>3-5, 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8358188" cy="1828800"/>
          </a:xfrm>
        </p:spPr>
        <p:txBody>
          <a:bodyPr/>
          <a:lstStyle/>
          <a:p>
            <a:r>
              <a:rPr lang="en-US"/>
              <a:t>One-Factor </a:t>
            </a:r>
            <a:r>
              <a:rPr lang="en-US" smtClean="0"/>
              <a:t>Analysis: Part 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9834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 1 error:</a:t>
            </a:r>
            <a:r>
              <a:rPr lang="en-US" dirty="0"/>
              <a:t> reject when null is true (false reject)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F82778-5F40-D64C-9512-D5239793F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79" y="2231633"/>
            <a:ext cx="5139022" cy="32809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640A547-E838-424A-A0D1-99AD8CAE1A2B}"/>
              </a:ext>
            </a:extLst>
          </p:cNvPr>
          <p:cNvCxnSpPr>
            <a:cxnSpLocks/>
          </p:cNvCxnSpPr>
          <p:nvPr/>
        </p:nvCxnSpPr>
        <p:spPr>
          <a:xfrm>
            <a:off x="3581400" y="4288535"/>
            <a:ext cx="2184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7409F89B-AB75-414B-B42F-FFE2CD15D4E9}"/>
                  </a:ext>
                </a:extLst>
              </p:cNvPr>
              <p:cNvSpPr txBox="1"/>
              <p:nvPr/>
            </p:nvSpPr>
            <p:spPr>
              <a:xfrm>
                <a:off x="1339537" y="5629201"/>
                <a:ext cx="6490815" cy="49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𝑇𝑦𝑝𝑒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&gt;1.96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=0.05=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09F89B-AB75-414B-B42F-FFE2CD15D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537" y="5629201"/>
                <a:ext cx="6490815" cy="49545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B03C3894-4B54-FD4F-8CFF-16955C95FCC0}"/>
              </a:ext>
            </a:extLst>
          </p:cNvPr>
          <p:cNvSpPr/>
          <p:nvPr/>
        </p:nvSpPr>
        <p:spPr>
          <a:xfrm>
            <a:off x="2480733" y="4707467"/>
            <a:ext cx="1143000" cy="389466"/>
          </a:xfrm>
          <a:custGeom>
            <a:avLst/>
            <a:gdLst>
              <a:gd name="connsiteX0" fmla="*/ 1143000 w 1143000"/>
              <a:gd name="connsiteY0" fmla="*/ 330200 h 389466"/>
              <a:gd name="connsiteX1" fmla="*/ 1134534 w 1143000"/>
              <a:gd name="connsiteY1" fmla="*/ 0 h 389466"/>
              <a:gd name="connsiteX2" fmla="*/ 889000 w 1143000"/>
              <a:gd name="connsiteY2" fmla="*/ 245533 h 389466"/>
              <a:gd name="connsiteX3" fmla="*/ 660400 w 1143000"/>
              <a:gd name="connsiteY3" fmla="*/ 330200 h 389466"/>
              <a:gd name="connsiteX4" fmla="*/ 220134 w 1143000"/>
              <a:gd name="connsiteY4" fmla="*/ 389466 h 389466"/>
              <a:gd name="connsiteX5" fmla="*/ 0 w 1143000"/>
              <a:gd name="connsiteY5" fmla="*/ 372533 h 389466"/>
              <a:gd name="connsiteX6" fmla="*/ 1143000 w 1143000"/>
              <a:gd name="connsiteY6" fmla="*/ 330200 h 38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389466">
                <a:moveTo>
                  <a:pt x="1143000" y="330200"/>
                </a:moveTo>
                <a:lnTo>
                  <a:pt x="1134534" y="0"/>
                </a:lnTo>
                <a:lnTo>
                  <a:pt x="889000" y="245533"/>
                </a:lnTo>
                <a:lnTo>
                  <a:pt x="660400" y="330200"/>
                </a:lnTo>
                <a:lnTo>
                  <a:pt x="220134" y="389466"/>
                </a:lnTo>
                <a:lnTo>
                  <a:pt x="0" y="372533"/>
                </a:lnTo>
                <a:lnTo>
                  <a:pt x="1143000" y="3302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29B8125F-912B-F144-AD98-E5E515F7C0E3}"/>
              </a:ext>
            </a:extLst>
          </p:cNvPr>
          <p:cNvSpPr/>
          <p:nvPr/>
        </p:nvSpPr>
        <p:spPr>
          <a:xfrm>
            <a:off x="5740400" y="4690533"/>
            <a:ext cx="1100667" cy="406400"/>
          </a:xfrm>
          <a:custGeom>
            <a:avLst/>
            <a:gdLst>
              <a:gd name="connsiteX0" fmla="*/ 0 w 1100667"/>
              <a:gd name="connsiteY0" fmla="*/ 0 h 406400"/>
              <a:gd name="connsiteX1" fmla="*/ 0 w 1100667"/>
              <a:gd name="connsiteY1" fmla="*/ 321734 h 406400"/>
              <a:gd name="connsiteX2" fmla="*/ 0 w 1100667"/>
              <a:gd name="connsiteY2" fmla="*/ 381000 h 406400"/>
              <a:gd name="connsiteX3" fmla="*/ 1100667 w 1100667"/>
              <a:gd name="connsiteY3" fmla="*/ 406400 h 406400"/>
              <a:gd name="connsiteX4" fmla="*/ 575733 w 1100667"/>
              <a:gd name="connsiteY4" fmla="*/ 355600 h 406400"/>
              <a:gd name="connsiteX5" fmla="*/ 228600 w 1100667"/>
              <a:gd name="connsiteY5" fmla="*/ 245534 h 406400"/>
              <a:gd name="connsiteX6" fmla="*/ 0 w 1100667"/>
              <a:gd name="connsiteY6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0667" h="406400">
                <a:moveTo>
                  <a:pt x="0" y="0"/>
                </a:moveTo>
                <a:lnTo>
                  <a:pt x="0" y="321734"/>
                </a:lnTo>
                <a:lnTo>
                  <a:pt x="0" y="381000"/>
                </a:lnTo>
                <a:lnTo>
                  <a:pt x="1100667" y="406400"/>
                </a:lnTo>
                <a:lnTo>
                  <a:pt x="575733" y="355600"/>
                </a:lnTo>
                <a:lnTo>
                  <a:pt x="228600" y="2455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7FB4BC93-7768-8540-86F9-595A6423B260}"/>
                  </a:ext>
                </a:extLst>
              </p:cNvPr>
              <p:cNvSpPr txBox="1"/>
              <p:nvPr/>
            </p:nvSpPr>
            <p:spPr>
              <a:xfrm>
                <a:off x="2419246" y="6317487"/>
                <a:ext cx="2152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4BC93-7768-8540-86F9-595A6423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46" y="6317487"/>
                <a:ext cx="2152384" cy="369332"/>
              </a:xfrm>
              <a:prstGeom prst="rect">
                <a:avLst/>
              </a:prstGeom>
              <a:blipFill>
                <a:blip r:embed="rId4"/>
                <a:stretch>
                  <a:fillRect l="-2353" t="-6667" r="-176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98D2239-614A-FA40-8974-103CED9CEAB7}"/>
              </a:ext>
            </a:extLst>
          </p:cNvPr>
          <p:cNvCxnSpPr/>
          <p:nvPr/>
        </p:nvCxnSpPr>
        <p:spPr>
          <a:xfrm flipV="1">
            <a:off x="3698697" y="6025181"/>
            <a:ext cx="595901" cy="281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1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An alternative rejection rule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b="0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Z-Statistic</a:t>
            </a:r>
            <a:br>
              <a:rPr lang="en-US" dirty="0"/>
            </a:br>
            <a:r>
              <a:rPr lang="en-US" dirty="0"/>
              <a:t>P-value Rejection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F82778-5F40-D64C-9512-D5239793F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79" y="2231633"/>
            <a:ext cx="5139022" cy="3280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58A874A-5ACA-0541-8A66-D51B552D53C9}"/>
              </a:ext>
            </a:extLst>
          </p:cNvPr>
          <p:cNvSpPr txBox="1"/>
          <p:nvPr/>
        </p:nvSpPr>
        <p:spPr>
          <a:xfrm>
            <a:off x="530245" y="5606729"/>
            <a:ext cx="683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</a:t>
            </a:r>
            <a:r>
              <a:rPr lang="en-US" dirty="0">
                <a:solidFill>
                  <a:srgbClr val="FF0000"/>
                </a:solidFill>
              </a:rPr>
              <a:t>probability of observed statistic (z) or more extreme value</a:t>
            </a:r>
          </a:p>
          <a:p>
            <a:r>
              <a:rPr lang="en-US" dirty="0"/>
              <a:t>assuming the null is true</a:t>
            </a:r>
          </a:p>
        </p:txBody>
      </p:sp>
    </p:spTree>
    <p:extLst>
      <p:ext uri="{BB962C8B-B14F-4D97-AF65-F5344CB8AC3E}">
        <p14:creationId xmlns:p14="http://schemas.microsoft.com/office/powerpoint/2010/main" val="145356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An alternative rejection rule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b="0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Z-Statistic</a:t>
            </a:r>
            <a:br>
              <a:rPr lang="en-US" dirty="0"/>
            </a:br>
            <a:r>
              <a:rPr lang="en-US" dirty="0"/>
              <a:t>P-value Rejection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F82778-5F40-D64C-9512-D5239793F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79" y="2231633"/>
            <a:ext cx="5139022" cy="3280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958A874A-5ACA-0541-8A66-D51B552D53C9}"/>
                  </a:ext>
                </a:extLst>
              </p:cNvPr>
              <p:cNvSpPr txBox="1"/>
              <p:nvPr/>
            </p:nvSpPr>
            <p:spPr>
              <a:xfrm>
                <a:off x="2522338" y="5610831"/>
                <a:ext cx="4141903" cy="49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 ×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8A874A-5ACA-0541-8A66-D51B552D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338" y="5610831"/>
                <a:ext cx="4141903" cy="49545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CACC2319-AD0A-D14B-9997-C4C5A119BF89}"/>
                  </a:ext>
                </a:extLst>
              </p:cNvPr>
              <p:cNvSpPr txBox="1"/>
              <p:nvPr/>
            </p:nvSpPr>
            <p:spPr>
              <a:xfrm>
                <a:off x="2836333" y="6204501"/>
                <a:ext cx="3815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Reject null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C2319-AD0A-D14B-9997-C4C5A119B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33" y="6204501"/>
                <a:ext cx="3815468" cy="461665"/>
              </a:xfrm>
              <a:prstGeom prst="rect">
                <a:avLst/>
              </a:prstGeom>
              <a:blipFill>
                <a:blip r:embed="rId4"/>
                <a:stretch>
                  <a:fillRect l="-1987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30A80EB-44E9-984D-AF93-453DC8488B83}"/>
              </a:ext>
            </a:extLst>
          </p:cNvPr>
          <p:cNvCxnSpPr>
            <a:cxnSpLocks/>
          </p:cNvCxnSpPr>
          <p:nvPr/>
        </p:nvCxnSpPr>
        <p:spPr>
          <a:xfrm>
            <a:off x="5951399" y="4884420"/>
            <a:ext cx="0" cy="18226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E50A8133-0BBC-D748-9A85-5DD6FEAC9FDB}"/>
              </a:ext>
            </a:extLst>
          </p:cNvPr>
          <p:cNvSpPr/>
          <p:nvPr/>
        </p:nvSpPr>
        <p:spPr>
          <a:xfrm>
            <a:off x="5951220" y="4892040"/>
            <a:ext cx="929640" cy="190500"/>
          </a:xfrm>
          <a:custGeom>
            <a:avLst/>
            <a:gdLst>
              <a:gd name="connsiteX0" fmla="*/ 0 w 929640"/>
              <a:gd name="connsiteY0" fmla="*/ 0 h 190500"/>
              <a:gd name="connsiteX1" fmla="*/ 266700 w 929640"/>
              <a:gd name="connsiteY1" fmla="*/ 152400 h 190500"/>
              <a:gd name="connsiteX2" fmla="*/ 624840 w 929640"/>
              <a:gd name="connsiteY2" fmla="*/ 190500 h 190500"/>
              <a:gd name="connsiteX3" fmla="*/ 929640 w 929640"/>
              <a:gd name="connsiteY3" fmla="*/ 190500 h 190500"/>
              <a:gd name="connsiteX4" fmla="*/ 15240 w 929640"/>
              <a:gd name="connsiteY4" fmla="*/ 182880 h 190500"/>
              <a:gd name="connsiteX5" fmla="*/ 0 w 929640"/>
              <a:gd name="connsiteY5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640" h="190500">
                <a:moveTo>
                  <a:pt x="0" y="0"/>
                </a:moveTo>
                <a:lnTo>
                  <a:pt x="266700" y="152400"/>
                </a:lnTo>
                <a:lnTo>
                  <a:pt x="624840" y="190500"/>
                </a:lnTo>
                <a:lnTo>
                  <a:pt x="929640" y="190500"/>
                </a:lnTo>
                <a:lnTo>
                  <a:pt x="15240" y="1828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B5F1180-9231-7E4D-93C4-0EAC173A73ED}"/>
              </a:ext>
            </a:extLst>
          </p:cNvPr>
          <p:cNvCxnSpPr>
            <a:cxnSpLocks/>
          </p:cNvCxnSpPr>
          <p:nvPr/>
        </p:nvCxnSpPr>
        <p:spPr>
          <a:xfrm>
            <a:off x="5738039" y="4663440"/>
            <a:ext cx="0" cy="4191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75D6E868-D0E2-B147-8397-9082FB740108}"/>
                  </a:ext>
                </a:extLst>
              </p:cNvPr>
              <p:cNvSpPr txBox="1"/>
              <p:nvPr/>
            </p:nvSpPr>
            <p:spPr>
              <a:xfrm>
                <a:off x="4180646" y="4478774"/>
                <a:ext cx="14720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Critical Value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D6E868-D0E2-B147-8397-9082FB740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646" y="4478774"/>
                <a:ext cx="1472006" cy="646331"/>
              </a:xfrm>
              <a:prstGeom prst="rect">
                <a:avLst/>
              </a:prstGeom>
              <a:blipFill>
                <a:blip r:embed="rId5"/>
                <a:stretch>
                  <a:fillRect l="-4310" t="-3846" r="-258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E8390A47-53E0-0448-AF2C-546C8C9FF9E8}"/>
              </a:ext>
            </a:extLst>
          </p:cNvPr>
          <p:cNvCxnSpPr/>
          <p:nvPr/>
        </p:nvCxnSpPr>
        <p:spPr>
          <a:xfrm>
            <a:off x="5440680" y="4872990"/>
            <a:ext cx="297359" cy="102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0BFCA2B-424D-A14F-BB29-4C009D6082E4}"/>
              </a:ext>
            </a:extLst>
          </p:cNvPr>
          <p:cNvSpPr txBox="1"/>
          <p:nvPr/>
        </p:nvSpPr>
        <p:spPr>
          <a:xfrm>
            <a:off x="6028003" y="420922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|z|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81D4EB0-51C6-3942-8644-70497437CD78}"/>
              </a:ext>
            </a:extLst>
          </p:cNvPr>
          <p:cNvCxnSpPr>
            <a:cxnSpLocks/>
          </p:cNvCxnSpPr>
          <p:nvPr/>
        </p:nvCxnSpPr>
        <p:spPr>
          <a:xfrm flipH="1">
            <a:off x="5920845" y="4540111"/>
            <a:ext cx="243735" cy="38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81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Power:</a:t>
                </a:r>
                <a:r>
                  <a:rPr lang="en-US" dirty="0"/>
                  <a:t> probability of rejecting </a:t>
                </a:r>
                <a:r>
                  <a:rPr lang="en-US" dirty="0">
                    <a:solidFill>
                      <a:srgbClr val="FF0000"/>
                    </a:solidFill>
                  </a:rPr>
                  <a:t>assuming fixed alternative hypothesis is true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given data set, power depends on: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Alternative hypothesis (</a:t>
                </a:r>
                <a:r>
                  <a:rPr lang="en-US" dirty="0">
                    <a:solidFill>
                      <a:srgbClr val="FF0000"/>
                    </a:solidFill>
                  </a:rPr>
                  <a:t>specific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Critical level for desired significance level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Sample sizes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Use power to determine ”optimal” relative sample sizes after </a:t>
                </a:r>
                <a:r>
                  <a:rPr lang="en-US" dirty="0"/>
                  <a:t>fixing alternative, critical value,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  <a:blipFill>
                <a:blip r:embed="rId2"/>
                <a:stretch>
                  <a:fillRect l="-302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137201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then alternative distribution of </a:t>
                </a:r>
                <a:r>
                  <a:rPr lang="en-US" i="1" dirty="0"/>
                  <a:t>Z</a:t>
                </a:r>
                <a:r>
                  <a:rPr lang="en-US" dirty="0"/>
                  <a:t> is  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,1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The larger this mean is, the more likely we observe “extreme” values</a:t>
                </a: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  <a:blipFill>
                <a:blip r:embed="rId2"/>
                <a:stretch>
                  <a:fillRect l="-301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Z-Statistic</a:t>
            </a:r>
            <a:br>
              <a:rPr lang="en-US" dirty="0"/>
            </a:br>
            <a:r>
              <a:rPr lang="en-US" dirty="0"/>
              <a:t>Power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B18FF73-DE04-F942-9A99-DC054F3DD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941099"/>
            <a:ext cx="4374484" cy="279046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59BF58D7-2401-D242-AB08-3AB63007526B}"/>
              </a:ext>
            </a:extLst>
          </p:cNvPr>
          <p:cNvSpPr/>
          <p:nvPr/>
        </p:nvSpPr>
        <p:spPr>
          <a:xfrm>
            <a:off x="3535176" y="5957139"/>
            <a:ext cx="1022732" cy="406400"/>
          </a:xfrm>
          <a:custGeom>
            <a:avLst/>
            <a:gdLst>
              <a:gd name="connsiteX0" fmla="*/ 0 w 1100667"/>
              <a:gd name="connsiteY0" fmla="*/ 0 h 406400"/>
              <a:gd name="connsiteX1" fmla="*/ 0 w 1100667"/>
              <a:gd name="connsiteY1" fmla="*/ 321734 h 406400"/>
              <a:gd name="connsiteX2" fmla="*/ 0 w 1100667"/>
              <a:gd name="connsiteY2" fmla="*/ 381000 h 406400"/>
              <a:gd name="connsiteX3" fmla="*/ 1100667 w 1100667"/>
              <a:gd name="connsiteY3" fmla="*/ 406400 h 406400"/>
              <a:gd name="connsiteX4" fmla="*/ 575733 w 1100667"/>
              <a:gd name="connsiteY4" fmla="*/ 355600 h 406400"/>
              <a:gd name="connsiteX5" fmla="*/ 228600 w 1100667"/>
              <a:gd name="connsiteY5" fmla="*/ 245534 h 406400"/>
              <a:gd name="connsiteX6" fmla="*/ 0 w 1100667"/>
              <a:gd name="connsiteY6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0667" h="406400">
                <a:moveTo>
                  <a:pt x="0" y="0"/>
                </a:moveTo>
                <a:lnTo>
                  <a:pt x="0" y="321734"/>
                </a:lnTo>
                <a:lnTo>
                  <a:pt x="0" y="381000"/>
                </a:lnTo>
                <a:lnTo>
                  <a:pt x="1100667" y="406400"/>
                </a:lnTo>
                <a:lnTo>
                  <a:pt x="575733" y="355600"/>
                </a:lnTo>
                <a:lnTo>
                  <a:pt x="228600" y="2455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4A1E692A-CAB7-8A49-89E5-C4DEBDC865A7}"/>
                  </a:ext>
                </a:extLst>
              </p:cNvPr>
              <p:cNvSpPr/>
              <p:nvPr/>
            </p:nvSpPr>
            <p:spPr>
              <a:xfrm>
                <a:off x="4902200" y="3941099"/>
                <a:ext cx="3252935" cy="394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&gt;1.96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=0.05=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A1E692A-CAB7-8A49-89E5-C4DEBDC86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00" y="3941099"/>
                <a:ext cx="3252935" cy="394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2AE25740-A970-CF4F-AAB1-128DD3E37B4E}"/>
              </a:ext>
            </a:extLst>
          </p:cNvPr>
          <p:cNvSpPr/>
          <p:nvPr/>
        </p:nvSpPr>
        <p:spPr>
          <a:xfrm>
            <a:off x="797630" y="5974073"/>
            <a:ext cx="1017078" cy="389466"/>
          </a:xfrm>
          <a:custGeom>
            <a:avLst/>
            <a:gdLst>
              <a:gd name="connsiteX0" fmla="*/ 1143000 w 1143000"/>
              <a:gd name="connsiteY0" fmla="*/ 330200 h 389466"/>
              <a:gd name="connsiteX1" fmla="*/ 1134534 w 1143000"/>
              <a:gd name="connsiteY1" fmla="*/ 0 h 389466"/>
              <a:gd name="connsiteX2" fmla="*/ 889000 w 1143000"/>
              <a:gd name="connsiteY2" fmla="*/ 245533 h 389466"/>
              <a:gd name="connsiteX3" fmla="*/ 660400 w 1143000"/>
              <a:gd name="connsiteY3" fmla="*/ 330200 h 389466"/>
              <a:gd name="connsiteX4" fmla="*/ 220134 w 1143000"/>
              <a:gd name="connsiteY4" fmla="*/ 389466 h 389466"/>
              <a:gd name="connsiteX5" fmla="*/ 0 w 1143000"/>
              <a:gd name="connsiteY5" fmla="*/ 372533 h 389466"/>
              <a:gd name="connsiteX6" fmla="*/ 1143000 w 1143000"/>
              <a:gd name="connsiteY6" fmla="*/ 330200 h 38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389466">
                <a:moveTo>
                  <a:pt x="1143000" y="330200"/>
                </a:moveTo>
                <a:lnTo>
                  <a:pt x="1134534" y="0"/>
                </a:lnTo>
                <a:lnTo>
                  <a:pt x="889000" y="245533"/>
                </a:lnTo>
                <a:lnTo>
                  <a:pt x="660400" y="330200"/>
                </a:lnTo>
                <a:lnTo>
                  <a:pt x="220134" y="389466"/>
                </a:lnTo>
                <a:lnTo>
                  <a:pt x="0" y="372533"/>
                </a:lnTo>
                <a:lnTo>
                  <a:pt x="1143000" y="3302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0C3344A9-4738-544A-9745-EE2EF0802022}"/>
                  </a:ext>
                </a:extLst>
              </p:cNvPr>
              <p:cNvSpPr txBox="1"/>
              <p:nvPr/>
            </p:nvSpPr>
            <p:spPr>
              <a:xfrm>
                <a:off x="5050341" y="4644588"/>
                <a:ext cx="2828916" cy="1740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   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3344A9-4738-544A-9745-EE2EF0802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41" y="4644588"/>
                <a:ext cx="2828916" cy="1740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F642222-6080-B847-BA21-4501D7C4BB93}"/>
              </a:ext>
            </a:extLst>
          </p:cNvPr>
          <p:cNvCxnSpPr/>
          <p:nvPr/>
        </p:nvCxnSpPr>
        <p:spPr>
          <a:xfrm flipH="1">
            <a:off x="3733800" y="4817533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8AE42BD-AAAC-C74A-8DB3-2EF908FAA9C0}"/>
              </a:ext>
            </a:extLst>
          </p:cNvPr>
          <p:cNvSpPr/>
          <p:nvPr/>
        </p:nvSpPr>
        <p:spPr>
          <a:xfrm>
            <a:off x="4131733" y="2125133"/>
            <a:ext cx="1278467" cy="1016000"/>
          </a:xfrm>
          <a:prstGeom prst="rect">
            <a:avLst/>
          </a:prstGeom>
          <a:solidFill>
            <a:schemeClr val="accent1">
              <a:alpha val="13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2C6ABA-DAF9-3145-AFD0-45262DF90AA2}"/>
              </a:ext>
            </a:extLst>
          </p:cNvPr>
          <p:cNvSpPr txBox="1"/>
          <p:nvPr/>
        </p:nvSpPr>
        <p:spPr>
          <a:xfrm>
            <a:off x="6349180" y="2210207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Noncentrality</a:t>
            </a:r>
            <a:endParaRPr lang="en-US" dirty="0"/>
          </a:p>
          <a:p>
            <a:r>
              <a:rPr lang="en-US" dirty="0"/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5018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then true distribution of </a:t>
                </a:r>
                <a:r>
                  <a:rPr lang="en-US" i="1" dirty="0"/>
                  <a:t>Z</a:t>
                </a:r>
                <a:r>
                  <a:rPr lang="en-US" dirty="0"/>
                  <a:t> is  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,1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The larger this mean is, the more likely we observe “extreme” values</a:t>
                </a: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  <a:blipFill>
                <a:blip r:embed="rId2"/>
                <a:stretch>
                  <a:fillRect l="-302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Z-Statistic</a:t>
            </a:r>
            <a:br>
              <a:rPr lang="en-US" dirty="0"/>
            </a:br>
            <a:r>
              <a:rPr lang="en-US" dirty="0"/>
              <a:t>Power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B18FF73-DE04-F942-9A99-DC054F3DD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941099"/>
            <a:ext cx="4374484" cy="2790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4A1E692A-CAB7-8A49-89E5-C4DEBDC865A7}"/>
                  </a:ext>
                </a:extLst>
              </p:cNvPr>
              <p:cNvSpPr/>
              <p:nvPr/>
            </p:nvSpPr>
            <p:spPr>
              <a:xfrm>
                <a:off x="4902200" y="3941099"/>
                <a:ext cx="3708400" cy="393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&gt;1.96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0.2395&gt;0.05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A1E692A-CAB7-8A49-89E5-C4DEBDC86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00" y="3941099"/>
                <a:ext cx="3708400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0C3344A9-4738-544A-9745-EE2EF0802022}"/>
                  </a:ext>
                </a:extLst>
              </p:cNvPr>
              <p:cNvSpPr txBox="1"/>
              <p:nvPr/>
            </p:nvSpPr>
            <p:spPr>
              <a:xfrm>
                <a:off x="5050341" y="4644588"/>
                <a:ext cx="2828916" cy="1740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   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3344A9-4738-544A-9745-EE2EF0802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41" y="4644588"/>
                <a:ext cx="2828916" cy="1740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F642222-6080-B847-BA21-4501D7C4BB93}"/>
              </a:ext>
            </a:extLst>
          </p:cNvPr>
          <p:cNvCxnSpPr/>
          <p:nvPr/>
        </p:nvCxnSpPr>
        <p:spPr>
          <a:xfrm flipH="1">
            <a:off x="3733800" y="4817533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4071C0A3-FF84-F348-9B79-DE3EA4EC946D}"/>
              </a:ext>
            </a:extLst>
          </p:cNvPr>
          <p:cNvSpPr/>
          <p:nvPr/>
        </p:nvSpPr>
        <p:spPr>
          <a:xfrm>
            <a:off x="3529208" y="4453467"/>
            <a:ext cx="1363134" cy="1931469"/>
          </a:xfrm>
          <a:custGeom>
            <a:avLst/>
            <a:gdLst>
              <a:gd name="connsiteX0" fmla="*/ 0 w 1363134"/>
              <a:gd name="connsiteY0" fmla="*/ 1811866 h 1811866"/>
              <a:gd name="connsiteX1" fmla="*/ 0 w 1363134"/>
              <a:gd name="connsiteY1" fmla="*/ 0 h 1811866"/>
              <a:gd name="connsiteX2" fmla="*/ 474134 w 1363134"/>
              <a:gd name="connsiteY2" fmla="*/ 1227666 h 1811866"/>
              <a:gd name="connsiteX3" fmla="*/ 778934 w 1363134"/>
              <a:gd name="connsiteY3" fmla="*/ 1642533 h 1811866"/>
              <a:gd name="connsiteX4" fmla="*/ 1185334 w 1363134"/>
              <a:gd name="connsiteY4" fmla="*/ 1794933 h 1811866"/>
              <a:gd name="connsiteX5" fmla="*/ 1363134 w 1363134"/>
              <a:gd name="connsiteY5" fmla="*/ 1811866 h 1811866"/>
              <a:gd name="connsiteX6" fmla="*/ 0 w 1363134"/>
              <a:gd name="connsiteY6" fmla="*/ 1811866 h 181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3134" h="1811866">
                <a:moveTo>
                  <a:pt x="0" y="1811866"/>
                </a:moveTo>
                <a:lnTo>
                  <a:pt x="0" y="0"/>
                </a:lnTo>
                <a:lnTo>
                  <a:pt x="474134" y="1227666"/>
                </a:lnTo>
                <a:lnTo>
                  <a:pt x="778934" y="1642533"/>
                </a:lnTo>
                <a:lnTo>
                  <a:pt x="1185334" y="1794933"/>
                </a:lnTo>
                <a:lnTo>
                  <a:pt x="1363134" y="1811866"/>
                </a:lnTo>
                <a:lnTo>
                  <a:pt x="0" y="181186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B7B85B50-9344-9148-8419-7B7493D968AE}"/>
              </a:ext>
            </a:extLst>
          </p:cNvPr>
          <p:cNvSpPr/>
          <p:nvPr/>
        </p:nvSpPr>
        <p:spPr>
          <a:xfrm>
            <a:off x="736600" y="6359535"/>
            <a:ext cx="1075267" cy="45719"/>
          </a:xfrm>
          <a:custGeom>
            <a:avLst/>
            <a:gdLst>
              <a:gd name="connsiteX0" fmla="*/ 1143000 w 1143000"/>
              <a:gd name="connsiteY0" fmla="*/ 0 h 25400"/>
              <a:gd name="connsiteX1" fmla="*/ 778933 w 1143000"/>
              <a:gd name="connsiteY1" fmla="*/ 25400 h 25400"/>
              <a:gd name="connsiteX2" fmla="*/ 0 w 1143000"/>
              <a:gd name="connsiteY2" fmla="*/ 25400 h 25400"/>
              <a:gd name="connsiteX3" fmla="*/ 1143000 w 1143000"/>
              <a:gd name="connsiteY3" fmla="*/ 0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25400">
                <a:moveTo>
                  <a:pt x="1143000" y="0"/>
                </a:moveTo>
                <a:lnTo>
                  <a:pt x="778933" y="25400"/>
                </a:lnTo>
                <a:lnTo>
                  <a:pt x="0" y="25400"/>
                </a:lnTo>
                <a:lnTo>
                  <a:pt x="11430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DBC9B52-8118-E947-8979-B9E1901342D9}"/>
                  </a:ext>
                </a:extLst>
              </p:cNvPr>
              <p:cNvSpPr txBox="1"/>
              <p:nvPr/>
            </p:nvSpPr>
            <p:spPr>
              <a:xfrm>
                <a:off x="6061753" y="4268801"/>
                <a:ext cx="2152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is true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BC9B52-8118-E947-8979-B9E19013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753" y="4268801"/>
                <a:ext cx="2152384" cy="369332"/>
              </a:xfrm>
              <a:prstGeom prst="rect">
                <a:avLst/>
              </a:prstGeom>
              <a:blipFill>
                <a:blip r:embed="rId6"/>
                <a:stretch>
                  <a:fillRect l="-2353" t="-6667" r="-176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60A5305-3652-4C4A-B3A0-28E2D11F372D}"/>
              </a:ext>
            </a:extLst>
          </p:cNvPr>
          <p:cNvCxnSpPr>
            <a:cxnSpLocks/>
          </p:cNvCxnSpPr>
          <p:nvPr/>
        </p:nvCxnSpPr>
        <p:spPr>
          <a:xfrm flipH="1" flipV="1">
            <a:off x="5319809" y="4327026"/>
            <a:ext cx="741944" cy="138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then true distribution of </a:t>
                </a:r>
                <a:r>
                  <a:rPr lang="en-US" i="1" dirty="0"/>
                  <a:t>Z</a:t>
                </a:r>
                <a:r>
                  <a:rPr lang="en-US" dirty="0"/>
                  <a:t> is  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,1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The larger this mean is, the more likely we observe “extreme” values</a:t>
                </a: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  <a:blipFill>
                <a:blip r:embed="rId2"/>
                <a:stretch>
                  <a:fillRect l="-302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Z-Statistic</a:t>
            </a:r>
            <a:br>
              <a:rPr lang="en-US" dirty="0"/>
            </a:br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4A1E692A-CAB7-8A49-89E5-C4DEBDC865A7}"/>
                  </a:ext>
                </a:extLst>
              </p:cNvPr>
              <p:cNvSpPr/>
              <p:nvPr/>
            </p:nvSpPr>
            <p:spPr>
              <a:xfrm>
                <a:off x="4902200" y="3941099"/>
                <a:ext cx="3708400" cy="393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&gt;1.96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0.1552&gt;0.05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A1E692A-CAB7-8A49-89E5-C4DEBDC86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00" y="3941099"/>
                <a:ext cx="3708400" cy="393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0C3344A9-4738-544A-9745-EE2EF0802022}"/>
                  </a:ext>
                </a:extLst>
              </p:cNvPr>
              <p:cNvSpPr txBox="1"/>
              <p:nvPr/>
            </p:nvSpPr>
            <p:spPr>
              <a:xfrm>
                <a:off x="5050341" y="4644588"/>
                <a:ext cx="2828916" cy="1740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=0.9375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3344A9-4738-544A-9745-EE2EF0802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41" y="4644588"/>
                <a:ext cx="2828916" cy="1740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35B568-0CCC-4D47-B8DE-8A00642E5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941098"/>
            <a:ext cx="4428068" cy="278079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C4B8018-73A1-A245-BF86-140DA3225A33}"/>
              </a:ext>
            </a:extLst>
          </p:cNvPr>
          <p:cNvCxnSpPr>
            <a:cxnSpLocks/>
          </p:cNvCxnSpPr>
          <p:nvPr/>
        </p:nvCxnSpPr>
        <p:spPr>
          <a:xfrm flipH="1">
            <a:off x="3589867" y="4817533"/>
            <a:ext cx="1439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945C6740-8314-784C-904A-21404DAC1ABB}"/>
              </a:ext>
            </a:extLst>
          </p:cNvPr>
          <p:cNvSpPr/>
          <p:nvPr/>
        </p:nvSpPr>
        <p:spPr>
          <a:xfrm>
            <a:off x="3529208" y="4817533"/>
            <a:ext cx="1363134" cy="1567403"/>
          </a:xfrm>
          <a:custGeom>
            <a:avLst/>
            <a:gdLst>
              <a:gd name="connsiteX0" fmla="*/ 0 w 1363134"/>
              <a:gd name="connsiteY0" fmla="*/ 1811866 h 1811866"/>
              <a:gd name="connsiteX1" fmla="*/ 0 w 1363134"/>
              <a:gd name="connsiteY1" fmla="*/ 0 h 1811866"/>
              <a:gd name="connsiteX2" fmla="*/ 474134 w 1363134"/>
              <a:gd name="connsiteY2" fmla="*/ 1227666 h 1811866"/>
              <a:gd name="connsiteX3" fmla="*/ 778934 w 1363134"/>
              <a:gd name="connsiteY3" fmla="*/ 1642533 h 1811866"/>
              <a:gd name="connsiteX4" fmla="*/ 1185334 w 1363134"/>
              <a:gd name="connsiteY4" fmla="*/ 1794933 h 1811866"/>
              <a:gd name="connsiteX5" fmla="*/ 1363134 w 1363134"/>
              <a:gd name="connsiteY5" fmla="*/ 1811866 h 1811866"/>
              <a:gd name="connsiteX6" fmla="*/ 0 w 1363134"/>
              <a:gd name="connsiteY6" fmla="*/ 1811866 h 181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3134" h="1811866">
                <a:moveTo>
                  <a:pt x="0" y="1811866"/>
                </a:moveTo>
                <a:lnTo>
                  <a:pt x="0" y="0"/>
                </a:lnTo>
                <a:lnTo>
                  <a:pt x="474134" y="1227666"/>
                </a:lnTo>
                <a:lnTo>
                  <a:pt x="778934" y="1642533"/>
                </a:lnTo>
                <a:lnTo>
                  <a:pt x="1185334" y="1794933"/>
                </a:lnTo>
                <a:lnTo>
                  <a:pt x="1363134" y="1811866"/>
                </a:lnTo>
                <a:lnTo>
                  <a:pt x="0" y="181186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DB3373EF-9189-5243-8C10-903F23F2B23F}"/>
              </a:ext>
            </a:extLst>
          </p:cNvPr>
          <p:cNvSpPr/>
          <p:nvPr/>
        </p:nvSpPr>
        <p:spPr>
          <a:xfrm>
            <a:off x="736600" y="6324601"/>
            <a:ext cx="1075267" cy="80654"/>
          </a:xfrm>
          <a:custGeom>
            <a:avLst/>
            <a:gdLst>
              <a:gd name="connsiteX0" fmla="*/ 1143000 w 1143000"/>
              <a:gd name="connsiteY0" fmla="*/ 0 h 25400"/>
              <a:gd name="connsiteX1" fmla="*/ 778933 w 1143000"/>
              <a:gd name="connsiteY1" fmla="*/ 25400 h 25400"/>
              <a:gd name="connsiteX2" fmla="*/ 0 w 1143000"/>
              <a:gd name="connsiteY2" fmla="*/ 25400 h 25400"/>
              <a:gd name="connsiteX3" fmla="*/ 1143000 w 1143000"/>
              <a:gd name="connsiteY3" fmla="*/ 0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25400">
                <a:moveTo>
                  <a:pt x="1143000" y="0"/>
                </a:moveTo>
                <a:lnTo>
                  <a:pt x="778933" y="25400"/>
                </a:lnTo>
                <a:lnTo>
                  <a:pt x="0" y="25400"/>
                </a:lnTo>
                <a:lnTo>
                  <a:pt x="11430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2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then true distribution of </a:t>
                </a:r>
                <a:r>
                  <a:rPr lang="en-US" i="1" dirty="0"/>
                  <a:t>Z</a:t>
                </a:r>
                <a:r>
                  <a:rPr lang="en-US" dirty="0"/>
                  <a:t> is  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,1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The larger this mean is, the more likely we observe “extreme” values</a:t>
                </a: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  <a:blipFill>
                <a:blip r:embed="rId2"/>
                <a:stretch>
                  <a:fillRect l="-302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Z-Statistic</a:t>
            </a:r>
            <a:br>
              <a:rPr lang="en-US" dirty="0"/>
            </a:br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4A1E692A-CAB7-8A49-89E5-C4DEBDC865A7}"/>
                  </a:ext>
                </a:extLst>
              </p:cNvPr>
              <p:cNvSpPr/>
              <p:nvPr/>
            </p:nvSpPr>
            <p:spPr>
              <a:xfrm>
                <a:off x="4902200" y="3941099"/>
                <a:ext cx="3708400" cy="393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&gt;1.96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0.0518&gt;0.05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A1E692A-CAB7-8A49-89E5-C4DEBDC86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00" y="3941099"/>
                <a:ext cx="3708400" cy="393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0C3344A9-4738-544A-9745-EE2EF0802022}"/>
                  </a:ext>
                </a:extLst>
              </p:cNvPr>
              <p:cNvSpPr txBox="1"/>
              <p:nvPr/>
            </p:nvSpPr>
            <p:spPr>
              <a:xfrm>
                <a:off x="5050341" y="4644588"/>
                <a:ext cx="2926699" cy="1740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   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3344A9-4738-544A-9745-EE2EF0802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41" y="4644588"/>
                <a:ext cx="2926699" cy="1740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0BD88C-9E7D-9D4D-A713-B8B553425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9" y="4000366"/>
            <a:ext cx="4241800" cy="271070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EC18AA54-976F-6C4C-82F0-C27349B04C61}"/>
              </a:ext>
            </a:extLst>
          </p:cNvPr>
          <p:cNvCxnSpPr/>
          <p:nvPr/>
        </p:nvCxnSpPr>
        <p:spPr>
          <a:xfrm flipH="1">
            <a:off x="3733800" y="4817533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xmlns="" id="{B0A90298-1822-054A-A18A-B2A2BF298848}"/>
              </a:ext>
            </a:extLst>
          </p:cNvPr>
          <p:cNvSpPr/>
          <p:nvPr/>
        </p:nvSpPr>
        <p:spPr>
          <a:xfrm>
            <a:off x="3535176" y="5974073"/>
            <a:ext cx="1022732" cy="389466"/>
          </a:xfrm>
          <a:custGeom>
            <a:avLst/>
            <a:gdLst>
              <a:gd name="connsiteX0" fmla="*/ 0 w 1100667"/>
              <a:gd name="connsiteY0" fmla="*/ 0 h 406400"/>
              <a:gd name="connsiteX1" fmla="*/ 0 w 1100667"/>
              <a:gd name="connsiteY1" fmla="*/ 321734 h 406400"/>
              <a:gd name="connsiteX2" fmla="*/ 0 w 1100667"/>
              <a:gd name="connsiteY2" fmla="*/ 381000 h 406400"/>
              <a:gd name="connsiteX3" fmla="*/ 1100667 w 1100667"/>
              <a:gd name="connsiteY3" fmla="*/ 406400 h 406400"/>
              <a:gd name="connsiteX4" fmla="*/ 575733 w 1100667"/>
              <a:gd name="connsiteY4" fmla="*/ 355600 h 406400"/>
              <a:gd name="connsiteX5" fmla="*/ 228600 w 1100667"/>
              <a:gd name="connsiteY5" fmla="*/ 245534 h 406400"/>
              <a:gd name="connsiteX6" fmla="*/ 0 w 1100667"/>
              <a:gd name="connsiteY6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0667" h="406400">
                <a:moveTo>
                  <a:pt x="0" y="0"/>
                </a:moveTo>
                <a:lnTo>
                  <a:pt x="0" y="321734"/>
                </a:lnTo>
                <a:lnTo>
                  <a:pt x="0" y="381000"/>
                </a:lnTo>
                <a:lnTo>
                  <a:pt x="1100667" y="406400"/>
                </a:lnTo>
                <a:lnTo>
                  <a:pt x="575733" y="355600"/>
                </a:lnTo>
                <a:lnTo>
                  <a:pt x="228600" y="2455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xmlns="" id="{40958FB1-89C3-1847-BD51-785998A12B1E}"/>
              </a:ext>
            </a:extLst>
          </p:cNvPr>
          <p:cNvSpPr/>
          <p:nvPr/>
        </p:nvSpPr>
        <p:spPr>
          <a:xfrm>
            <a:off x="797630" y="6079067"/>
            <a:ext cx="1017078" cy="284472"/>
          </a:xfrm>
          <a:custGeom>
            <a:avLst/>
            <a:gdLst>
              <a:gd name="connsiteX0" fmla="*/ 1143000 w 1143000"/>
              <a:gd name="connsiteY0" fmla="*/ 330200 h 389466"/>
              <a:gd name="connsiteX1" fmla="*/ 1134534 w 1143000"/>
              <a:gd name="connsiteY1" fmla="*/ 0 h 389466"/>
              <a:gd name="connsiteX2" fmla="*/ 889000 w 1143000"/>
              <a:gd name="connsiteY2" fmla="*/ 245533 h 389466"/>
              <a:gd name="connsiteX3" fmla="*/ 660400 w 1143000"/>
              <a:gd name="connsiteY3" fmla="*/ 330200 h 389466"/>
              <a:gd name="connsiteX4" fmla="*/ 220134 w 1143000"/>
              <a:gd name="connsiteY4" fmla="*/ 389466 h 389466"/>
              <a:gd name="connsiteX5" fmla="*/ 0 w 1143000"/>
              <a:gd name="connsiteY5" fmla="*/ 372533 h 389466"/>
              <a:gd name="connsiteX6" fmla="*/ 1143000 w 1143000"/>
              <a:gd name="connsiteY6" fmla="*/ 330200 h 38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389466">
                <a:moveTo>
                  <a:pt x="1143000" y="330200"/>
                </a:moveTo>
                <a:lnTo>
                  <a:pt x="1134534" y="0"/>
                </a:lnTo>
                <a:lnTo>
                  <a:pt x="889000" y="245533"/>
                </a:lnTo>
                <a:lnTo>
                  <a:pt x="660400" y="330200"/>
                </a:lnTo>
                <a:lnTo>
                  <a:pt x="220134" y="389466"/>
                </a:lnTo>
                <a:lnTo>
                  <a:pt x="0" y="372533"/>
                </a:lnTo>
                <a:lnTo>
                  <a:pt x="1143000" y="3302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Achieving high power is a delicate balance between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Alternative hypothesis (specific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Critical level for desired significance level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Sample sizes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Equal sample sizes maximize power when the two populations have equal variance</a:t>
                </a:r>
              </a:p>
              <a:p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maximizes power (local error control)</a:t>
                </a:r>
              </a:p>
              <a:p>
                <a:r>
                  <a:rPr lang="en-US" dirty="0"/>
                  <a:t>Power can only be calculated for guesses of the true parameters</a:t>
                </a:r>
              </a:p>
              <a:p>
                <a:r>
                  <a:rPr lang="en-US" dirty="0"/>
                  <a:t>If the alternative is true, may have low power which is why we never accept the null, only fail to reject</a:t>
                </a: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  <a:blipFill>
                <a:blip r:embed="rId2"/>
                <a:stretch>
                  <a:fillRect l="-302" t="-739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from Power</a:t>
            </a:r>
          </a:p>
        </p:txBody>
      </p:sp>
    </p:spTree>
    <p:extLst>
      <p:ext uri="{BB962C8B-B14F-4D97-AF65-F5344CB8AC3E}">
        <p14:creationId xmlns:p14="http://schemas.microsoft.com/office/powerpoint/2010/main" val="32339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If we reject the null we should provide estimate of what the difference truly is</a:t>
            </a:r>
          </a:p>
          <a:p>
            <a:r>
              <a:rPr lang="en-US" dirty="0"/>
              <a:t>Use a                  % confidence interval centered at estimate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 “inverting” hypothesis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</a:t>
            </a:r>
            <a:br>
              <a:rPr lang="en-US" dirty="0"/>
            </a:br>
            <a:r>
              <a:rPr lang="en-US" dirty="0"/>
              <a:t>Confidence Intervals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85" y="2622516"/>
            <a:ext cx="1587500" cy="3175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184400" y="4558169"/>
            <a:ext cx="13307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84400" y="4288788"/>
            <a:ext cx="0" cy="26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15196" y="4288788"/>
            <a:ext cx="0" cy="26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14789" y="4558169"/>
            <a:ext cx="985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4789" y="4288788"/>
            <a:ext cx="0" cy="26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12026" y="4288788"/>
            <a:ext cx="0" cy="26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05270" y="4558169"/>
            <a:ext cx="2076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05270" y="4288788"/>
            <a:ext cx="0" cy="26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81709" y="4288788"/>
            <a:ext cx="0" cy="26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60231" y="4558169"/>
            <a:ext cx="975018" cy="5215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29226" y="5077091"/>
            <a:ext cx="113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Estimator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402298" y="4558170"/>
            <a:ext cx="152062" cy="5215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55341" y="5077091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value from</a:t>
            </a:r>
          </a:p>
          <a:p>
            <a:r>
              <a:rPr lang="en-US" dirty="0"/>
              <a:t>T-distribution with </a:t>
            </a:r>
            <a:r>
              <a:rPr lang="en-US" dirty="0" err="1"/>
              <a:t>df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50704" y="5225287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error of</a:t>
            </a:r>
          </a:p>
          <a:p>
            <a:r>
              <a:rPr lang="en-US" dirty="0"/>
              <a:t>estimate</a:t>
            </a:r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flipH="1" flipV="1">
            <a:off x="6140901" y="4551295"/>
            <a:ext cx="1346598" cy="6739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F569C6AD-71EF-6440-B4D1-255D2043088E}"/>
                  </a:ext>
                </a:extLst>
              </p:cNvPr>
              <p:cNvSpPr/>
              <p:nvPr/>
            </p:nvSpPr>
            <p:spPr>
              <a:xfrm>
                <a:off x="2119758" y="3285145"/>
                <a:ext cx="4532331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69C6AD-71EF-6440-B4D1-255D20430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758" y="3285145"/>
                <a:ext cx="4532331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76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Define a sampling distribution for a statistic</a:t>
            </a:r>
          </a:p>
          <a:p>
            <a:r>
              <a:rPr lang="en-US" dirty="0"/>
              <a:t>Write null and alternative hypotheses for two-sample tests and simple linear regression</a:t>
            </a:r>
          </a:p>
          <a:p>
            <a:r>
              <a:rPr lang="en-US" dirty="0"/>
              <a:t>Understand relationship between null and alternative distributions</a:t>
            </a:r>
          </a:p>
          <a:p>
            <a:r>
              <a:rPr lang="en-US" dirty="0"/>
              <a:t>Explain how to calculate Type 1 error and power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786265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1239" y="1719071"/>
            <a:ext cx="8407893" cy="5138929"/>
          </a:xfrm>
        </p:spPr>
        <p:txBody>
          <a:bodyPr/>
          <a:lstStyle/>
          <a:p>
            <a:r>
              <a:rPr lang="en-US" dirty="0"/>
              <a:t>Define a sampling distribution for a statistic</a:t>
            </a:r>
          </a:p>
          <a:p>
            <a:r>
              <a:rPr lang="en-US" dirty="0"/>
              <a:t>Write null and alternative hypotheses for two-sample tests and simple linear regression</a:t>
            </a:r>
          </a:p>
          <a:p>
            <a:r>
              <a:rPr lang="en-US" dirty="0"/>
              <a:t>Understand relationship between null and alternative distributions</a:t>
            </a:r>
          </a:p>
          <a:p>
            <a:r>
              <a:rPr lang="en-US" dirty="0"/>
              <a:t>Explain how to calculate Type 1 error and power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31211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Yeast is added to bread to make it “rise”</a:t>
            </a:r>
          </a:p>
          <a:p>
            <a:pPr lvl="1"/>
            <a:r>
              <a:rPr lang="en-US" dirty="0"/>
              <a:t>Contacts warm water and feeds on sugars in the flour</a:t>
            </a:r>
          </a:p>
          <a:p>
            <a:pPr lvl="1"/>
            <a:r>
              <a:rPr lang="en-US" dirty="0"/>
              <a:t>Releases carbon dioxide at some rate</a:t>
            </a:r>
          </a:p>
          <a:p>
            <a:r>
              <a:rPr lang="en-US" dirty="0"/>
              <a:t>Bread dough rests for a period of time to allow this process to happen</a:t>
            </a:r>
          </a:p>
          <a:p>
            <a:endParaRPr lang="en-US" dirty="0"/>
          </a:p>
          <a:p>
            <a:r>
              <a:rPr lang="en-US" dirty="0"/>
              <a:t>Compare </a:t>
            </a:r>
            <a:r>
              <a:rPr lang="en-US" dirty="0">
                <a:solidFill>
                  <a:srgbClr val="FF0000"/>
                </a:solidFill>
              </a:rPr>
              <a:t>two different rise times</a:t>
            </a:r>
            <a:r>
              <a:rPr lang="en-US" dirty="0"/>
              <a:t> to see if there is a significant difference in dough height</a:t>
            </a:r>
          </a:p>
          <a:p>
            <a:pPr lvl="1"/>
            <a:r>
              <a:rPr lang="en-US" dirty="0"/>
              <a:t>35 and 45 minutes (quantitative or categorical?)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Large batch of dough partitioned into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loaf pans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 yeast and time to rise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5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57175" y="1719070"/>
                <a:ext cx="8886825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Have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 </a:t>
                </a:r>
                <a:r>
                  <a:rPr lang="en-US" dirty="0"/>
                  <a:t>loaf pans for 35 and 45 minutes</a:t>
                </a:r>
              </a:p>
              <a:p>
                <a:pPr lvl="1"/>
                <a:r>
                  <a:rPr lang="en-US" dirty="0"/>
                  <a:t>Conclude there are differences in rise time if the mean dough heights are different</a:t>
                </a:r>
              </a:p>
              <a:p>
                <a:r>
                  <a:rPr lang="en-US" dirty="0" smtClean="0"/>
                  <a:t>Write effects </a:t>
                </a:r>
                <a:r>
                  <a:rPr lang="en-US" dirty="0"/>
                  <a:t>model for this </a:t>
                </a:r>
                <a:r>
                  <a:rPr lang="en-US" dirty="0" smtClean="0"/>
                  <a:t>data (as in R)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Hypothesis test:</a:t>
                </a:r>
              </a:p>
              <a:p>
                <a:pPr lvl="1"/>
                <a:r>
                  <a:rPr lang="en-US" dirty="0"/>
                  <a:t>Assume opposite of what you want to show (</a:t>
                </a:r>
                <a:r>
                  <a:rPr lang="en-US" dirty="0">
                    <a:solidFill>
                      <a:srgbClr val="FF0000"/>
                    </a:solidFill>
                  </a:rPr>
                  <a:t>null hypothesis</a:t>
                </a:r>
                <a:r>
                  <a:rPr lang="en-US" dirty="0"/>
                  <a:t>)</a:t>
                </a:r>
              </a:p>
              <a:p>
                <a:pPr marL="36576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Choose </a:t>
                </a:r>
                <a:r>
                  <a:rPr lang="en-US" dirty="0">
                    <a:solidFill>
                      <a:srgbClr val="FF0000"/>
                    </a:solidFill>
                  </a:rPr>
                  <a:t>test statistic</a:t>
                </a:r>
                <a:r>
                  <a:rPr lang="en-US" dirty="0"/>
                  <a:t> whose </a:t>
                </a:r>
                <a:r>
                  <a:rPr lang="en-US" dirty="0">
                    <a:solidFill>
                      <a:srgbClr val="FF0000"/>
                    </a:solidFill>
                  </a:rPr>
                  <a:t>distribution changes</a:t>
                </a:r>
                <a:r>
                  <a:rPr lang="en-US" dirty="0"/>
                  <a:t> depending on whether the null or or alternative hypothesis is true</a:t>
                </a:r>
              </a:p>
              <a:p>
                <a:pPr lvl="1"/>
                <a:r>
                  <a:rPr lang="en-US" dirty="0"/>
                  <a:t>Statistic distribution is called </a:t>
                </a:r>
                <a:r>
                  <a:rPr lang="en-US" dirty="0">
                    <a:solidFill>
                      <a:srgbClr val="FF0000"/>
                    </a:solidFill>
                  </a:rPr>
                  <a:t>sampling distribution</a:t>
                </a:r>
              </a:p>
              <a:p>
                <a:pPr lvl="1"/>
                <a:r>
                  <a:rPr lang="en-US" dirty="0"/>
                  <a:t>If the observed test statistic is </a:t>
                </a:r>
                <a:r>
                  <a:rPr lang="en-US" dirty="0">
                    <a:solidFill>
                      <a:srgbClr val="FF0000"/>
                    </a:solidFill>
                  </a:rPr>
                  <a:t>unlikely to come from null distribution</a:t>
                </a:r>
                <a:r>
                  <a:rPr lang="en-US" dirty="0"/>
                  <a:t>, we reject the null </a:t>
                </a:r>
                <a:r>
                  <a:rPr lang="en-US" dirty="0" smtClean="0"/>
                  <a:t>hypothesis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1719070"/>
                <a:ext cx="8886825" cy="5138930"/>
              </a:xfrm>
              <a:blipFill rotWithShape="0">
                <a:blip r:embed="rId2"/>
                <a:stretch>
                  <a:fillRect l="-274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</a:t>
            </a:r>
            <a:br>
              <a:rPr lang="en-US" dirty="0"/>
            </a:br>
            <a:r>
              <a:rPr lang="en-US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86859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Prefer to write null hypothesis in terms of </a:t>
                </a:r>
                <a:r>
                  <a:rPr lang="en-US" dirty="0">
                    <a:solidFill>
                      <a:srgbClr val="FF0000"/>
                    </a:solidFill>
                  </a:rPr>
                  <a:t>estimable functions</a:t>
                </a:r>
                <a:r>
                  <a:rPr lang="en-US" dirty="0"/>
                  <a:t> when we can</a:t>
                </a:r>
              </a:p>
              <a:p>
                <a:pPr lvl="1"/>
                <a:r>
                  <a:rPr lang="en-US" dirty="0"/>
                  <a:t>Can only test hypotheses that can be written this way</a:t>
                </a:r>
              </a:p>
              <a:p>
                <a:endParaRPr lang="en-US" dirty="0"/>
              </a:p>
              <a:p>
                <a:r>
                  <a:rPr lang="en-US" dirty="0"/>
                  <a:t>Need to know the null and alternative distributions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Always chance we falsely reject null (Type I error) but we can control this error rate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If we fail to reject the null </a:t>
                </a:r>
                <a:r>
                  <a:rPr lang="en-US" dirty="0">
                    <a:solidFill>
                      <a:srgbClr val="FF0000"/>
                    </a:solidFill>
                  </a:rPr>
                  <a:t>we cannot conclude the null hypothesis is true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  <a:blipFill>
                <a:blip r:embed="rId2"/>
                <a:stretch>
                  <a:fillRect l="-302" t="-739" r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about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31934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Unbiased estimator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Sampling distribution:</a:t>
                </a: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Basic idea: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“far” from 0 then we reject null,</a:t>
                </a:r>
              </a:p>
              <a:p>
                <a:endParaRPr lang="en-US" dirty="0"/>
              </a:p>
              <a:p>
                <a:r>
                  <a:rPr lang="en-US" dirty="0"/>
                  <a:t>What does it mean to be far?</a:t>
                </a:r>
              </a:p>
              <a:p>
                <a:pPr lvl="1"/>
                <a:r>
                  <a:rPr lang="en-US" dirty="0"/>
                  <a:t>Take into account </a:t>
                </a:r>
                <a:r>
                  <a:rPr lang="en-US" dirty="0">
                    <a:solidFill>
                      <a:srgbClr val="FF0000"/>
                    </a:solidFill>
                  </a:rPr>
                  <a:t>expected variability</a:t>
                </a:r>
              </a:p>
              <a:p>
                <a:pPr lvl="1"/>
                <a:r>
                  <a:rPr lang="en-US" dirty="0"/>
                  <a:t>Cutoff for unlikely values controls Type 1 error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  <a:blipFill>
                <a:blip r:embed="rId2"/>
                <a:stretch>
                  <a:fillRect l="-302" t="-739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</a:t>
            </a:r>
            <a:br>
              <a:rPr lang="en-US" dirty="0"/>
            </a:br>
            <a:r>
              <a:rPr lang="en-US" dirty="0"/>
              <a:t>Hypothesis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53969-D670-134A-A12F-EE717144F7DB}"/>
              </a:ext>
            </a:extLst>
          </p:cNvPr>
          <p:cNvSpPr/>
          <p:nvPr/>
        </p:nvSpPr>
        <p:spPr>
          <a:xfrm>
            <a:off x="4509370" y="2880986"/>
            <a:ext cx="3858016" cy="1114817"/>
          </a:xfrm>
          <a:prstGeom prst="rect">
            <a:avLst/>
          </a:prstGeom>
          <a:solidFill>
            <a:srgbClr val="FF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related test </a:t>
                </a:r>
                <a:r>
                  <a:rPr lang="en-US" dirty="0"/>
                  <a:t>statistic we could use is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we knew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then </a:t>
                </a:r>
                <a:r>
                  <a:rPr lang="en-US" i="1" dirty="0">
                    <a:solidFill>
                      <a:schemeClr val="tx1"/>
                    </a:solidFill>
                  </a:rPr>
                  <a:t>Z</a:t>
                </a:r>
                <a:r>
                  <a:rPr lang="en-US" dirty="0">
                    <a:solidFill>
                      <a:schemeClr val="tx1"/>
                    </a:solidFill>
                  </a:rPr>
                  <a:t> would be N(0, 1)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Call this </a:t>
                </a:r>
                <a:r>
                  <a:rPr lang="en-US" dirty="0">
                    <a:solidFill>
                      <a:srgbClr val="FF0000"/>
                    </a:solidFill>
                  </a:rPr>
                  <a:t>null distribution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Unlikely</a:t>
                </a:r>
                <a:r>
                  <a:rPr lang="en-US" dirty="0"/>
                  <a:t> for |</a:t>
                </a:r>
                <a:r>
                  <a:rPr lang="en-US" i="1" dirty="0"/>
                  <a:t>z|</a:t>
                </a:r>
                <a:r>
                  <a:rPr lang="en-US" dirty="0"/>
                  <a:t> &gt; 2 (absolute value of z)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Z</a:t>
                </a:r>
                <a:r>
                  <a:rPr lang="en-US" dirty="0"/>
                  <a:t> does not follow N(0,1) distribution</a:t>
                </a:r>
              </a:p>
              <a:p>
                <a:pPr lvl="1"/>
                <a:r>
                  <a:rPr lang="en-US" dirty="0"/>
                  <a:t>Call this </a:t>
                </a:r>
                <a:r>
                  <a:rPr lang="en-US" dirty="0">
                    <a:solidFill>
                      <a:srgbClr val="FF0000"/>
                    </a:solidFill>
                  </a:rPr>
                  <a:t>alternative distribution</a:t>
                </a:r>
              </a:p>
              <a:p>
                <a:pPr lvl="1"/>
                <a:r>
                  <a:rPr lang="en-US" b="0" dirty="0">
                    <a:solidFill>
                      <a:srgbClr val="FF0000"/>
                    </a:solidFill>
                  </a:rPr>
                  <a:t>More likely</a:t>
                </a:r>
                <a:r>
                  <a:rPr lang="en-US" b="0" dirty="0">
                    <a:solidFill>
                      <a:schemeClr val="tx1"/>
                    </a:solidFill>
                  </a:rPr>
                  <a:t> for |</a:t>
                </a:r>
                <a:r>
                  <a:rPr lang="en-US" b="0" i="1" dirty="0">
                    <a:solidFill>
                      <a:schemeClr val="tx1"/>
                    </a:solidFill>
                  </a:rPr>
                  <a:t>z| &gt; </a:t>
                </a:r>
                <a:r>
                  <a:rPr lang="en-US" b="0" dirty="0">
                    <a:solidFill>
                      <a:schemeClr val="tx1"/>
                    </a:solidFill>
                  </a:rPr>
                  <a:t>2</a:t>
                </a: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  <a:blipFill rotWithShape="0">
                <a:blip r:embed="rId2"/>
                <a:stretch>
                  <a:fillRect l="-217" t="-830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Z-Statistic</a:t>
            </a:r>
          </a:p>
        </p:txBody>
      </p:sp>
    </p:spTree>
    <p:extLst>
      <p:ext uri="{BB962C8B-B14F-4D97-AF65-F5344CB8AC3E}">
        <p14:creationId xmlns:p14="http://schemas.microsoft.com/office/powerpoint/2010/main" val="137360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Plot of null distribution</a:t>
            </a:r>
            <a:endParaRPr lang="en-US" b="0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Z-Statistic</a:t>
            </a:r>
            <a:br>
              <a:rPr lang="en-US" dirty="0"/>
            </a:br>
            <a:r>
              <a:rPr lang="en-US" dirty="0"/>
              <a:t>Null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F82778-5F40-D64C-9512-D5239793F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79" y="2231633"/>
            <a:ext cx="5139022" cy="32809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640A547-E838-424A-A0D1-99AD8CAE1A2B}"/>
              </a:ext>
            </a:extLst>
          </p:cNvPr>
          <p:cNvCxnSpPr>
            <a:cxnSpLocks/>
          </p:cNvCxnSpPr>
          <p:nvPr/>
        </p:nvCxnSpPr>
        <p:spPr>
          <a:xfrm>
            <a:off x="3581400" y="4288535"/>
            <a:ext cx="2184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54A75DF-B2ED-234A-915A-A4C84A304442}"/>
              </a:ext>
            </a:extLst>
          </p:cNvPr>
          <p:cNvSpPr txBox="1"/>
          <p:nvPr/>
        </p:nvSpPr>
        <p:spPr>
          <a:xfrm>
            <a:off x="1590705" y="5570661"/>
            <a:ext cx="6827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null true, then 95% chance observed Z is between -1.96 and 1.96</a:t>
            </a:r>
          </a:p>
          <a:p>
            <a:endParaRPr lang="en-US" dirty="0"/>
          </a:p>
          <a:p>
            <a:r>
              <a:rPr lang="en-US" dirty="0"/>
              <a:t>If observed Z is </a:t>
            </a:r>
            <a:r>
              <a:rPr lang="en-US" dirty="0">
                <a:solidFill>
                  <a:srgbClr val="FF0000"/>
                </a:solidFill>
              </a:rPr>
              <a:t>outside this range</a:t>
            </a:r>
            <a:r>
              <a:rPr lang="en-US" dirty="0"/>
              <a:t>, makes sense to </a:t>
            </a:r>
            <a:r>
              <a:rPr lang="en-US" dirty="0">
                <a:solidFill>
                  <a:srgbClr val="FF0000"/>
                </a:solidFill>
              </a:rPr>
              <a:t>reject null</a:t>
            </a:r>
          </a:p>
        </p:txBody>
      </p:sp>
    </p:spTree>
    <p:extLst>
      <p:ext uri="{BB962C8B-B14F-4D97-AF65-F5344CB8AC3E}">
        <p14:creationId xmlns:p14="http://schemas.microsoft.com/office/powerpoint/2010/main" val="211077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Plot of null distribution</a:t>
            </a:r>
            <a:endParaRPr lang="en-US" b="0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Z-Statistic</a:t>
            </a:r>
            <a:br>
              <a:rPr lang="en-US" dirty="0"/>
            </a:br>
            <a:r>
              <a:rPr lang="en-US" dirty="0"/>
              <a:t>Critical value Rejection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F82778-5F40-D64C-9512-D5239793F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79" y="2231633"/>
            <a:ext cx="5139022" cy="32809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640A547-E838-424A-A0D1-99AD8CAE1A2B}"/>
              </a:ext>
            </a:extLst>
          </p:cNvPr>
          <p:cNvCxnSpPr>
            <a:cxnSpLocks/>
          </p:cNvCxnSpPr>
          <p:nvPr/>
        </p:nvCxnSpPr>
        <p:spPr>
          <a:xfrm>
            <a:off x="3581400" y="4288535"/>
            <a:ext cx="2184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554A75DF-B2ED-234A-915A-A4C84A304442}"/>
                  </a:ext>
                </a:extLst>
              </p:cNvPr>
              <p:cNvSpPr txBox="1"/>
              <p:nvPr/>
            </p:nvSpPr>
            <p:spPr>
              <a:xfrm>
                <a:off x="1590705" y="5570661"/>
                <a:ext cx="579152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Rejection rule: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&gt; 1.96 then reject null hypothesis</a:t>
                </a:r>
              </a:p>
              <a:p>
                <a:endParaRPr lang="en-US" dirty="0"/>
              </a:p>
              <a:p>
                <a:r>
                  <a:rPr lang="en-US" dirty="0"/>
                  <a:t>Call 1.96 the </a:t>
                </a:r>
                <a:r>
                  <a:rPr lang="en-US" dirty="0">
                    <a:solidFill>
                      <a:srgbClr val="FF0000"/>
                    </a:solidFill>
                  </a:rPr>
                  <a:t>critical value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4A75DF-B2ED-234A-915A-A4C84A304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05" y="5570661"/>
                <a:ext cx="5791522" cy="923330"/>
              </a:xfrm>
              <a:prstGeom prst="rect">
                <a:avLst/>
              </a:prstGeom>
              <a:blipFill>
                <a:blip r:embed="rId3"/>
                <a:stretch>
                  <a:fillRect l="-656" t="-274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391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5380</TotalTime>
  <Words>1551</Words>
  <Application>Microsoft Macintosh PowerPoint</Application>
  <PresentationFormat>On-screen Show (4:3)</PresentationFormat>
  <Paragraphs>278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 Math</vt:lpstr>
      <vt:lpstr>Franklin Gothic Medium</vt:lpstr>
      <vt:lpstr>Wingdings</vt:lpstr>
      <vt:lpstr>Wingdings 2</vt:lpstr>
      <vt:lpstr>Grid</vt:lpstr>
      <vt:lpstr>One-Factor Analysis: Part 2</vt:lpstr>
      <vt:lpstr>Learning objectives</vt:lpstr>
      <vt:lpstr>Bread yeast and time to rise</vt:lpstr>
      <vt:lpstr>Two Sample Hypothesis testing</vt:lpstr>
      <vt:lpstr>Comments about Hypothesis testing</vt:lpstr>
      <vt:lpstr>Two Sample Hypothesis testing</vt:lpstr>
      <vt:lpstr>Two-sample Z-Statistic</vt:lpstr>
      <vt:lpstr>Two-sample Z-Statistic Null distribution</vt:lpstr>
      <vt:lpstr>Two-Sample Z-Statistic Critical value Rejection</vt:lpstr>
      <vt:lpstr>Type 1 Error</vt:lpstr>
      <vt:lpstr>Two-Sample Z-Statistic P-value Rejection</vt:lpstr>
      <vt:lpstr>Two-Sample Z-Statistic P-value Rejection</vt:lpstr>
      <vt:lpstr>Power</vt:lpstr>
      <vt:lpstr>Two-Sample Z-Statistic Power</vt:lpstr>
      <vt:lpstr>Two-Sample Z-Statistic Power</vt:lpstr>
      <vt:lpstr>Two-Sample Z-Statistic Power</vt:lpstr>
      <vt:lpstr>Two-Sample Z-Statistic Power</vt:lpstr>
      <vt:lpstr>Lessons from Power</vt:lpstr>
      <vt:lpstr>Two-Sample Confidence Intervals</vt:lpstr>
      <vt:lpstr>Learning objectives Review</vt:lpstr>
    </vt:vector>
  </TitlesOfParts>
  <Company>NCSU Statistics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Experimentation</dc:title>
  <dc:creator>Jon Stallings</dc:creator>
  <cp:lastModifiedBy>Andrew Hoegh</cp:lastModifiedBy>
  <cp:revision>758</cp:revision>
  <cp:lastPrinted>2022-01-20T19:36:06Z</cp:lastPrinted>
  <dcterms:created xsi:type="dcterms:W3CDTF">2014-08-13T15:23:31Z</dcterms:created>
  <dcterms:modified xsi:type="dcterms:W3CDTF">2022-02-17T17:40:31Z</dcterms:modified>
</cp:coreProperties>
</file>